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92" r:id="rId2"/>
    <p:sldId id="297" r:id="rId3"/>
    <p:sldId id="261" r:id="rId4"/>
    <p:sldId id="262" r:id="rId5"/>
    <p:sldId id="282" r:id="rId6"/>
    <p:sldId id="283" r:id="rId7"/>
    <p:sldId id="263" r:id="rId8"/>
    <p:sldId id="264" r:id="rId9"/>
    <p:sldId id="265" r:id="rId10"/>
    <p:sldId id="266" r:id="rId11"/>
    <p:sldId id="270" r:id="rId12"/>
    <p:sldId id="285" r:id="rId13"/>
    <p:sldId id="287" r:id="rId14"/>
    <p:sldId id="268" r:id="rId15"/>
    <p:sldId id="269" r:id="rId16"/>
    <p:sldId id="274" r:id="rId17"/>
    <p:sldId id="275" r:id="rId18"/>
    <p:sldId id="276" r:id="rId19"/>
    <p:sldId id="278" r:id="rId20"/>
    <p:sldId id="279" r:id="rId21"/>
    <p:sldId id="29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2" autoAdjust="0"/>
    <p:restoredTop sz="91833" autoAdjust="0"/>
  </p:normalViewPr>
  <p:slideViewPr>
    <p:cSldViewPr>
      <p:cViewPr>
        <p:scale>
          <a:sx n="60" d="100"/>
          <a:sy n="60" d="100"/>
        </p:scale>
        <p:origin x="-156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10/31/2019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533400" y="228600"/>
            <a:ext cx="8305800" cy="622935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14600"/>
            <a:ext cx="8458200" cy="3785652"/>
          </a:xfrm>
          <a:prstGeom prst="rect">
            <a:avLst/>
          </a:prstGeom>
          <a:noFill/>
        </p:spPr>
        <p:txBody>
          <a:bodyPr wrap="square" rtlCol="0">
            <a:spAutoFit/>
          </a:bodyPr>
          <a:lstStyle/>
          <a:p>
            <a:pPr algn="just"/>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লেনদেন প্রাথমিকভাবে জাবেদায় লেখা হয় এবং জাবেদা হতে </a:t>
            </a:r>
            <a:r>
              <a:rPr lang="bn-BD" sz="4800" dirty="0" smtClean="0">
                <a:solidFill>
                  <a:srgbClr val="FF0000"/>
                </a:solidFill>
                <a:latin typeface="NikoshBAN" pitchFamily="2" charset="0"/>
                <a:cs typeface="NikoshBAN" pitchFamily="2" charset="0"/>
              </a:rPr>
              <a:t>সারিবদ্ধ</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ও</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FF0000"/>
                </a:solidFill>
                <a:latin typeface="NikoshBAN" pitchFamily="2" charset="0"/>
                <a:cs typeface="NikoshBAN" pitchFamily="2" charset="0"/>
              </a:rPr>
              <a:t>শ্রেণীবদ্ধ</a:t>
            </a:r>
            <a:r>
              <a:rPr lang="bn-BD" sz="4800" dirty="0" smtClean="0">
                <a:solidFill>
                  <a:srgbClr val="00B050"/>
                </a:solidFill>
                <a:latin typeface="NikoshBAN" pitchFamily="2" charset="0"/>
                <a:cs typeface="NikoshBAN" pitchFamily="2" charset="0"/>
              </a:rPr>
              <a:t>ভাবে </a:t>
            </a:r>
            <a:r>
              <a:rPr lang="bn-BD" sz="4800" dirty="0" smtClean="0">
                <a:solidFill>
                  <a:srgbClr val="FF0000"/>
                </a:solidFill>
                <a:latin typeface="NikoshBAN" pitchFamily="2" charset="0"/>
                <a:cs typeface="NikoshBAN" pitchFamily="2" charset="0"/>
              </a:rPr>
              <a:t>ভিন্ন ভিন্ন শিরোনামের </a:t>
            </a:r>
            <a:r>
              <a:rPr lang="bn-BD" sz="4800" dirty="0" smtClean="0">
                <a:solidFill>
                  <a:srgbClr val="00B050"/>
                </a:solidFill>
                <a:latin typeface="NikoshBAN" pitchFamily="2" charset="0"/>
                <a:cs typeface="NikoshBAN" pitchFamily="2" charset="0"/>
              </a:rPr>
              <a:t>অধীনে সাজিয়ে যে </a:t>
            </a:r>
            <a:r>
              <a:rPr lang="bn-BD" sz="4800" dirty="0" smtClean="0">
                <a:solidFill>
                  <a:srgbClr val="FF0000"/>
                </a:solidFill>
                <a:latin typeface="NikoshBAN" pitchFamily="2" charset="0"/>
                <a:cs typeface="NikoshBAN" pitchFamily="2" charset="0"/>
              </a:rPr>
              <a:t>স্থায়ী/পাকা বই</a:t>
            </a:r>
            <a:r>
              <a:rPr lang="bn-BD" sz="4800" dirty="0" smtClean="0">
                <a:solidFill>
                  <a:srgbClr val="00B050"/>
                </a:solidFill>
                <a:latin typeface="NikoshBAN" pitchFamily="2" charset="0"/>
                <a:cs typeface="NikoshBAN" pitchFamily="2" charset="0"/>
              </a:rPr>
              <a:t>তে</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লেখা হয় তাকে খতিয়ান বলে।</a:t>
            </a:r>
            <a:endParaRPr lang="en-US" sz="4800" dirty="0">
              <a:solidFill>
                <a:srgbClr val="00B050"/>
              </a:solidFill>
              <a:latin typeface="NikoshBAN" pitchFamily="2" charset="0"/>
              <a:cs typeface="NikoshBAN" pitchFamily="2" charset="0"/>
            </a:endParaRPr>
          </a:p>
        </p:txBody>
      </p:sp>
      <p:sp>
        <p:nvSpPr>
          <p:cNvPr id="3" name="TextBox 2"/>
          <p:cNvSpPr txBox="1"/>
          <p:nvPr/>
        </p:nvSpPr>
        <p:spPr>
          <a:xfrm>
            <a:off x="609600" y="381001"/>
            <a:ext cx="6705600" cy="1015663"/>
          </a:xfrm>
          <a:prstGeom prst="rect">
            <a:avLst/>
          </a:prstGeom>
          <a:noFill/>
        </p:spPr>
        <p:txBody>
          <a:bodyPr wrap="square" rtlCol="0">
            <a:spAutoFit/>
          </a:bodyPr>
          <a:lstStyle/>
          <a:p>
            <a:pPr algn="ctr"/>
            <a:r>
              <a:rPr lang="bn-BD" sz="6000" dirty="0" smtClean="0">
                <a:solidFill>
                  <a:srgbClr val="FF0000"/>
                </a:solidFill>
                <a:latin typeface="NikoshBAN" pitchFamily="2" charset="0"/>
                <a:cs typeface="NikoshBAN" pitchFamily="2" charset="0"/>
              </a:rPr>
              <a:t>খতিয়ান</a:t>
            </a:r>
            <a:r>
              <a:rPr lang="en-US" sz="6000" dirty="0" smtClean="0">
                <a:solidFill>
                  <a:srgbClr val="FF0000"/>
                </a:solidFill>
                <a:latin typeface="NikoshBAN" pitchFamily="2" charset="0"/>
                <a:cs typeface="NikoshBAN" pitchFamily="2" charset="0"/>
              </a:rPr>
              <a:t> </a:t>
            </a:r>
            <a:r>
              <a:rPr lang="bn-BD" sz="6000" dirty="0" smtClean="0">
                <a:solidFill>
                  <a:srgbClr val="FF0000"/>
                </a:solidFill>
                <a:latin typeface="NikoshBAN" pitchFamily="2" charset="0"/>
                <a:cs typeface="NikoshBAN" pitchFamily="2" charset="0"/>
              </a:rPr>
              <a:t>কাকে বলে?</a:t>
            </a:r>
            <a:endParaRPr lang="en-US" sz="6000" dirty="0">
              <a:solidFill>
                <a:srgbClr val="FF0000"/>
              </a:solidFill>
              <a:latin typeface="NikoshBAN" pitchFamily="2" charset="0"/>
              <a:cs typeface="NikoshBAN" pitchFamily="2" charset="0"/>
            </a:endParaRPr>
          </a:p>
        </p:txBody>
      </p:sp>
    </p:spTree>
    <p:extLst>
      <p:ext uri="{BB962C8B-B14F-4D97-AF65-F5344CB8AC3E}">
        <p14:creationId xmlns="" xmlns:p14="http://schemas.microsoft.com/office/powerpoint/2010/main" val="2661111061"/>
      </p:ext>
    </p:extLst>
  </p:cSld>
  <p:clrMapOvr>
    <a:masterClrMapping/>
  </p:clrMapOvr>
  <mc:AlternateContent xmlns:mc="http://schemas.openxmlformats.org/markup-compatibility/2006">
    <mc:Choice xmlns=""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
          </p:nvPr>
        </p:nvSpPr>
        <p:spPr>
          <a:xfrm>
            <a:off x="838200" y="3276600"/>
            <a:ext cx="7772400" cy="1295400"/>
          </a:xfrm>
        </p:spPr>
        <p:txBody>
          <a:bodyPr>
            <a:noAutofit/>
          </a:bodyPr>
          <a:lstStyle/>
          <a:p>
            <a:pPr marL="0" indent="0" algn="ctr">
              <a:buNone/>
            </a:pPr>
            <a:r>
              <a:rPr lang="bn-BD" sz="6000" dirty="0" smtClean="0">
                <a:solidFill>
                  <a:srgbClr val="00B0F0"/>
                </a:solidFill>
                <a:latin typeface="NikoshBAN" pitchFamily="2" charset="0"/>
                <a:cs typeface="NikoshBAN" pitchFamily="2" charset="0"/>
              </a:rPr>
              <a:t>খতিয়ানের বৈশিষ্ট্যগুলো লেখ।</a:t>
            </a:r>
            <a:endParaRPr lang="en-US" sz="6000" dirty="0">
              <a:solidFill>
                <a:srgbClr val="00B0F0"/>
              </a:solidFill>
              <a:latin typeface="NikoshBAN" pitchFamily="2" charset="0"/>
              <a:cs typeface="NikoshBAN" pitchFamily="2" charset="0"/>
            </a:endParaRPr>
          </a:p>
        </p:txBody>
      </p:sp>
    </p:spTree>
    <p:extLst>
      <p:ext uri="{BB962C8B-B14F-4D97-AF65-F5344CB8AC3E}">
        <p14:creationId xmlns="" xmlns:p14="http://schemas.microsoft.com/office/powerpoint/2010/main" val="2805149936"/>
      </p:ext>
    </p:extLst>
  </p:cSld>
  <p:clrMapOvr>
    <a:masterClrMapping/>
  </p:clrMapOvr>
  <mc:AlternateContent xmlns:mc="http://schemas.openxmlformats.org/markup-compatibility/2006">
    <mc:Choice xmlns=""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BOOKS-facebook.jpg"/>
          <p:cNvPicPr>
            <a:picLocks noGrp="1" noChangeAspect="1"/>
          </p:cNvPicPr>
          <p:nvPr>
            <p:ph sz="quarter" idx="1"/>
          </p:nvPr>
        </p:nvPicPr>
        <p:blipFill>
          <a:blip r:embed="rId2" cstate="print"/>
          <a:stretch>
            <a:fillRect/>
          </a:stretch>
        </p:blipFill>
        <p:spPr>
          <a:xfrm>
            <a:off x="311614" y="457200"/>
            <a:ext cx="4428662" cy="3581400"/>
          </a:xfrm>
        </p:spPr>
      </p:pic>
      <p:pic>
        <p:nvPicPr>
          <p:cNvPr id="6" name="Content Placeholder 5" descr="Old_Book_Spines.pngced84352-d6c9-45d1-bb61-443f32b447f0Original.jpg"/>
          <p:cNvPicPr>
            <a:picLocks noGrp="1" noChangeAspect="1"/>
          </p:cNvPicPr>
          <p:nvPr>
            <p:ph sz="quarter" idx="2"/>
          </p:nvPr>
        </p:nvPicPr>
        <p:blipFill>
          <a:blip r:embed="rId3" cstate="print"/>
          <a:stretch>
            <a:fillRect/>
          </a:stretch>
        </p:blipFill>
        <p:spPr>
          <a:xfrm>
            <a:off x="5105400" y="533401"/>
            <a:ext cx="3749675" cy="3657600"/>
          </a:xfrm>
        </p:spPr>
      </p:pic>
      <p:sp>
        <p:nvSpPr>
          <p:cNvPr id="7" name="TextBox 6"/>
          <p:cNvSpPr txBox="1"/>
          <p:nvPr/>
        </p:nvSpPr>
        <p:spPr>
          <a:xfrm>
            <a:off x="990600" y="4648200"/>
            <a:ext cx="2895600" cy="646331"/>
          </a:xfrm>
          <a:prstGeom prst="rect">
            <a:avLst/>
          </a:prstGeom>
          <a:noFill/>
        </p:spPr>
        <p:txBody>
          <a:bodyPr wrap="square" rtlCol="0">
            <a:spAutoFit/>
          </a:bodyPr>
          <a:lstStyle/>
          <a:p>
            <a:pPr algn="ctr"/>
            <a:r>
              <a:rPr lang="bn-BD" sz="3600" dirty="0" smtClean="0">
                <a:solidFill>
                  <a:srgbClr val="00B050"/>
                </a:solidFill>
                <a:latin typeface="NikoshBAN" pitchFamily="2" charset="0"/>
                <a:cs typeface="NikoshBAN" pitchFamily="2" charset="0"/>
              </a:rPr>
              <a:t>জাবেদা</a:t>
            </a:r>
            <a:endParaRPr lang="bn-BD" sz="3600" dirty="0" smtClean="0">
              <a:latin typeface="NikoshBAN" pitchFamily="2" charset="0"/>
              <a:cs typeface="NikoshBAN" pitchFamily="2" charset="0"/>
            </a:endParaRPr>
          </a:p>
        </p:txBody>
      </p:sp>
      <p:sp>
        <p:nvSpPr>
          <p:cNvPr id="8" name="TextBox 7"/>
          <p:cNvSpPr txBox="1"/>
          <p:nvPr/>
        </p:nvSpPr>
        <p:spPr>
          <a:xfrm>
            <a:off x="5410200" y="4687669"/>
            <a:ext cx="2895600" cy="646331"/>
          </a:xfrm>
          <a:prstGeom prst="rect">
            <a:avLst/>
          </a:prstGeom>
          <a:noFill/>
        </p:spPr>
        <p:txBody>
          <a:bodyPr wrap="square" rtlCol="0">
            <a:spAutoFit/>
          </a:bodyPr>
          <a:lstStyle/>
          <a:p>
            <a:pPr algn="ctr"/>
            <a:r>
              <a:rPr lang="bn-BD" sz="3600" dirty="0" smtClean="0">
                <a:solidFill>
                  <a:srgbClr val="FF0000"/>
                </a:solidFill>
                <a:latin typeface="NikoshBAN" pitchFamily="2" charset="0"/>
                <a:cs typeface="NikoshBAN" pitchFamily="2" charset="0"/>
              </a:rPr>
              <a:t>খতিয়ান</a:t>
            </a:r>
            <a:endParaRPr lang="en-US" sz="3600" dirty="0">
              <a:solidFill>
                <a:srgbClr val="FF0000"/>
              </a:solidFill>
              <a:latin typeface="NikoshBAN" pitchFamily="2" charset="0"/>
              <a:cs typeface="NikoshBAN"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162800" cy="707886"/>
          </a:xfrm>
          <a:prstGeom prst="rect">
            <a:avLst/>
          </a:prstGeom>
          <a:noFill/>
        </p:spPr>
        <p:txBody>
          <a:bodyPr wrap="square" rtlCol="0">
            <a:spAutoFit/>
          </a:bodyPr>
          <a:lstStyle/>
          <a:p>
            <a:pPr algn="ctr"/>
            <a:r>
              <a:rPr lang="bn-BD" sz="4000" b="1" dirty="0" smtClean="0">
                <a:solidFill>
                  <a:srgbClr val="FF0000"/>
                </a:solidFill>
                <a:latin typeface="NikoshBAN" pitchFamily="2" charset="0"/>
                <a:cs typeface="NikoshBAN" pitchFamily="2" charset="0"/>
              </a:rPr>
              <a:t>খতিয়ানের ছক </a:t>
            </a:r>
            <a:endParaRPr lang="en-US" sz="4000" dirty="0">
              <a:solidFill>
                <a:srgbClr val="00B050"/>
              </a:solidFill>
              <a:latin typeface="NikoshBAN" pitchFamily="2" charset="0"/>
              <a:cs typeface="NikoshBAN" pitchFamily="2" charset="0"/>
            </a:endParaRPr>
          </a:p>
        </p:txBody>
      </p:sp>
      <p:sp>
        <p:nvSpPr>
          <p:cNvPr id="8" name="TextBox 7"/>
          <p:cNvSpPr txBox="1"/>
          <p:nvPr/>
        </p:nvSpPr>
        <p:spPr>
          <a:xfrm>
            <a:off x="457200" y="1524000"/>
            <a:ext cx="7162800" cy="707886"/>
          </a:xfrm>
          <a:prstGeom prst="rect">
            <a:avLst/>
          </a:prstGeom>
          <a:noFill/>
        </p:spPr>
        <p:txBody>
          <a:bodyPr wrap="square" rtlCol="0">
            <a:spAutoFit/>
          </a:bodyPr>
          <a:lstStyle/>
          <a:p>
            <a:pPr algn="ctr"/>
            <a:r>
              <a:rPr lang="bn-BD" sz="4000" b="1" dirty="0" smtClean="0">
                <a:solidFill>
                  <a:srgbClr val="FF0000"/>
                </a:solidFill>
                <a:latin typeface="NikoshBAN" pitchFamily="2" charset="0"/>
                <a:cs typeface="NikoshBAN" pitchFamily="2" charset="0"/>
              </a:rPr>
              <a:t>খতিয়ানের ছক ২ প্রকার  </a:t>
            </a:r>
            <a:endParaRPr lang="en-US" sz="4000" dirty="0">
              <a:solidFill>
                <a:srgbClr val="00B050"/>
              </a:solidFill>
              <a:latin typeface="NikoshBAN" pitchFamily="2" charset="0"/>
              <a:cs typeface="NikoshBAN" pitchFamily="2" charset="0"/>
            </a:endParaRPr>
          </a:p>
        </p:txBody>
      </p:sp>
      <p:sp>
        <p:nvSpPr>
          <p:cNvPr id="9" name="Title 2"/>
          <p:cNvSpPr txBox="1">
            <a:spLocks/>
          </p:cNvSpPr>
          <p:nvPr/>
        </p:nvSpPr>
        <p:spPr>
          <a:xfrm>
            <a:off x="1295400" y="2743200"/>
            <a:ext cx="5181600" cy="838200"/>
          </a:xfrm>
          <a:prstGeom prst="rect">
            <a:avLst/>
          </a:prstGeom>
          <a:solidFill>
            <a:schemeClr val="bg1"/>
          </a:solidFill>
          <a:ln>
            <a:solidFill>
              <a:schemeClr val="bg1"/>
            </a:solidFill>
          </a:ln>
        </p:spPr>
        <p:txBody>
          <a:bodyPr>
            <a:normAutofit fontScale="97500"/>
          </a:bodyPr>
          <a:lstStyle/>
          <a:p>
            <a:pPr marL="182880" marR="0" lvl="0" indent="0" algn="ctr" defTabSz="914400" rtl="0" eaLnBrk="1" fontAlgn="auto" latinLnBrk="0" hangingPunct="1">
              <a:lnSpc>
                <a:spcPct val="100000"/>
              </a:lnSpc>
              <a:spcBef>
                <a:spcPct val="0"/>
              </a:spcBef>
              <a:spcAft>
                <a:spcPts val="0"/>
              </a:spcAft>
              <a:buClrTx/>
              <a:buSzTx/>
              <a:buFontTx/>
              <a:buNone/>
              <a:tabLst/>
              <a:defRPr/>
            </a:pPr>
            <a:r>
              <a:rPr kumimoji="0" lang="bn-BD" sz="40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১।</a:t>
            </a:r>
            <a:r>
              <a:rPr kumimoji="0" lang="en-US" sz="36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‘T’-</a:t>
            </a:r>
            <a:r>
              <a:rPr kumimoji="0" lang="bn-BD" sz="36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ছক ‘</a:t>
            </a:r>
            <a:endParaRPr kumimoji="0" lang="en-US" sz="3600" b="1" i="0"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
        <p:nvSpPr>
          <p:cNvPr id="10" name="Title 2"/>
          <p:cNvSpPr txBox="1">
            <a:spLocks/>
          </p:cNvSpPr>
          <p:nvPr/>
        </p:nvSpPr>
        <p:spPr>
          <a:xfrm>
            <a:off x="1676400" y="3810000"/>
            <a:ext cx="5334000" cy="914400"/>
          </a:xfrm>
          <a:prstGeom prst="rect">
            <a:avLst/>
          </a:prstGeom>
          <a:solidFill>
            <a:schemeClr val="bg1"/>
          </a:solidFill>
          <a:ln>
            <a:solidFill>
              <a:schemeClr val="bg1"/>
            </a:solidFill>
          </a:ln>
        </p:spPr>
        <p:txBody>
          <a:bodyPr>
            <a:normAutofit fontScale="97500"/>
          </a:bodyPr>
          <a:lstStyle/>
          <a:p>
            <a:pPr marL="182880" lvl="0" algn="ctr">
              <a:spcBef>
                <a:spcPct val="0"/>
              </a:spcBef>
            </a:pPr>
            <a:r>
              <a:rPr kumimoji="0" lang="bn-BD" sz="40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২ ।</a:t>
            </a:r>
            <a:r>
              <a:rPr lang="bn-BD" sz="3600" b="1" dirty="0" smtClean="0">
                <a:solidFill>
                  <a:srgbClr val="FF0000"/>
                </a:solidFill>
                <a:latin typeface="NikoshBAN" pitchFamily="2" charset="0"/>
                <a:cs typeface="NikoshBAN" pitchFamily="2" charset="0"/>
              </a:rPr>
              <a:t> চলমান জের’ ছক। </a:t>
            </a:r>
            <a:endParaRPr kumimoji="0" lang="en-US" sz="3600" b="1" i="0"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Tree>
    <p:extLst>
      <p:ext uri="{BB962C8B-B14F-4D97-AF65-F5344CB8AC3E}">
        <p14:creationId xmlns="" xmlns:p14="http://schemas.microsoft.com/office/powerpoint/2010/main" val="4043358019"/>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838200"/>
          </a:xfrm>
          <a:solidFill>
            <a:schemeClr val="bg1"/>
          </a:solidFill>
          <a:ln>
            <a:solidFill>
              <a:schemeClr val="bg1"/>
            </a:solidFill>
          </a:ln>
        </p:spPr>
        <p:txBody>
          <a:bodyPr>
            <a:normAutofit/>
          </a:bodyPr>
          <a:lstStyle/>
          <a:p>
            <a:pPr marL="182880" indent="0" algn="ctr">
              <a:buNone/>
            </a:pPr>
            <a:r>
              <a:rPr lang="en-US" sz="4400" b="0" dirty="0" smtClean="0">
                <a:solidFill>
                  <a:srgbClr val="FF0000"/>
                </a:solidFill>
                <a:latin typeface="NikoshBAN" pitchFamily="2" charset="0"/>
                <a:cs typeface="NikoshBAN" pitchFamily="2" charset="0"/>
              </a:rPr>
              <a:t>‘T’- </a:t>
            </a:r>
            <a:r>
              <a:rPr lang="bn-BD" sz="4400" b="0" dirty="0" smtClean="0">
                <a:solidFill>
                  <a:srgbClr val="FF0000"/>
                </a:solidFill>
                <a:latin typeface="NikoshBAN" pitchFamily="2" charset="0"/>
                <a:cs typeface="NikoshBAN" pitchFamily="2" charset="0"/>
              </a:rPr>
              <a:t>ছক</a:t>
            </a:r>
            <a:endParaRPr lang="en-US" sz="3600" b="0" u="sng" dirty="0">
              <a:solidFill>
                <a:srgbClr val="FF0000"/>
              </a:solidFill>
              <a:latin typeface="NikoshBAN" pitchFamily="2" charset="0"/>
              <a:cs typeface="NikoshBAN" pitchFamily="2" charset="0"/>
            </a:endParaRPr>
          </a:p>
        </p:txBody>
      </p:sp>
      <p:sp>
        <p:nvSpPr>
          <p:cNvPr id="2" name="Subtitle 1"/>
          <p:cNvSpPr>
            <a:spLocks noGrp="1"/>
          </p:cNvSpPr>
          <p:nvPr>
            <p:ph sz="quarter" idx="1"/>
          </p:nvPr>
        </p:nvSpPr>
        <p:spPr>
          <a:xfrm>
            <a:off x="0" y="1447800"/>
            <a:ext cx="9067800" cy="762000"/>
          </a:xfrm>
        </p:spPr>
        <p:txBody>
          <a:bodyPr>
            <a:normAutofit fontScale="92500" lnSpcReduction="20000"/>
          </a:bodyPr>
          <a:lstStyle/>
          <a:p>
            <a:pPr marL="0" indent="0">
              <a:buNone/>
            </a:pPr>
            <a:r>
              <a:rPr lang="en-US" sz="3600" dirty="0" smtClean="0">
                <a:solidFill>
                  <a:srgbClr val="00B05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  ডেবিট</a:t>
            </a:r>
            <a:r>
              <a:rPr lang="bn-BD" sz="3600" dirty="0" smtClean="0">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হিসাবের নাম</a:t>
            </a:r>
            <a:r>
              <a:rPr lang="en-US" sz="5400" dirty="0" smtClean="0">
                <a:solidFill>
                  <a:srgbClr val="7030A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      </a:t>
            </a:r>
            <a:r>
              <a:rPr lang="en-US" sz="5400" dirty="0" smtClean="0">
                <a:solidFill>
                  <a:srgbClr val="7030A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ক্রেডিট</a:t>
            </a:r>
          </a:p>
          <a:p>
            <a:endParaRPr lang="en-US" sz="3600" dirty="0">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863070855"/>
              </p:ext>
            </p:extLst>
          </p:nvPr>
        </p:nvGraphicFramePr>
        <p:xfrm>
          <a:off x="380999" y="2209800"/>
          <a:ext cx="8458201" cy="3667761"/>
        </p:xfrm>
        <a:graphic>
          <a:graphicData uri="http://schemas.openxmlformats.org/drawingml/2006/table">
            <a:tbl>
              <a:tblPr firstRow="1" bandRow="1">
                <a:tableStyleId>{5940675A-B579-460E-94D1-54222C63F5DA}</a:tableStyleId>
              </a:tblPr>
              <a:tblGrid>
                <a:gridCol w="609601"/>
                <a:gridCol w="2057400"/>
                <a:gridCol w="609600"/>
                <a:gridCol w="990600"/>
                <a:gridCol w="533400"/>
                <a:gridCol w="2057400"/>
                <a:gridCol w="609600"/>
                <a:gridCol w="990600"/>
              </a:tblGrid>
              <a:tr h="1066801">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টাকা</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টাকা</a:t>
                      </a:r>
                      <a:endParaRPr lang="en-US" sz="3200" b="0" dirty="0">
                        <a:solidFill>
                          <a:schemeClr val="accent1"/>
                        </a:solidFill>
                        <a:latin typeface="NikoshBAN" pitchFamily="2" charset="0"/>
                        <a:cs typeface="NikoshBAN" pitchFamily="2" charset="0"/>
                      </a:endParaRPr>
                    </a:p>
                  </a:txBody>
                  <a:tcPr/>
                </a:tc>
              </a:tr>
              <a:tr h="2600960">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r>
            </a:tbl>
          </a:graphicData>
        </a:graphic>
      </p:graphicFrame>
    </p:spTree>
    <p:extLst>
      <p:ext uri="{BB962C8B-B14F-4D97-AF65-F5344CB8AC3E}">
        <p14:creationId xmlns="" xmlns:p14="http://schemas.microsoft.com/office/powerpoint/2010/main" val="2284503659"/>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772400" cy="1219200"/>
          </a:xfrm>
        </p:spPr>
        <p:txBody>
          <a:bodyPr>
            <a:normAutofit/>
          </a:bodyPr>
          <a:lstStyle/>
          <a:p>
            <a:pPr marL="182880" indent="0" algn="ctr">
              <a:buNone/>
            </a:pPr>
            <a:r>
              <a:rPr lang="bn-BD" sz="5400" b="0" dirty="0" smtClean="0">
                <a:solidFill>
                  <a:srgbClr val="FF0000"/>
                </a:solidFill>
                <a:latin typeface="NikoshBAN" pitchFamily="2" charset="0"/>
                <a:cs typeface="NikoshBAN" pitchFamily="2" charset="0"/>
              </a:rPr>
              <a:t>‘চলমান জের’ – ছক</a:t>
            </a:r>
            <a:endParaRPr lang="en-US" sz="5400" b="0" dirty="0">
              <a:solidFill>
                <a:srgbClr val="FF0000"/>
              </a:solidFill>
              <a:latin typeface="NikoshBAN" pitchFamily="2" charset="0"/>
              <a:cs typeface="NikoshBAN" pitchFamily="2" charset="0"/>
            </a:endParaRPr>
          </a:p>
        </p:txBody>
      </p:sp>
      <p:sp>
        <p:nvSpPr>
          <p:cNvPr id="2" name="Subtitle 1"/>
          <p:cNvSpPr>
            <a:spLocks noGrp="1"/>
          </p:cNvSpPr>
          <p:nvPr>
            <p:ph sz="quarter" idx="1"/>
          </p:nvPr>
        </p:nvSpPr>
        <p:spPr>
          <a:xfrm>
            <a:off x="152400" y="1447800"/>
            <a:ext cx="8839200" cy="838200"/>
          </a:xfrm>
        </p:spPr>
        <p:txBody>
          <a:bodyPr>
            <a:normAutofit/>
          </a:bodyPr>
          <a:lstStyle/>
          <a:p>
            <a:pPr marL="0" indent="0">
              <a:buNone/>
            </a:pPr>
            <a:r>
              <a:rPr lang="en-US" sz="4800" dirty="0" smtClean="0">
                <a:solidFill>
                  <a:schemeClr val="tx1"/>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হিসাবের নাম     </a:t>
            </a:r>
            <a:r>
              <a:rPr lang="en-US" sz="4800" dirty="0" smtClean="0">
                <a:solidFill>
                  <a:srgbClr val="7030A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হিসাবের কোড নং</a:t>
            </a:r>
            <a:r>
              <a:rPr lang="en-US" sz="3600" dirty="0" smtClean="0">
                <a:solidFill>
                  <a:srgbClr val="00B050"/>
                </a:solidFill>
                <a:latin typeface="NikoshBAN" pitchFamily="2" charset="0"/>
                <a:cs typeface="NikoshBAN" pitchFamily="2" charset="0"/>
              </a:rPr>
              <a:t>…</a:t>
            </a:r>
          </a:p>
          <a:p>
            <a:endParaRPr lang="en-US" sz="3600" dirty="0">
              <a:solidFill>
                <a:schemeClr val="tx1"/>
              </a:solidFill>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821303180"/>
              </p:ext>
            </p:extLst>
          </p:nvPr>
        </p:nvGraphicFramePr>
        <p:xfrm>
          <a:off x="381001" y="2362201"/>
          <a:ext cx="8305799" cy="3505199"/>
        </p:xfrm>
        <a:graphic>
          <a:graphicData uri="http://schemas.openxmlformats.org/drawingml/2006/table">
            <a:tbl>
              <a:tblPr firstRow="1" bandRow="1">
                <a:tableStyleId>{5940675A-B579-460E-94D1-54222C63F5DA}</a:tableStyleId>
              </a:tblPr>
              <a:tblGrid>
                <a:gridCol w="761999"/>
                <a:gridCol w="2514600"/>
                <a:gridCol w="685800"/>
                <a:gridCol w="1066800"/>
                <a:gridCol w="1066800"/>
                <a:gridCol w="1143000"/>
                <a:gridCol w="1066800"/>
              </a:tblGrid>
              <a:tr h="655320">
                <a:tc rowSpan="2">
                  <a:txBody>
                    <a:bodyPr/>
                    <a:lstStyle/>
                    <a:p>
                      <a:r>
                        <a:rPr lang="bn-BD" sz="3200" dirty="0" smtClean="0">
                          <a:solidFill>
                            <a:schemeClr val="accent1"/>
                          </a:solidFill>
                          <a:latin typeface="NikoshBAN" pitchFamily="2" charset="0"/>
                          <a:cs typeface="NikoshBAN" pitchFamily="2" charset="0"/>
                        </a:rPr>
                        <a:t>তাং</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বিবরণ</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জা</a:t>
                      </a:r>
                      <a:r>
                        <a:rPr lang="en-US" sz="3200" dirty="0" smtClean="0">
                          <a:solidFill>
                            <a:schemeClr val="accent1"/>
                          </a:solidFill>
                          <a:latin typeface="NikoshBAN" pitchFamily="2" charset="0"/>
                          <a:cs typeface="NikoshBAN" pitchFamily="2" charset="0"/>
                        </a:rPr>
                        <a:t>:</a:t>
                      </a:r>
                      <a:endParaRPr lang="bn-BD" sz="3200" dirty="0" smtClean="0">
                        <a:solidFill>
                          <a:schemeClr val="accent1"/>
                        </a:solidFill>
                        <a:latin typeface="NikoshBAN" pitchFamily="2" charset="0"/>
                        <a:cs typeface="NikoshBAN" pitchFamily="2" charset="0"/>
                      </a:endParaRPr>
                    </a:p>
                    <a:p>
                      <a:pPr algn="ctr"/>
                      <a:r>
                        <a:rPr lang="bn-BD" sz="3200" dirty="0" smtClean="0">
                          <a:solidFill>
                            <a:schemeClr val="accent1"/>
                          </a:solidFill>
                          <a:latin typeface="NikoshBAN" pitchFamily="2" charset="0"/>
                          <a:cs typeface="NikoshBAN" pitchFamily="2" charset="0"/>
                        </a:rPr>
                        <a:t>পৃ</a:t>
                      </a:r>
                      <a:r>
                        <a:rPr lang="en-US" sz="3200" dirty="0" smtClean="0">
                          <a:solidFill>
                            <a:schemeClr val="accent1"/>
                          </a:solidFill>
                          <a:latin typeface="NikoshBAN" pitchFamily="2" charset="0"/>
                          <a:cs typeface="NikoshBAN" pitchFamily="2" charset="0"/>
                        </a:rPr>
                        <a:t>:</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ডেবিট টাকা</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ক্রেডিট</a:t>
                      </a:r>
                    </a:p>
                    <a:p>
                      <a:pPr algn="ctr"/>
                      <a:r>
                        <a:rPr lang="bn-BD" sz="3200" dirty="0" smtClean="0">
                          <a:solidFill>
                            <a:schemeClr val="accent1"/>
                          </a:solidFill>
                          <a:latin typeface="NikoshBAN" pitchFamily="2" charset="0"/>
                          <a:cs typeface="NikoshBAN" pitchFamily="2" charset="0"/>
                        </a:rPr>
                        <a:t>টাকা</a:t>
                      </a:r>
                      <a:endParaRPr lang="en-US" sz="3200" dirty="0">
                        <a:solidFill>
                          <a:schemeClr val="accent1"/>
                        </a:solidFill>
                        <a:latin typeface="NikoshBAN" pitchFamily="2" charset="0"/>
                        <a:cs typeface="NikoshBAN" pitchFamily="2" charset="0"/>
                      </a:endParaRPr>
                    </a:p>
                  </a:txBody>
                  <a:tcPr/>
                </a:tc>
                <a:tc gridSpan="2">
                  <a:txBody>
                    <a:bodyPr/>
                    <a:lstStyle/>
                    <a:p>
                      <a:pPr algn="ctr"/>
                      <a:r>
                        <a:rPr lang="bn-BD" sz="3200" dirty="0" smtClean="0">
                          <a:solidFill>
                            <a:schemeClr val="accent1"/>
                          </a:solidFill>
                          <a:latin typeface="NikoshBAN" pitchFamily="2" charset="0"/>
                          <a:cs typeface="NikoshBAN" pitchFamily="2" charset="0"/>
                        </a:rPr>
                        <a:t>উদ্বৃত্ত/জের</a:t>
                      </a:r>
                      <a:endParaRPr lang="en-US" sz="3200" dirty="0">
                        <a:solidFill>
                          <a:schemeClr val="accent1"/>
                        </a:solidFill>
                        <a:latin typeface="NikoshBAN" pitchFamily="2" charset="0"/>
                        <a:cs typeface="NikoshBAN" pitchFamily="2" charset="0"/>
                      </a:endParaRP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r>
              <a:tr h="4953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bn-BD" sz="3200" dirty="0" smtClean="0">
                          <a:solidFill>
                            <a:srgbClr val="0070C0"/>
                          </a:solidFill>
                          <a:latin typeface="NikoshBAN" pitchFamily="2" charset="0"/>
                          <a:cs typeface="NikoshBAN" pitchFamily="2" charset="0"/>
                        </a:rPr>
                        <a:t>ডেবিট</a:t>
                      </a:r>
                      <a:endParaRPr lang="en-US" sz="3200" dirty="0">
                        <a:solidFill>
                          <a:srgbClr val="0070C0"/>
                        </a:solidFill>
                        <a:latin typeface="NikoshBAN" pitchFamily="2" charset="0"/>
                        <a:cs typeface="NikoshBAN"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bn-BD" sz="3200" dirty="0" smtClean="0">
                          <a:solidFill>
                            <a:srgbClr val="0070C0"/>
                          </a:solidFill>
                          <a:latin typeface="NikoshBAN" pitchFamily="2" charset="0"/>
                          <a:cs typeface="NikoshBAN" pitchFamily="2" charset="0"/>
                        </a:rPr>
                        <a:t>ক্রেডিট</a:t>
                      </a:r>
                      <a:endParaRPr lang="en-US" sz="3200" dirty="0">
                        <a:solidFill>
                          <a:srgbClr val="0070C0"/>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270759">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 xmlns:p14="http://schemas.microsoft.com/office/powerpoint/2010/main" val="235698951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914400"/>
            <a:ext cx="7772400" cy="1905000"/>
          </a:xfrm>
        </p:spPr>
        <p:txBody>
          <a:bodyPr>
            <a:normAutofit/>
          </a:bodyPr>
          <a:lstStyle/>
          <a:p>
            <a:pPr marL="182880" indent="0" algn="ctr">
              <a:buNone/>
            </a:pPr>
            <a:r>
              <a:rPr lang="bn-BD" sz="6600" b="1" u="sng" dirty="0" smtClean="0">
                <a:solidFill>
                  <a:srgbClr val="FF0000"/>
                </a:solidFill>
                <a:latin typeface="NikoshBAN" pitchFamily="2" charset="0"/>
                <a:cs typeface="NikoshBAN" pitchFamily="2" charset="0"/>
              </a:rPr>
              <a:t>জোড়ায় কাজ </a:t>
            </a:r>
            <a:r>
              <a:rPr lang="en-US" sz="6600" b="1" u="sng" dirty="0" smtClean="0">
                <a:solidFill>
                  <a:srgbClr val="FF0000"/>
                </a:solidFill>
                <a:latin typeface="NikoshBAN" pitchFamily="2" charset="0"/>
                <a:cs typeface="NikoshBAN" pitchFamily="2" charset="0"/>
              </a:rPr>
              <a:t>:</a:t>
            </a:r>
            <a:r>
              <a:rPr lang="en-US" sz="4000" b="1" u="sng" dirty="0" smtClean="0">
                <a:solidFill>
                  <a:srgbClr val="FF0000"/>
                </a:solidFill>
                <a:latin typeface="NikoshBAN" pitchFamily="2" charset="0"/>
                <a:cs typeface="NikoshBAN" pitchFamily="2" charset="0"/>
              </a:rPr>
              <a:t/>
            </a:r>
            <a:br>
              <a:rPr lang="en-US" sz="4000" b="1" u="sng" dirty="0" smtClean="0">
                <a:solidFill>
                  <a:srgbClr val="FF0000"/>
                </a:solidFill>
                <a:latin typeface="NikoshBAN" pitchFamily="2" charset="0"/>
                <a:cs typeface="NikoshBAN" pitchFamily="2" charset="0"/>
              </a:rPr>
            </a:br>
            <a:r>
              <a:rPr lang="en-US" sz="4000" dirty="0">
                <a:solidFill>
                  <a:srgbClr val="0070C0"/>
                </a:solidFill>
                <a:latin typeface="NikoshBAN" pitchFamily="2" charset="0"/>
                <a:cs typeface="NikoshBAN" pitchFamily="2" charset="0"/>
              </a:rPr>
              <a:t> </a:t>
            </a:r>
            <a:r>
              <a:rPr lang="en-US" sz="4000" dirty="0" smtClean="0">
                <a:solidFill>
                  <a:srgbClr val="0070C0"/>
                </a:solidFill>
                <a:latin typeface="NikoshBAN" pitchFamily="2" charset="0"/>
                <a:cs typeface="NikoshBAN" pitchFamily="2" charset="0"/>
              </a:rPr>
              <a:t>     </a:t>
            </a:r>
            <a:r>
              <a:rPr lang="bn-BD" sz="4000" dirty="0" smtClean="0">
                <a:solidFill>
                  <a:srgbClr val="0070C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সময় </a:t>
            </a:r>
            <a:r>
              <a:rPr lang="en-US" dirty="0" smtClean="0">
                <a:solidFill>
                  <a:srgbClr val="00B0F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০৪ মিনিট।</a:t>
            </a:r>
            <a:endParaRPr lang="en-US" dirty="0">
              <a:solidFill>
                <a:srgbClr val="00B0F0"/>
              </a:solidFill>
              <a:latin typeface="NikoshBAN" pitchFamily="2" charset="0"/>
              <a:cs typeface="NikoshBAN" pitchFamily="2" charset="0"/>
            </a:endParaRPr>
          </a:p>
        </p:txBody>
      </p:sp>
      <p:sp>
        <p:nvSpPr>
          <p:cNvPr id="2" name="Subtitle 1"/>
          <p:cNvSpPr>
            <a:spLocks noGrp="1"/>
          </p:cNvSpPr>
          <p:nvPr>
            <p:ph sz="quarter" idx="1"/>
          </p:nvPr>
        </p:nvSpPr>
        <p:spPr>
          <a:xfrm>
            <a:off x="228600" y="3048000"/>
            <a:ext cx="8610600" cy="3200400"/>
          </a:xfrm>
          <a:ln w="57150">
            <a:solidFill>
              <a:srgbClr val="FF0000"/>
            </a:solidFill>
          </a:ln>
        </p:spPr>
        <p:txBody>
          <a:bodyPr>
            <a:noAutofit/>
          </a:bodyPr>
          <a:lstStyle/>
          <a:p>
            <a:pPr marL="0" indent="0" algn="ctr">
              <a:buNone/>
            </a:pPr>
            <a:r>
              <a:rPr lang="bn-BD" sz="4800" dirty="0" smtClean="0">
                <a:solidFill>
                  <a:srgbClr val="7030A0"/>
                </a:solidFill>
                <a:latin typeface="NikoshBAN" pitchFamily="2" charset="0"/>
                <a:cs typeface="NikoshBAN" pitchFamily="2" charset="0"/>
              </a:rPr>
              <a:t>১)টি ছক পদ্ধতিতে খতিয়ানের ছকটি আক(“ক গ, ঙ) দল।</a:t>
            </a:r>
          </a:p>
          <a:p>
            <a:pPr marL="0" indent="0" algn="ctr">
              <a:buNone/>
            </a:pPr>
            <a:r>
              <a:rPr lang="bn-BD" sz="4800" dirty="0" smtClean="0">
                <a:solidFill>
                  <a:srgbClr val="7030A0"/>
                </a:solidFill>
                <a:latin typeface="NikoshBAN" pitchFamily="2" charset="0"/>
                <a:cs typeface="NikoshBAN" pitchFamily="2" charset="0"/>
              </a:rPr>
              <a:t>২)চলমান জের ছক পদ্ধতিতে খতিয়ানের ছকটি আক ( খ, ঘ ) দল।</a:t>
            </a:r>
            <a:endParaRPr lang="en-US" sz="4800" dirty="0">
              <a:solidFill>
                <a:srgbClr val="7030A0"/>
              </a:solidFill>
              <a:latin typeface="NikoshBAN" pitchFamily="2" charset="0"/>
              <a:cs typeface="NikoshBAN" pitchFamily="2" charset="0"/>
            </a:endParaRPr>
          </a:p>
        </p:txBody>
      </p:sp>
    </p:spTree>
    <p:extLst>
      <p:ext uri="{BB962C8B-B14F-4D97-AF65-F5344CB8AC3E}">
        <p14:creationId xmlns="" xmlns:p14="http://schemas.microsoft.com/office/powerpoint/2010/main" val="413407995"/>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942" y="781166"/>
            <a:ext cx="8534399" cy="5262979"/>
          </a:xfrm>
          <a:prstGeom prst="rect">
            <a:avLst/>
          </a:prstGeom>
          <a:noFill/>
        </p:spPr>
        <p:txBody>
          <a:bodyPr wrap="square" rtlCol="0">
            <a:spAutoFit/>
          </a:bodyPr>
          <a:lstStyle/>
          <a:p>
            <a:pPr algn="just"/>
            <a:r>
              <a:rPr lang="bn-BD" sz="4000" dirty="0" smtClean="0">
                <a:solidFill>
                  <a:schemeClr val="accent2"/>
                </a:solidFill>
                <a:latin typeface="NikoshBAN" pitchFamily="2" charset="0"/>
                <a:cs typeface="NikoshBAN" pitchFamily="2" charset="0"/>
              </a:rPr>
              <a:t>        </a:t>
            </a:r>
            <a:r>
              <a:rPr lang="bn-BD" sz="4800" dirty="0" smtClean="0">
                <a:solidFill>
                  <a:schemeClr val="accent2"/>
                </a:solidFill>
                <a:latin typeface="NikoshBAN" pitchFamily="2" charset="0"/>
                <a:cs typeface="NikoshBAN" pitchFamily="2" charset="0"/>
              </a:rPr>
              <a:t>জাবেদা হতে লেনদেন খতিয়ানে লেখাকে খতিয়ানভুক্তকরণ বা পোস্টিং বলে। জাবেদার ডেবিট দিকের টাকা একই খতিয়ানের ডেবিট দিকে এবং ক্রেডিট দিকের টাকা একই খতিয়ানের ক্রেডিট দিকে লিখতে হয় তবে বিবরণের ঘরে বিপরীত হিসাবের নাম লেখা হয়।</a:t>
            </a:r>
            <a:endParaRPr lang="en-US" sz="4800" dirty="0">
              <a:solidFill>
                <a:schemeClr val="accent2"/>
              </a:solidFill>
              <a:latin typeface="NikoshBAN" pitchFamily="2" charset="0"/>
              <a:cs typeface="NikoshBAN" pitchFamily="2" charset="0"/>
            </a:endParaRPr>
          </a:p>
        </p:txBody>
      </p:sp>
    </p:spTree>
    <p:extLst>
      <p:ext uri="{BB962C8B-B14F-4D97-AF65-F5344CB8AC3E}">
        <p14:creationId xmlns="" xmlns:p14="http://schemas.microsoft.com/office/powerpoint/2010/main" val="4002184343"/>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143000"/>
            <a:ext cx="7772400" cy="838200"/>
          </a:xfrm>
        </p:spPr>
        <p:txBody>
          <a:bodyPr>
            <a:normAutofit fontScale="90000"/>
          </a:bodyPr>
          <a:lstStyle/>
          <a:p>
            <a:pPr marL="182880" indent="0" algn="ctr">
              <a:buNone/>
            </a:pPr>
            <a:r>
              <a:rPr lang="bn-BD" sz="6000" b="1" u="sng" dirty="0" smtClean="0">
                <a:solidFill>
                  <a:srgbClr val="FF0000"/>
                </a:solidFill>
                <a:latin typeface="NikoshBAN" pitchFamily="2" charset="0"/>
                <a:cs typeface="NikoshBAN" pitchFamily="2" charset="0"/>
              </a:rPr>
              <a:t>একক কাজ</a:t>
            </a:r>
            <a:r>
              <a:rPr lang="en-US" sz="6000" b="1" u="sng" dirty="0" smtClean="0">
                <a:solidFill>
                  <a:srgbClr val="FF0000"/>
                </a:solidFill>
                <a:latin typeface="NikoshBAN" pitchFamily="2" charset="0"/>
                <a:cs typeface="NikoshBAN" pitchFamily="2" charset="0"/>
              </a:rPr>
              <a:t> </a:t>
            </a:r>
            <a:endParaRPr lang="en-US" b="0" dirty="0">
              <a:solidFill>
                <a:srgbClr val="00B0F0"/>
              </a:solidFill>
              <a:latin typeface="NikoshBAN" pitchFamily="2" charset="0"/>
              <a:cs typeface="NikoshBAN" pitchFamily="2" charset="0"/>
            </a:endParaRPr>
          </a:p>
        </p:txBody>
      </p:sp>
      <p:sp>
        <p:nvSpPr>
          <p:cNvPr id="2" name="Subtitle 1"/>
          <p:cNvSpPr>
            <a:spLocks noGrp="1"/>
          </p:cNvSpPr>
          <p:nvPr>
            <p:ph sz="quarter" idx="1"/>
          </p:nvPr>
        </p:nvSpPr>
        <p:spPr>
          <a:xfrm>
            <a:off x="533400" y="1981200"/>
            <a:ext cx="7772400" cy="1143000"/>
          </a:xfrm>
        </p:spPr>
        <p:txBody>
          <a:bodyPr>
            <a:normAutofit fontScale="77500" lnSpcReduction="20000"/>
          </a:bodyPr>
          <a:lstStyle/>
          <a:p>
            <a:pPr marL="0" indent="0" algn="ctr">
              <a:buNone/>
            </a:pPr>
            <a:r>
              <a:rPr lang="bn-BD" sz="4800" dirty="0" smtClean="0">
                <a:solidFill>
                  <a:srgbClr val="7030A0"/>
                </a:solidFill>
                <a:latin typeface="NikoshBAN" pitchFamily="2" charset="0"/>
                <a:cs typeface="NikoshBAN" pitchFamily="2" charset="0"/>
              </a:rPr>
              <a:t>জাবেদা কর</a:t>
            </a:r>
            <a:r>
              <a:rPr lang="en-US" sz="4800" dirty="0" smtClean="0">
                <a:solidFill>
                  <a:srgbClr val="7030A0"/>
                </a:solidFill>
                <a:latin typeface="NikoshBAN" pitchFamily="2" charset="0"/>
                <a:cs typeface="NikoshBAN" pitchFamily="2" charset="0"/>
              </a:rPr>
              <a:t>:</a:t>
            </a:r>
            <a:r>
              <a:rPr lang="bn-BD" sz="4800" dirty="0" smtClean="0">
                <a:solidFill>
                  <a:srgbClr val="7030A0"/>
                </a:solidFill>
                <a:latin typeface="NikoshBAN" pitchFamily="2" charset="0"/>
                <a:cs typeface="NikoshBAN" pitchFamily="2" charset="0"/>
              </a:rPr>
              <a:t> </a:t>
            </a:r>
          </a:p>
          <a:p>
            <a:pPr marL="0" indent="0" algn="ctr">
              <a:buNone/>
            </a:pPr>
            <a:r>
              <a:rPr lang="en-US" sz="48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২০১৬ সালের মে ১- </a:t>
            </a:r>
            <a:r>
              <a:rPr lang="bn-BD" sz="4800" dirty="0" smtClean="0">
                <a:solidFill>
                  <a:srgbClr val="00B050"/>
                </a:solidFill>
                <a:latin typeface="NikoshBAN" pitchFamily="2" charset="0"/>
                <a:cs typeface="NikoshBAN" pitchFamily="2" charset="0"/>
              </a:rPr>
              <a:t>বিজ্ঞাপন খরচ ৫০০ টাকা।</a:t>
            </a:r>
            <a:endParaRPr lang="en-US" sz="4800" dirty="0">
              <a:solidFill>
                <a:srgbClr val="00B050"/>
              </a:solidFill>
              <a:latin typeface="NikoshBAN" pitchFamily="2" charset="0"/>
              <a:cs typeface="NikoshBAN" pitchFamily="2" charset="0"/>
            </a:endParaRPr>
          </a:p>
        </p:txBody>
      </p:sp>
      <p:sp>
        <p:nvSpPr>
          <p:cNvPr id="5" name="Subtitle 1"/>
          <p:cNvSpPr txBox="1">
            <a:spLocks/>
          </p:cNvSpPr>
          <p:nvPr/>
        </p:nvSpPr>
        <p:spPr>
          <a:xfrm>
            <a:off x="609600" y="3657600"/>
            <a:ext cx="7772400" cy="838200"/>
          </a:xfrm>
          <a:prstGeom prst="rect">
            <a:avLst/>
          </a:prstGeom>
        </p:spPr>
        <p:txBody>
          <a:bodyPr vert="horz">
            <a:normAutofit/>
          </a:bodyPr>
          <a:lstStyle/>
          <a:p>
            <a:pPr lvl="0" algn="ctr">
              <a:spcBef>
                <a:spcPts val="580"/>
              </a:spcBef>
              <a:buClr>
                <a:schemeClr val="accent1"/>
              </a:buClr>
              <a:buSzPct val="85000"/>
            </a:pPr>
            <a:r>
              <a:rPr lang="bn-BD" sz="4800" dirty="0" smtClean="0">
                <a:solidFill>
                  <a:srgbClr val="7030A0"/>
                </a:solidFill>
                <a:latin typeface="NikoshBAN" pitchFamily="2" charset="0"/>
                <a:cs typeface="NikoshBAN" pitchFamily="2" charset="0"/>
              </a:rPr>
              <a:t>খতিয়ান </a:t>
            </a:r>
            <a:r>
              <a:rPr kumimoji="0" lang="bn-BD"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কর</a:t>
            </a:r>
            <a:r>
              <a:rPr kumimoji="0" lang="en-US"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a:t>
            </a:r>
            <a:r>
              <a:rPr kumimoji="0" lang="bn-BD"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a:t>
            </a:r>
            <a:r>
              <a:rPr lang="en-US" sz="4800" dirty="0" smtClean="0">
                <a:solidFill>
                  <a:srgbClr val="FF0000"/>
                </a:solidFill>
                <a:latin typeface="NikoshBAN" pitchFamily="2" charset="0"/>
                <a:cs typeface="NikoshBAN" pitchFamily="2" charset="0"/>
              </a:rPr>
              <a:t>‘T’-</a:t>
            </a:r>
            <a:r>
              <a:rPr lang="bn-BD" sz="4800" dirty="0" smtClean="0">
                <a:solidFill>
                  <a:srgbClr val="FF0000"/>
                </a:solidFill>
                <a:latin typeface="NikoshBAN" pitchFamily="2" charset="0"/>
                <a:cs typeface="NikoshBAN" pitchFamily="2" charset="0"/>
              </a:rPr>
              <a:t>ছকে</a:t>
            </a:r>
            <a:r>
              <a:rPr kumimoji="0" lang="bn-BD"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a:t>
            </a:r>
          </a:p>
        </p:txBody>
      </p:sp>
    </p:spTree>
    <p:extLst>
      <p:ext uri="{BB962C8B-B14F-4D97-AF65-F5344CB8AC3E}">
        <p14:creationId xmlns="" xmlns:p14="http://schemas.microsoft.com/office/powerpoint/2010/main" val="716651634"/>
      </p:ext>
    </p:extLst>
  </p:cSld>
  <p:clrMapOvr>
    <a:masterClrMapping/>
  </p:clrMapOvr>
  <mc:AlternateContent xmlns:mc="http://schemas.openxmlformats.org/markup-compatibility/2006">
    <mc:Choice xmlns=""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600200"/>
            <a:ext cx="7848600" cy="3785652"/>
          </a:xfrm>
          <a:prstGeom prst="rect">
            <a:avLst/>
          </a:prstGeom>
          <a:noFill/>
        </p:spPr>
        <p:txBody>
          <a:bodyPr wrap="square" rtlCol="0">
            <a:spAutoFit/>
          </a:bodyPr>
          <a:lstStyle/>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লেনদেন কিভাবে লেখা হয়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খতিয়ানের চলমান জের ছকে কয়টি টাকার ঘর থাকে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না রাখলে কি অসুবিধা হয় ?</a:t>
            </a:r>
            <a:endParaRPr lang="en-US" sz="4800" dirty="0">
              <a:solidFill>
                <a:srgbClr val="0070C0"/>
              </a:solidFill>
              <a:latin typeface="NikoshBAN" pitchFamily="2" charset="0"/>
              <a:cs typeface="NikoshBAN" pitchFamily="2" charset="0"/>
            </a:endParaRPr>
          </a:p>
        </p:txBody>
      </p:sp>
      <p:sp>
        <p:nvSpPr>
          <p:cNvPr id="4" name="TextBox 3"/>
          <p:cNvSpPr txBox="1"/>
          <p:nvPr/>
        </p:nvSpPr>
        <p:spPr>
          <a:xfrm>
            <a:off x="2286000" y="457200"/>
            <a:ext cx="3200400" cy="1015663"/>
          </a:xfrm>
          <a:prstGeom prst="rect">
            <a:avLst/>
          </a:prstGeom>
          <a:noFill/>
        </p:spPr>
        <p:txBody>
          <a:bodyPr wrap="square" rtlCol="0">
            <a:spAutoFit/>
          </a:bodyPr>
          <a:lstStyle/>
          <a:p>
            <a:pPr algn="ctr"/>
            <a:r>
              <a:rPr lang="bn-BD" sz="6000" dirty="0" smtClean="0">
                <a:solidFill>
                  <a:srgbClr val="FF0000"/>
                </a:solidFill>
                <a:latin typeface="NikoshBAN" pitchFamily="2" charset="0"/>
                <a:cs typeface="NikoshBAN" pitchFamily="2" charset="0"/>
              </a:rPr>
              <a:t>মূল্যায়ন </a:t>
            </a:r>
            <a:r>
              <a:rPr lang="en-US" sz="6000" dirty="0" smtClean="0">
                <a:solidFill>
                  <a:srgbClr val="FF0000"/>
                </a:solidFill>
                <a:latin typeface="NikoshBAN" pitchFamily="2" charset="0"/>
                <a:cs typeface="NikoshBAN" pitchFamily="2" charset="0"/>
              </a:rPr>
              <a:t>:</a:t>
            </a:r>
            <a:r>
              <a:rPr lang="bn-BD" sz="6000" dirty="0" smtClean="0"/>
              <a:t> </a:t>
            </a:r>
            <a:endParaRPr lang="en-US" sz="6000" dirty="0"/>
          </a:p>
        </p:txBody>
      </p:sp>
    </p:spTree>
    <p:extLst>
      <p:ext uri="{BB962C8B-B14F-4D97-AF65-F5344CB8AC3E}">
        <p14:creationId xmlns="" xmlns:p14="http://schemas.microsoft.com/office/powerpoint/2010/main" val="447416641"/>
      </p:ext>
    </p:extLst>
  </p:cSld>
  <p:clrMapOvr>
    <a:masterClrMapping/>
  </p:clrMapOvr>
  <mc:AlternateContent xmlns:mc="http://schemas.openxmlformats.org/markup-compatibility/2006">
    <mc:Choice xmlns=""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395471" y="76202"/>
            <a:ext cx="4423893" cy="1006475"/>
          </a:xfrm>
          <a:prstGeom prst="rect">
            <a:avLst/>
          </a:prstGeom>
          <a:solidFill>
            <a:srgbClr val="FF00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ct val="50000"/>
              </a:spcBef>
            </a:pPr>
            <a:r>
              <a:rPr lang="bn-BD" sz="6000" dirty="0">
                <a:latin typeface="NikoshBAN" pitchFamily="2" charset="0"/>
                <a:cs typeface="NikoshBAN" pitchFamily="2" charset="0"/>
              </a:rPr>
              <a:t>পরিচিতি</a:t>
            </a:r>
            <a:endParaRPr lang="en-US" sz="6000" dirty="0">
              <a:latin typeface="NikoshBAN" pitchFamily="2" charset="0"/>
              <a:cs typeface="NikoshBAN" pitchFamily="2" charset="0"/>
            </a:endParaRPr>
          </a:p>
        </p:txBody>
      </p:sp>
      <p:sp>
        <p:nvSpPr>
          <p:cNvPr id="4" name="Rectangle 3"/>
          <p:cNvSpPr/>
          <p:nvPr/>
        </p:nvSpPr>
        <p:spPr>
          <a:xfrm>
            <a:off x="404648" y="3733802"/>
            <a:ext cx="3810000" cy="26890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bn-BD" sz="3200" b="1" dirty="0" smtClean="0">
                <a:latin typeface="NikoshBAN" pitchFamily="2" charset="0"/>
                <a:cs typeface="NikoshBAN" pitchFamily="2" charset="0"/>
              </a:rPr>
              <a:t>মো:তৈয়েবুর রহমান</a:t>
            </a:r>
            <a:endParaRPr lang="en-US" sz="3200" b="1" dirty="0" smtClean="0">
              <a:latin typeface="NikoshBAN" pitchFamily="2" charset="0"/>
              <a:cs typeface="NikoshBAN" pitchFamily="2" charset="0"/>
            </a:endParaRPr>
          </a:p>
          <a:p>
            <a:pPr algn="ctr"/>
            <a:r>
              <a:rPr lang="bn-BD" sz="2800" b="1" dirty="0" smtClean="0">
                <a:latin typeface="NikoshBAN" pitchFamily="2" charset="0"/>
                <a:cs typeface="NikoshBAN" pitchFamily="2" charset="0"/>
              </a:rPr>
              <a:t>স</a:t>
            </a:r>
            <a:r>
              <a:rPr lang="en-US" sz="2800" b="1" dirty="0" err="1" smtClean="0">
                <a:latin typeface="NikoshBAN" pitchFamily="2" charset="0"/>
                <a:cs typeface="NikoshBAN" pitchFamily="2" charset="0"/>
              </a:rPr>
              <a:t>হকারী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শিক্ষক</a:t>
            </a:r>
            <a:r>
              <a:rPr lang="en-US" sz="2800" b="1" dirty="0" smtClean="0">
                <a:latin typeface="NikoshBAN" pitchFamily="2" charset="0"/>
                <a:cs typeface="NikoshBAN" pitchFamily="2" charset="0"/>
              </a:rPr>
              <a:t>  </a:t>
            </a:r>
          </a:p>
          <a:p>
            <a:pPr algn="ctr"/>
            <a:r>
              <a:rPr lang="bn-BD" sz="2800" b="1" dirty="0" smtClean="0">
                <a:latin typeface="NikoshBAN" pitchFamily="2" charset="0"/>
                <a:cs typeface="NikoshBAN" pitchFamily="2" charset="0"/>
              </a:rPr>
              <a:t>পূর্বাচল মাধ্যমিক বিদ্যালয়</a:t>
            </a:r>
          </a:p>
          <a:p>
            <a:pPr algn="ctr"/>
            <a:r>
              <a:rPr lang="bn-BD" sz="2800" b="1" dirty="0" smtClean="0">
                <a:latin typeface="NikoshBAN" pitchFamily="2" charset="0"/>
                <a:cs typeface="NikoshBAN" pitchFamily="2" charset="0"/>
              </a:rPr>
              <a:t>অভয়নগর, যশোর।</a:t>
            </a:r>
            <a:endParaRPr lang="en-US" sz="2800" b="1" dirty="0" smtClean="0">
              <a:latin typeface="NikoshBAN" pitchFamily="2" charset="0"/>
              <a:cs typeface="NikoshBAN" pitchFamily="2" charset="0"/>
            </a:endParaRPr>
          </a:p>
          <a:p>
            <a:pPr algn="ctr"/>
            <a:r>
              <a:rPr lang="en-US" sz="2000" b="1" dirty="0" smtClean="0">
                <a:latin typeface="NikoshBAN" pitchFamily="2" charset="0"/>
                <a:cs typeface="NikoshBAN" pitchFamily="2" charset="0"/>
              </a:rPr>
              <a:t>mtr01926@gmail.com</a:t>
            </a:r>
            <a:endParaRPr lang="en-US" sz="2000" b="1" dirty="0" smtClean="0">
              <a:latin typeface="NikoshBAN" pitchFamily="2" charset="0"/>
              <a:cs typeface="NikoshBAN" pitchFamily="2" charset="0"/>
            </a:endParaRPr>
          </a:p>
        </p:txBody>
      </p:sp>
      <p:sp>
        <p:nvSpPr>
          <p:cNvPr id="5" name="Text Box 9"/>
          <p:cNvSpPr txBox="1">
            <a:spLocks noChangeArrowheads="1"/>
          </p:cNvSpPr>
          <p:nvPr/>
        </p:nvSpPr>
        <p:spPr bwMode="auto">
          <a:xfrm>
            <a:off x="5029200" y="3784701"/>
            <a:ext cx="3657600" cy="2616101"/>
          </a:xfrm>
          <a:prstGeom prst="rect">
            <a:avLst/>
          </a:prstGeom>
          <a:ln w="57150">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3600" b="1" dirty="0" err="1" smtClean="0">
                <a:latin typeface="NikoshBAN" pitchFamily="2" charset="0"/>
                <a:cs typeface="NikoshBAN" pitchFamily="2" charset="0"/>
              </a:rPr>
              <a:t>শ্রেণি</a:t>
            </a:r>
            <a:r>
              <a:rPr lang="en-US" sz="3600" b="1" dirty="0" smtClean="0">
                <a:latin typeface="NikoshBAN" pitchFamily="2" charset="0"/>
                <a:cs typeface="NikoshBAN" pitchFamily="2" charset="0"/>
              </a:rPr>
              <a:t> </a:t>
            </a:r>
            <a:r>
              <a:rPr lang="bn-BD" sz="3600" b="1" dirty="0">
                <a:latin typeface="NikoshBAN" pitchFamily="2" charset="0"/>
                <a:cs typeface="NikoshBAN" pitchFamily="2" charset="0"/>
              </a:rPr>
              <a:t>:</a:t>
            </a:r>
            <a:r>
              <a:rPr lang="bn-BD" sz="3600" b="1" dirty="0" smtClean="0">
                <a:latin typeface="NikoshBAN" pitchFamily="2" charset="0"/>
                <a:cs typeface="NikoshBAN" pitchFamily="2" charset="0"/>
              </a:rPr>
              <a:t>-</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নবম</a:t>
            </a:r>
            <a:endParaRPr lang="en-US" sz="3600" b="1" dirty="0" smtClean="0">
              <a:latin typeface="NikoshBAN" pitchFamily="2" charset="0"/>
              <a:cs typeface="NikoshBAN" pitchFamily="2" charset="0"/>
            </a:endParaRPr>
          </a:p>
          <a:p>
            <a:pPr algn="ctr"/>
            <a:r>
              <a:rPr lang="en-US" sz="3200" b="1" dirty="0" err="1" smtClean="0">
                <a:latin typeface="NikoshBAN" pitchFamily="2" charset="0"/>
                <a:cs typeface="NikoshBAN" pitchFamily="2" charset="0"/>
              </a:rPr>
              <a:t>বিষয়</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a:t>
            </a:r>
            <a:r>
              <a:rPr lang="bn-BD" sz="3200" b="1" dirty="0" smtClean="0">
                <a:latin typeface="NikoshBAN" pitchFamily="2" charset="0"/>
                <a:cs typeface="NikoshBAN" pitchFamily="2" charset="0"/>
              </a:rPr>
              <a:t>হিসাব বিজ্ঞান</a:t>
            </a:r>
            <a:endParaRPr lang="en-US" sz="2400" b="1" dirty="0" smtClean="0">
              <a:latin typeface="NikoshBAN" pitchFamily="2" charset="0"/>
              <a:cs typeface="NikoshBAN" pitchFamily="2" charset="0"/>
            </a:endParaRPr>
          </a:p>
          <a:p>
            <a:pPr algn="ctr"/>
            <a:r>
              <a:rPr lang="en-US" sz="3200" b="1" dirty="0" err="1" smtClean="0">
                <a:latin typeface="NikoshBAN" pitchFamily="2" charset="0"/>
                <a:cs typeface="NikoshBAN" pitchFamily="2" charset="0"/>
              </a:rPr>
              <a:t>অধ্যায়</a:t>
            </a:r>
            <a:r>
              <a:rPr lang="en-US" sz="3200" b="1" dirty="0" smtClean="0">
                <a:latin typeface="NikoshBAN" pitchFamily="2" charset="0"/>
                <a:cs typeface="NikoshBAN" pitchFamily="2" charset="0"/>
              </a:rPr>
              <a:t> </a:t>
            </a:r>
            <a:r>
              <a:rPr lang="bn-BD" sz="3200" b="1" dirty="0">
                <a:latin typeface="NikoshBAN" pitchFamily="2" charset="0"/>
                <a:cs typeface="NikoshBAN" pitchFamily="2" charset="0"/>
              </a:rPr>
              <a:t>:</a:t>
            </a:r>
            <a:r>
              <a:rPr lang="bn-BD" sz="3200" b="1" dirty="0" smtClean="0">
                <a:latin typeface="NikoshBAN" pitchFamily="2" charset="0"/>
                <a:cs typeface="NikoshBAN" pitchFamily="2" charset="0"/>
              </a:rPr>
              <a:t>- </a:t>
            </a:r>
            <a:r>
              <a:rPr lang="bn-BD" sz="3200" b="1" dirty="0" smtClean="0">
                <a:latin typeface="NikoshBAN" pitchFamily="2" charset="0"/>
                <a:cs typeface="NikoshBAN" pitchFamily="2" charset="0"/>
              </a:rPr>
              <a:t>৭</a:t>
            </a:r>
            <a:r>
              <a:rPr lang="bn-BD" sz="3200" b="1" dirty="0" smtClean="0">
                <a:latin typeface="NikoshBAN" pitchFamily="2" charset="0"/>
                <a:cs typeface="NikoshBAN" pitchFamily="2" charset="0"/>
              </a:rPr>
              <a:t>ম (</a:t>
            </a:r>
            <a:r>
              <a:rPr lang="bn-BD" sz="3200" b="1" dirty="0" smtClean="0">
                <a:latin typeface="NikoshBAN" pitchFamily="2" charset="0"/>
                <a:cs typeface="NikoshBAN" pitchFamily="2" charset="0"/>
              </a:rPr>
              <a:t>খতিয়ান</a:t>
            </a:r>
            <a:r>
              <a:rPr lang="bn-BD" sz="3200" b="1" dirty="0" smtClean="0">
                <a:latin typeface="NikoshBAN" pitchFamily="2" charset="0"/>
                <a:cs typeface="NikoshBAN" pitchFamily="2" charset="0"/>
              </a:rPr>
              <a:t>)</a:t>
            </a:r>
            <a:endParaRPr lang="en-US" sz="3200" b="1" dirty="0" smtClean="0">
              <a:latin typeface="NikoshBAN" pitchFamily="2" charset="0"/>
              <a:cs typeface="NikoshBAN" pitchFamily="2" charset="0"/>
            </a:endParaRPr>
          </a:p>
          <a:p>
            <a:pPr algn="ctr"/>
            <a:endParaRPr lang="bn-BD" sz="3200" b="1" dirty="0" smtClean="0">
              <a:latin typeface="NikoshBAN" pitchFamily="2" charset="0"/>
              <a:cs typeface="NikoshBAN" pitchFamily="2" charset="0"/>
            </a:endParaRPr>
          </a:p>
          <a:p>
            <a:pPr algn="ctr"/>
            <a:r>
              <a:rPr lang="bn-BD" sz="3200" b="1" dirty="0" smtClean="0">
                <a:latin typeface="NikoshBAN" pitchFamily="2" charset="0"/>
                <a:cs typeface="NikoshBAN" pitchFamily="2" charset="0"/>
              </a:rPr>
              <a:t>তারিখ</a:t>
            </a:r>
            <a:r>
              <a:rPr lang="bn-BD" sz="3200" b="1" dirty="0" smtClean="0">
                <a:latin typeface="NikoshBAN" pitchFamily="2" charset="0"/>
                <a:cs typeface="NikoshBAN" pitchFamily="2" charset="0"/>
              </a:rPr>
              <a:t>:- ০২/০৭/২০১৯</a:t>
            </a:r>
            <a:endParaRPr lang="en-US" sz="3200" b="1" dirty="0">
              <a:latin typeface="NikoshBAN" pitchFamily="2" charset="0"/>
              <a:cs typeface="NikoshBAN" pitchFamily="2" charset="0"/>
            </a:endParaRPr>
          </a:p>
        </p:txBody>
      </p:sp>
      <p:pic>
        <p:nvPicPr>
          <p:cNvPr id="1026" name="Picture 2" descr="C:\Users\User\Downloads\New Folder\780--4--18.jpg"/>
          <p:cNvPicPr>
            <a:picLocks noChangeAspect="1" noChangeArrowheads="1"/>
          </p:cNvPicPr>
          <p:nvPr/>
        </p:nvPicPr>
        <p:blipFill>
          <a:blip r:embed="rId2" cstate="print"/>
          <a:srcRect/>
          <a:stretch>
            <a:fillRect/>
          </a:stretch>
        </p:blipFill>
        <p:spPr bwMode="auto">
          <a:xfrm>
            <a:off x="3810001" y="1524002"/>
            <a:ext cx="1368425" cy="172878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 xmlns:p14="http://schemas.microsoft.com/office/powerpoint/2010/main" val="42096665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458200" cy="4185761"/>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বাড়ির কাজ </a:t>
            </a:r>
            <a:r>
              <a:rPr lang="en-US" sz="6000" u="sng" dirty="0" smtClean="0">
                <a:solidFill>
                  <a:srgbClr val="FF0000"/>
                </a:solidFill>
                <a:latin typeface="NikoshBAN" pitchFamily="2" charset="0"/>
                <a:cs typeface="NikoshBAN" pitchFamily="2" charset="0"/>
              </a:rPr>
              <a:t>:</a:t>
            </a:r>
            <a:endParaRPr lang="bn-BD" sz="2000" u="sng" dirty="0">
              <a:solidFill>
                <a:srgbClr val="FF0000"/>
              </a:solidFill>
              <a:latin typeface="NikoshBAN" pitchFamily="2" charset="0"/>
              <a:cs typeface="NikoshBAN" pitchFamily="2" charset="0"/>
            </a:endParaRPr>
          </a:p>
          <a:p>
            <a:pPr algn="ctr"/>
            <a:endParaRPr lang="bn-BD" u="sng" dirty="0" smtClean="0">
              <a:solidFill>
                <a:srgbClr val="FF0000"/>
              </a:solidFill>
              <a:latin typeface="NikoshBAN" pitchFamily="2" charset="0"/>
              <a:cs typeface="NikoshBAN" pitchFamily="2" charset="0"/>
            </a:endParaRPr>
          </a:p>
          <a:p>
            <a:r>
              <a:rPr lang="en-US" sz="4400" dirty="0" smtClean="0">
                <a:solidFill>
                  <a:srgbClr val="0070C0"/>
                </a:solidFill>
                <a:latin typeface="NikoshBAN" pitchFamily="2" charset="0"/>
                <a:cs typeface="NikoshBAN" pitchFamily="2" charset="0"/>
              </a:rPr>
              <a:t>‘T’-</a:t>
            </a:r>
            <a:r>
              <a:rPr lang="bn-BD" sz="4400" dirty="0" smtClean="0">
                <a:solidFill>
                  <a:srgbClr val="0070C0"/>
                </a:solidFill>
                <a:latin typeface="NikoshBAN" pitchFamily="2" charset="0"/>
                <a:cs typeface="NikoshBAN" pitchFamily="2" charset="0"/>
              </a:rPr>
              <a:t>ছকে খতিয়ান কর –</a:t>
            </a:r>
          </a:p>
          <a:p>
            <a:r>
              <a:rPr lang="bn-BD" sz="4000" dirty="0" smtClean="0">
                <a:latin typeface="NikoshBAN" pitchFamily="2" charset="0"/>
                <a:cs typeface="NikoshBAN" pitchFamily="2" charset="0"/>
              </a:rPr>
              <a:t>   </a:t>
            </a:r>
            <a:r>
              <a:rPr lang="bn-BD" sz="4800" dirty="0" smtClean="0">
                <a:solidFill>
                  <a:srgbClr val="002060"/>
                </a:solidFill>
                <a:latin typeface="NikoshBAN" pitchFamily="2" charset="0"/>
                <a:cs typeface="NikoshBAN" pitchFamily="2" charset="0"/>
              </a:rPr>
              <a:t>জানুঃ ০২ চেকে পণ্য ক্রয় ৬,০০০ টাকা।</a:t>
            </a:r>
          </a:p>
          <a:p>
            <a:r>
              <a:rPr lang="bn-BD" sz="4000" dirty="0">
                <a:solidFill>
                  <a:srgbClr val="7030A0"/>
                </a:solidFill>
                <a:latin typeface="NikoshBAN" pitchFamily="2" charset="0"/>
                <a:cs typeface="NikoshBAN" pitchFamily="2" charset="0"/>
              </a:rPr>
              <a:t> </a:t>
            </a:r>
            <a:r>
              <a:rPr lang="bn-BD" sz="4000" dirty="0" smtClean="0">
                <a:solidFill>
                  <a:srgbClr val="7030A0"/>
                </a:solidFill>
                <a:latin typeface="NikoshBAN" pitchFamily="2" charset="0"/>
                <a:cs typeface="NikoshBAN" pitchFamily="2" charset="0"/>
              </a:rPr>
              <a:t>  </a:t>
            </a:r>
            <a:r>
              <a:rPr lang="bn-BD" sz="4800" dirty="0" smtClean="0">
                <a:solidFill>
                  <a:srgbClr val="00B0F0"/>
                </a:solidFill>
                <a:latin typeface="NikoshBAN" pitchFamily="2" charset="0"/>
                <a:cs typeface="NikoshBAN" pitchFamily="2" charset="0"/>
              </a:rPr>
              <a:t>জানুঃ ১১  নগদেমাল বিক্রয় ১৩,০০০ টাকা।</a:t>
            </a:r>
          </a:p>
          <a:p>
            <a:r>
              <a:rPr lang="bn-BD" sz="4800" dirty="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 </a:t>
            </a:r>
            <a:r>
              <a:rPr lang="bn-BD" sz="4800" dirty="0" smtClean="0">
                <a:solidFill>
                  <a:srgbClr val="FF0000"/>
                </a:solidFill>
                <a:latin typeface="NikoshBAN" pitchFamily="2" charset="0"/>
                <a:cs typeface="NikoshBAN" pitchFamily="2" charset="0"/>
              </a:rPr>
              <a:t>জানুঃ ২৪  বেতন প্রদান ১,০০০ টাকা।</a:t>
            </a:r>
            <a:endParaRPr lang="en-US" sz="4800" dirty="0">
              <a:solidFill>
                <a:srgbClr val="FF0000"/>
              </a:solidFill>
              <a:latin typeface="NikoshBAN" pitchFamily="2" charset="0"/>
              <a:cs typeface="NikoshBAN" pitchFamily="2" charset="0"/>
            </a:endParaRPr>
          </a:p>
        </p:txBody>
      </p:sp>
    </p:spTree>
    <p:extLst>
      <p:ext uri="{BB962C8B-B14F-4D97-AF65-F5344CB8AC3E}">
        <p14:creationId xmlns="" xmlns:p14="http://schemas.microsoft.com/office/powerpoint/2010/main" val="39659296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81600"/>
            <a:ext cx="7620000" cy="960438"/>
          </a:xfrm>
          <a:solidFill>
            <a:schemeClr val="accent1"/>
          </a:solidFill>
          <a:ln w="76200">
            <a:solidFill>
              <a:schemeClr val="tx1"/>
            </a:solidFill>
          </a:ln>
        </p:spPr>
        <p:txBody>
          <a:bodyPr>
            <a:normAutofit fontScale="90000"/>
          </a:bodyPr>
          <a:lstStyle/>
          <a:p>
            <a:pPr algn="ctr"/>
            <a:r>
              <a:rPr lang="bn-BD"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ধন্যবাদ</a:t>
            </a:r>
            <a:r>
              <a:rPr lang="bn-BD"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62000" y="228600"/>
            <a:ext cx="7543800" cy="4551405"/>
          </a:xfrm>
          <a:ln w="76200">
            <a:solidFill>
              <a:srgbClr val="FF0000"/>
            </a:solidFill>
          </a:ln>
        </p:spPr>
      </p:pic>
    </p:spTree>
    <p:extLst>
      <p:ext uri="{BB962C8B-B14F-4D97-AF65-F5344CB8AC3E}">
        <p14:creationId xmlns:p14="http://schemas.microsoft.com/office/powerpoint/2010/main" xmlns="" val="41956866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77200" cy="707886"/>
          </a:xfrm>
          <a:prstGeom prst="rect">
            <a:avLst/>
          </a:prstGeom>
          <a:noFill/>
        </p:spPr>
        <p:txBody>
          <a:bodyPr wrap="square" rtlCol="0">
            <a:spAutoFit/>
          </a:bodyPr>
          <a:lstStyle/>
          <a:p>
            <a:endParaRPr lang="en-US" sz="4000">
              <a:latin typeface="NikoshBAN" pitchFamily="2" charset="0"/>
              <a:cs typeface="NikoshBAN" pitchFamily="2" charset="0"/>
            </a:endParaRPr>
          </a:p>
        </p:txBody>
      </p:sp>
      <p:sp>
        <p:nvSpPr>
          <p:cNvPr id="3" name="TextBox 2"/>
          <p:cNvSpPr txBox="1"/>
          <p:nvPr/>
        </p:nvSpPr>
        <p:spPr>
          <a:xfrm>
            <a:off x="304800" y="990600"/>
            <a:ext cx="8534400" cy="4401205"/>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শিখনফল</a:t>
            </a:r>
            <a:r>
              <a:rPr lang="bn-BD" sz="4000" dirty="0" smtClean="0">
                <a:latin typeface="NikoshBAN" pitchFamily="2" charset="0"/>
                <a:cs typeface="NikoshBAN" pitchFamily="2" charset="0"/>
              </a:rPr>
              <a:t> </a:t>
            </a:r>
            <a:endParaRPr lang="en-US" sz="4000" dirty="0" smtClean="0">
              <a:latin typeface="NikoshBAN" pitchFamily="2" charset="0"/>
              <a:cs typeface="NikoshBAN" pitchFamily="2" charset="0"/>
            </a:endParaRP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 কি বলতে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খতিয়ানের বৈশিষ্ট্য লিখতে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 কত প্রকার ও কি কি বলতে পারবে।</a:t>
            </a:r>
            <a:endParaRPr lang="bn-BD" sz="4000" dirty="0" smtClean="0">
              <a:solidFill>
                <a:srgbClr val="0070C0"/>
              </a:solidFill>
              <a:latin typeface="NikoshBAN" pitchFamily="2" charset="0"/>
              <a:cs typeface="NikoshBAN" pitchFamily="2" charset="0"/>
            </a:endParaRP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প্রত্যেক প্রকার খতিয়ানের ছক আকতে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 করতে পারবে।</a:t>
            </a:r>
            <a:endParaRPr lang="en-US" sz="4400" dirty="0">
              <a:solidFill>
                <a:srgbClr val="0070C0"/>
              </a:solidFill>
              <a:latin typeface="NikoshBAN" pitchFamily="2" charset="0"/>
              <a:cs typeface="NikoshBAN" pitchFamily="2" charset="0"/>
            </a:endParaRPr>
          </a:p>
        </p:txBody>
      </p:sp>
    </p:spTree>
    <p:extLst>
      <p:ext uri="{BB962C8B-B14F-4D97-AF65-F5344CB8AC3E}">
        <p14:creationId xmlns="" xmlns:p14="http://schemas.microsoft.com/office/powerpoint/2010/main" val="258203832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95400"/>
            <a:ext cx="7696200" cy="3970318"/>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পূর্বজ্ঞান যাচাই </a:t>
            </a:r>
            <a:endParaRPr lang="bn-BD" sz="4000" u="sng" dirty="0" smtClean="0">
              <a:latin typeface="NikoshBAN" pitchFamily="2" charset="0"/>
              <a:cs typeface="NikoshBAN" pitchFamily="2" charset="0"/>
            </a:endParaRP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লেনদেনের কয়টি পক্ষ থাকে ?</a:t>
            </a: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a:t>
            </a:r>
            <a:r>
              <a:rPr lang="bn-BD" sz="4400" dirty="0" smtClean="0">
                <a:solidFill>
                  <a:srgbClr val="7030A0"/>
                </a:solidFill>
                <a:latin typeface="NikoshBAN" pitchFamily="2" charset="0"/>
                <a:cs typeface="NikoshBAN" pitchFamily="2" charset="0"/>
              </a:rPr>
              <a:t>লেনদেন সর্ব</a:t>
            </a:r>
            <a:r>
              <a:rPr lang="en-US" sz="4400" dirty="0" smtClean="0">
                <a:solidFill>
                  <a:srgbClr val="7030A0"/>
                </a:solidFill>
                <a:latin typeface="NikoshBAN" pitchFamily="2" charset="0"/>
                <a:cs typeface="NikoshBAN" pitchFamily="2" charset="0"/>
              </a:rPr>
              <a:t> </a:t>
            </a:r>
            <a:r>
              <a:rPr lang="bn-BD" sz="4400" dirty="0" smtClean="0">
                <a:solidFill>
                  <a:srgbClr val="7030A0"/>
                </a:solidFill>
                <a:latin typeface="NikoshBAN" pitchFamily="2" charset="0"/>
                <a:cs typeface="NikoshBAN" pitchFamily="2" charset="0"/>
              </a:rPr>
              <a:t>প্রথম কোথায় লেখা হয়?</a:t>
            </a:r>
            <a:endParaRPr lang="bn-BD" sz="4800" dirty="0" smtClean="0">
              <a:solidFill>
                <a:srgbClr val="7030A0"/>
              </a:solidFill>
              <a:latin typeface="NikoshBAN" pitchFamily="2" charset="0"/>
              <a:cs typeface="NikoshBAN" pitchFamily="2" charset="0"/>
            </a:endParaRP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নগদ বিক্রয় জাবেদা কী ?</a:t>
            </a:r>
          </a:p>
          <a:p>
            <a:pPr marL="571500" indent="-571500">
              <a:buFont typeface="Wingdings" pitchFamily="2" charset="2"/>
              <a:buChar char="v"/>
            </a:pPr>
            <a:r>
              <a:rPr lang="en-US" sz="48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ক্রয় জাবেদা কী ?</a:t>
            </a:r>
            <a:endParaRPr lang="en-US" sz="4800" dirty="0">
              <a:solidFill>
                <a:srgbClr val="7030A0"/>
              </a:solidFill>
              <a:latin typeface="NikoshBAN" pitchFamily="2" charset="0"/>
              <a:cs typeface="NikoshBAN" pitchFamily="2" charset="0"/>
            </a:endParaRPr>
          </a:p>
        </p:txBody>
      </p:sp>
    </p:spTree>
    <p:extLst>
      <p:ext uri="{BB962C8B-B14F-4D97-AF65-F5344CB8AC3E}">
        <p14:creationId xmlns="" xmlns:p14="http://schemas.microsoft.com/office/powerpoint/2010/main" val="1626575825"/>
      </p:ext>
    </p:extLst>
  </p:cSld>
  <p:clrMapOvr>
    <a:masterClrMapping/>
  </p:clrMapOvr>
  <mc:AlternateContent xmlns:mc="http://schemas.openxmlformats.org/markup-compatibility/2006">
    <mc:Choice xmlns=""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OOKS-facebook.jpg"/>
          <p:cNvPicPr>
            <a:picLocks noChangeAspect="1"/>
          </p:cNvPicPr>
          <p:nvPr/>
        </p:nvPicPr>
        <p:blipFill>
          <a:blip r:embed="rId2" cstate="print"/>
          <a:stretch>
            <a:fillRect/>
          </a:stretch>
        </p:blipFill>
        <p:spPr>
          <a:xfrm>
            <a:off x="609600" y="341433"/>
            <a:ext cx="7588284" cy="4779207"/>
          </a:xfrm>
          <a:prstGeom prst="rect">
            <a:avLst/>
          </a:prstGeom>
        </p:spPr>
      </p:pic>
      <p:sp>
        <p:nvSpPr>
          <p:cNvPr id="3" name="TextBox 2"/>
          <p:cNvSpPr txBox="1"/>
          <p:nvPr/>
        </p:nvSpPr>
        <p:spPr>
          <a:xfrm>
            <a:off x="2362200" y="5562601"/>
            <a:ext cx="28956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এলোমেলো</a:t>
            </a:r>
            <a:endParaRPr lang="en-US" sz="3600" dirty="0">
              <a:latin typeface="NikoshBAN" pitchFamily="2" charset="0"/>
              <a:cs typeface="NikoshBAN"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d_Book_Spines.pngced84352-d6c9-45d1-bb61-443f32b447f0Original.jpg"/>
          <p:cNvPicPr>
            <a:picLocks noChangeAspect="1"/>
          </p:cNvPicPr>
          <p:nvPr/>
        </p:nvPicPr>
        <p:blipFill>
          <a:blip r:embed="rId2" cstate="print"/>
          <a:stretch>
            <a:fillRect/>
          </a:stretch>
        </p:blipFill>
        <p:spPr>
          <a:xfrm>
            <a:off x="685800" y="381000"/>
            <a:ext cx="7924800" cy="5334000"/>
          </a:xfrm>
          <a:prstGeom prst="rect">
            <a:avLst/>
          </a:prstGeom>
        </p:spPr>
      </p:pic>
      <p:sp>
        <p:nvSpPr>
          <p:cNvPr id="3" name="TextBox 2"/>
          <p:cNvSpPr txBox="1"/>
          <p:nvPr/>
        </p:nvSpPr>
        <p:spPr>
          <a:xfrm>
            <a:off x="2895600" y="5791200"/>
            <a:ext cx="28956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সাজানো</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67200"/>
            <a:ext cx="8153400" cy="990600"/>
          </a:xfrm>
        </p:spPr>
        <p:txBody>
          <a:bodyPr>
            <a:normAutofit fontScale="90000"/>
          </a:bodyPr>
          <a:lstStyle/>
          <a:p>
            <a:pPr marL="0" indent="0" algn="ctr">
              <a:buNone/>
            </a:pPr>
            <a:r>
              <a:rPr lang="bn-BD" sz="5300" dirty="0" smtClean="0">
                <a:solidFill>
                  <a:srgbClr val="00B050"/>
                </a:solidFill>
                <a:latin typeface="NikoshBAN" pitchFamily="2" charset="0"/>
                <a:cs typeface="NikoshBAN" pitchFamily="2" charset="0"/>
              </a:rPr>
              <a:t>তাকের ইংরেজী প্রতিশব্দ কী তা জানো ?</a:t>
            </a:r>
            <a:endParaRPr lang="en-US" dirty="0">
              <a:solidFill>
                <a:srgbClr val="FF0000"/>
              </a:solidFill>
              <a:latin typeface="NikoshBAN" pitchFamily="2" charset="0"/>
              <a:cs typeface="NikoshBAN" pitchFamily="2" charset="0"/>
            </a:endParaRPr>
          </a:p>
        </p:txBody>
      </p:sp>
      <p:pic>
        <p:nvPicPr>
          <p:cNvPr id="6" name="Content Placeholder 5"/>
          <p:cNvPicPr>
            <a:picLocks noGrp="1" noChangeAspect="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a:xfrm>
            <a:off x="5105400" y="381000"/>
            <a:ext cx="3200400" cy="3352800"/>
          </a:xfr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42975" y="381000"/>
            <a:ext cx="3429000" cy="3352800"/>
          </a:xfrm>
          <a:prstGeom prst="rect">
            <a:avLst/>
          </a:prstGeom>
        </p:spPr>
      </p:pic>
      <p:sp>
        <p:nvSpPr>
          <p:cNvPr id="5" name="Title 1"/>
          <p:cNvSpPr txBox="1">
            <a:spLocks/>
          </p:cNvSpPr>
          <p:nvPr/>
        </p:nvSpPr>
        <p:spPr>
          <a:xfrm>
            <a:off x="1219200" y="5334000"/>
            <a:ext cx="4572000" cy="838200"/>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FF0000"/>
                </a:solidFill>
                <a:effectLst/>
                <a:uLnTx/>
                <a:uFillTx/>
                <a:latin typeface="NikoshBAN" pitchFamily="2" charset="0"/>
                <a:ea typeface="+mj-ea"/>
                <a:cs typeface="NikoshBAN" pitchFamily="2" charset="0"/>
              </a:rPr>
              <a:t>selfe</a:t>
            </a:r>
            <a:endParaRPr kumimoji="0" lang="en-US" sz="4000" b="0" i="0" u="none"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Tree>
    <p:extLst>
      <p:ext uri="{BB962C8B-B14F-4D97-AF65-F5344CB8AC3E}">
        <p14:creationId xmlns="" xmlns:p14="http://schemas.microsoft.com/office/powerpoint/2010/main" val="15623332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95400"/>
            <a:ext cx="7315200" cy="3046988"/>
          </a:xfrm>
          <a:prstGeom prst="rect">
            <a:avLst/>
          </a:prstGeom>
          <a:solidFill>
            <a:schemeClr val="bg1"/>
          </a:solidFill>
          <a:ln>
            <a:solidFill>
              <a:schemeClr val="bg1"/>
            </a:solidFill>
          </a:ln>
        </p:spPr>
        <p:txBody>
          <a:bodyPr wrap="square" rtlCol="0">
            <a:spAutoFit/>
          </a:bodyPr>
          <a:lstStyle/>
          <a:p>
            <a:pPr algn="just"/>
            <a:r>
              <a:rPr lang="bn-BD" sz="4000" dirty="0" smtClean="0">
                <a:latin typeface="NikoshBAN" pitchFamily="2" charset="0"/>
                <a:cs typeface="NikoshBAN" pitchFamily="2" charset="0"/>
              </a:rPr>
              <a:t>        </a:t>
            </a:r>
            <a:r>
              <a:rPr lang="bn-BD" sz="4800" dirty="0" smtClean="0">
                <a:solidFill>
                  <a:srgbClr val="002060"/>
                </a:solidFill>
                <a:latin typeface="NikoshBAN" pitchFamily="2" charset="0"/>
                <a:cs typeface="NikoshBAN" pitchFamily="2" charset="0"/>
              </a:rPr>
              <a:t>তাকে যেমন জিনিসপত্র সাজিয়ে রাখা হয় তেমনি জাবেদা থেকে লেনদেনগুলো কোথায় সাজিয়ে লিখতে হয় ?</a:t>
            </a:r>
          </a:p>
        </p:txBody>
      </p:sp>
    </p:spTree>
    <p:extLst>
      <p:ext uri="{BB962C8B-B14F-4D97-AF65-F5344CB8AC3E}">
        <p14:creationId xmlns="" xmlns:p14="http://schemas.microsoft.com/office/powerpoint/2010/main" val="53118899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997458"/>
            <a:ext cx="5867400" cy="923330"/>
          </a:xfrm>
          <a:prstGeom prst="rect">
            <a:avLst/>
          </a:prstGeom>
          <a:noFill/>
        </p:spPr>
        <p:txBody>
          <a:bodyPr wrap="square" rtlCol="0">
            <a:spAutoFit/>
          </a:bodyPr>
          <a:lstStyle/>
          <a:p>
            <a:pPr algn="ctr"/>
            <a:r>
              <a:rPr lang="bn-BD" sz="5400" dirty="0" smtClean="0">
                <a:solidFill>
                  <a:srgbClr val="7030A0"/>
                </a:solidFill>
                <a:latin typeface="NikoshBAN" pitchFamily="2" charset="0"/>
                <a:cs typeface="NikoshBAN" pitchFamily="2" charset="0"/>
              </a:rPr>
              <a:t>আজকের পাঠ </a:t>
            </a:r>
            <a:r>
              <a:rPr lang="en-US" sz="5400" dirty="0" smtClean="0">
                <a:solidFill>
                  <a:srgbClr val="7030A0"/>
                </a:solidFill>
                <a:latin typeface="NikoshBAN" pitchFamily="2" charset="0"/>
                <a:cs typeface="NikoshBAN" pitchFamily="2" charset="0"/>
              </a:rPr>
              <a:t>:</a:t>
            </a:r>
          </a:p>
        </p:txBody>
      </p:sp>
      <p:sp>
        <p:nvSpPr>
          <p:cNvPr id="3" name="TextBox 2"/>
          <p:cNvSpPr txBox="1"/>
          <p:nvPr/>
        </p:nvSpPr>
        <p:spPr>
          <a:xfrm>
            <a:off x="1447800" y="3581400"/>
            <a:ext cx="5867400" cy="1323439"/>
          </a:xfrm>
          <a:prstGeom prst="rect">
            <a:avLst/>
          </a:prstGeom>
          <a:noFill/>
        </p:spPr>
        <p:txBody>
          <a:bodyPr wrap="square" rtlCol="0">
            <a:spAutoFit/>
          </a:bodyPr>
          <a:lstStyle/>
          <a:p>
            <a:pPr algn="ctr"/>
            <a:r>
              <a:rPr lang="bn-BD" sz="8000" dirty="0" smtClean="0">
                <a:solidFill>
                  <a:srgbClr val="FF0000"/>
                </a:solidFill>
                <a:latin typeface="NikoshBAN" pitchFamily="2" charset="0"/>
                <a:cs typeface="NikoshBAN" pitchFamily="2" charset="0"/>
              </a:rPr>
              <a:t>খতিয়ান</a:t>
            </a:r>
            <a:endParaRPr lang="en-US" sz="8000" dirty="0">
              <a:solidFill>
                <a:srgbClr val="FF0000"/>
              </a:solidFill>
              <a:latin typeface="NikoshBAN" pitchFamily="2" charset="0"/>
              <a:cs typeface="NikoshBAN" pitchFamily="2" charset="0"/>
            </a:endParaRPr>
          </a:p>
        </p:txBody>
      </p:sp>
    </p:spTree>
    <p:extLst>
      <p:ext uri="{BB962C8B-B14F-4D97-AF65-F5344CB8AC3E}">
        <p14:creationId xmlns="" xmlns:p14="http://schemas.microsoft.com/office/powerpoint/2010/main" val="100512633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1420</TotalTime>
  <Words>374</Words>
  <Application>Microsoft Office PowerPoint</Application>
  <PresentationFormat>On-screen Show (4:3)</PresentationFormat>
  <Paragraphs>82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Equity</vt:lpstr>
      <vt:lpstr>Slide 1</vt:lpstr>
      <vt:lpstr>Slide 2</vt:lpstr>
      <vt:lpstr>Slide 3</vt:lpstr>
      <vt:lpstr>Slide 4</vt:lpstr>
      <vt:lpstr>Slide 5</vt:lpstr>
      <vt:lpstr>Slide 6</vt:lpstr>
      <vt:lpstr>তাকের ইংরেজী প্রতিশব্দ কী তা জানো ?</vt:lpstr>
      <vt:lpstr>Slide 8</vt:lpstr>
      <vt:lpstr>Slide 9</vt:lpstr>
      <vt:lpstr>Slide 10</vt:lpstr>
      <vt:lpstr>Slide 11</vt:lpstr>
      <vt:lpstr>Slide 12</vt:lpstr>
      <vt:lpstr>Slide 13</vt:lpstr>
      <vt:lpstr>‘T’- ছক</vt:lpstr>
      <vt:lpstr>‘চলমান জের’ – ছক</vt:lpstr>
      <vt:lpstr>জোড়ায় কাজ :                           সময় : ০৪ মিনিট।</vt:lpstr>
      <vt:lpstr>Slide 17</vt:lpstr>
      <vt:lpstr>একক কাজ </vt:lpstr>
      <vt:lpstr>Slide 19</vt:lpstr>
      <vt:lpstr>Slide 20</vt:lpstr>
      <vt:lpstr>ধন্যবাদ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User</cp:lastModifiedBy>
  <cp:revision>141</cp:revision>
  <dcterms:created xsi:type="dcterms:W3CDTF">2006-08-16T00:00:00Z</dcterms:created>
  <dcterms:modified xsi:type="dcterms:W3CDTF">2019-10-31T06:42:42Z</dcterms:modified>
</cp:coreProperties>
</file>