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  <p:sldMasterId id="2147484164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3173C8-166D-47B4-BF21-080C9B7422C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7B8DCD8-9AEB-4855-91C0-FF28057BA3B6}">
      <dgm:prSet phldrT="[Text]"/>
      <dgm:spPr/>
      <dgm:t>
        <a:bodyPr/>
        <a:lstStyle/>
        <a:p>
          <a:r>
            <a:rPr lang="en-US" dirty="0" smtClean="0"/>
            <a:t>                      ত্রিভুজ               </a:t>
          </a:r>
          <a:endParaRPr lang="en-US" dirty="0"/>
        </a:p>
      </dgm:t>
    </dgm:pt>
    <dgm:pt modelId="{A7DA8A5C-954C-451A-925C-8482A5CF52A9}" type="parTrans" cxnId="{C04E0D83-9759-4FB9-BC29-208D256D4FAA}">
      <dgm:prSet/>
      <dgm:spPr/>
      <dgm:t>
        <a:bodyPr/>
        <a:lstStyle/>
        <a:p>
          <a:endParaRPr lang="en-US"/>
        </a:p>
      </dgm:t>
    </dgm:pt>
    <dgm:pt modelId="{0899D04E-161E-466A-B5C7-508B856C5192}" type="sibTrans" cxnId="{C04E0D83-9759-4FB9-BC29-208D256D4FAA}">
      <dgm:prSet/>
      <dgm:spPr/>
      <dgm:t>
        <a:bodyPr/>
        <a:lstStyle/>
        <a:p>
          <a:endParaRPr lang="en-US"/>
        </a:p>
      </dgm:t>
    </dgm:pt>
    <dgm:pt modelId="{454263D1-3566-4472-A5E8-74B602DD2C4A}" type="pres">
      <dgm:prSet presAssocID="{E63173C8-166D-47B4-BF21-080C9B7422C9}" presName="Name0" presStyleCnt="0">
        <dgm:presLayoutVars>
          <dgm:dir/>
          <dgm:animLvl val="lvl"/>
          <dgm:resizeHandles val="exact"/>
        </dgm:presLayoutVars>
      </dgm:prSet>
      <dgm:spPr/>
    </dgm:pt>
    <dgm:pt modelId="{22D24961-9278-43D0-8F39-EEB956B2F73F}" type="pres">
      <dgm:prSet presAssocID="{87B8DCD8-9AEB-4855-91C0-FF28057BA3B6}" presName="Name8" presStyleCnt="0"/>
      <dgm:spPr/>
    </dgm:pt>
    <dgm:pt modelId="{55AC43DB-718B-47CD-BF72-B8B55CDC539C}" type="pres">
      <dgm:prSet presAssocID="{87B8DCD8-9AEB-4855-91C0-FF28057BA3B6}" presName="level" presStyleLbl="node1" presStyleIdx="0" presStyleCnt="1" custScaleX="67740" custScaleY="2000000" custLinFactNeighborY="95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F6CBE-4203-41A8-B832-7174E37690D5}" type="pres">
      <dgm:prSet presAssocID="{87B8DCD8-9AEB-4855-91C0-FF28057BA3B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6A3996-2336-4DD3-B607-D2213DEC7EC5}" type="presOf" srcId="{E63173C8-166D-47B4-BF21-080C9B7422C9}" destId="{454263D1-3566-4472-A5E8-74B602DD2C4A}" srcOrd="0" destOrd="0" presId="urn:microsoft.com/office/officeart/2005/8/layout/pyramid1"/>
    <dgm:cxn modelId="{00768AAF-4CC1-48B5-A873-5DB3D0BDAC51}" type="presOf" srcId="{87B8DCD8-9AEB-4855-91C0-FF28057BA3B6}" destId="{55AC43DB-718B-47CD-BF72-B8B55CDC539C}" srcOrd="0" destOrd="0" presId="urn:microsoft.com/office/officeart/2005/8/layout/pyramid1"/>
    <dgm:cxn modelId="{30381FF5-DE70-4CD7-8BA7-2F1E799C3697}" type="presOf" srcId="{87B8DCD8-9AEB-4855-91C0-FF28057BA3B6}" destId="{2EBF6CBE-4203-41A8-B832-7174E37690D5}" srcOrd="1" destOrd="0" presId="urn:microsoft.com/office/officeart/2005/8/layout/pyramid1"/>
    <dgm:cxn modelId="{C04E0D83-9759-4FB9-BC29-208D256D4FAA}" srcId="{E63173C8-166D-47B4-BF21-080C9B7422C9}" destId="{87B8DCD8-9AEB-4855-91C0-FF28057BA3B6}" srcOrd="0" destOrd="0" parTransId="{A7DA8A5C-954C-451A-925C-8482A5CF52A9}" sibTransId="{0899D04E-161E-466A-B5C7-508B856C5192}"/>
    <dgm:cxn modelId="{563A385F-57E9-46B3-AECA-56EA7CB14CC3}" type="presParOf" srcId="{454263D1-3566-4472-A5E8-74B602DD2C4A}" destId="{22D24961-9278-43D0-8F39-EEB956B2F73F}" srcOrd="0" destOrd="0" presId="urn:microsoft.com/office/officeart/2005/8/layout/pyramid1"/>
    <dgm:cxn modelId="{0012E0B2-1B61-4852-BA1C-23B96AA97A8D}" type="presParOf" srcId="{22D24961-9278-43D0-8F39-EEB956B2F73F}" destId="{55AC43DB-718B-47CD-BF72-B8B55CDC539C}" srcOrd="0" destOrd="0" presId="urn:microsoft.com/office/officeart/2005/8/layout/pyramid1"/>
    <dgm:cxn modelId="{DC1860A6-E623-4DB9-8E65-574299D29725}" type="presParOf" srcId="{22D24961-9278-43D0-8F39-EEB956B2F73F}" destId="{2EBF6CBE-4203-41A8-B832-7174E37690D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C43DB-718B-47CD-BF72-B8B55CDC539C}">
      <dsp:nvSpPr>
        <dsp:cNvPr id="0" name=""/>
        <dsp:cNvSpPr/>
      </dsp:nvSpPr>
      <dsp:spPr>
        <a:xfrm>
          <a:off x="983284" y="0"/>
          <a:ext cx="4129430" cy="4064000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                      ত্রিভুজ               </a:t>
          </a:r>
          <a:endParaRPr lang="en-US" sz="6400" kern="1200" dirty="0"/>
        </a:p>
      </dsp:txBody>
      <dsp:txXfrm>
        <a:off x="983284" y="0"/>
        <a:ext cx="4129430" cy="406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B14B5-F6F3-49CB-A6C1-FE73A12BDF77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52C53-F869-4A23-A816-8B702A4935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9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উপরের</a:t>
            </a:r>
            <a:r>
              <a:rPr lang="en-US" baseline="0" dirty="0" smtClean="0"/>
              <a:t> চিত্রে </a:t>
            </a:r>
            <a:r>
              <a:rPr lang="en-US" baseline="0" dirty="0" err="1" smtClean="0"/>
              <a:t>একটি</a:t>
            </a:r>
            <a:r>
              <a:rPr lang="en-US" baseline="0" dirty="0" smtClean="0"/>
              <a:t> ত্রিভুজ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52C53-F869-4A23-A816-8B702A4935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16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3" y="2647950"/>
            <a:ext cx="3571875" cy="421005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79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5" y="1730404"/>
            <a:ext cx="5648623" cy="1204307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80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4678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4678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4" y="69758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4" y="1449305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4" y="1396722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4" y="2976650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3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4" y="69758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9"/>
            <a:ext cx="7772400" cy="1338263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5" y="2376831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8" y="2341478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8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1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1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9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1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1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1" y="4650476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2" y="4773227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2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79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" y="2647950"/>
            <a:ext cx="3571875" cy="4210051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9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1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3" y="2647950"/>
            <a:ext cx="3571875" cy="421005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9"/>
            <a:ext cx="6858000" cy="7724779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1" y="1576105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5" y="2618914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5" y="2253386"/>
            <a:ext cx="5794760" cy="62331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9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3" y="2647950"/>
            <a:ext cx="3571875" cy="421005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" y="5048251"/>
            <a:ext cx="3571875" cy="1809751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2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2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1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79" y="5051293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1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1" y="1100630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5" y="6285123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9" y="6170823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9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9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6191250"/>
            <a:ext cx="2476500" cy="476251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5A5802-9BEC-4A4D-85E2-E6C1408D159E}" type="datetimeFigureOut">
              <a:rPr lang="en-US" smtClean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3180536-C4CC-49EE-93C8-8C947FF318A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77809" y="1726499"/>
            <a:ext cx="6397782" cy="11190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latin typeface="SutonnyAMJ" pitchFamily="2" charset="0"/>
              </a:rPr>
              <a:t/>
            </a:r>
            <a:br>
              <a:rPr lang="en-US" dirty="0">
                <a:latin typeface="SutonnyA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/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Concept of </a:t>
            </a:r>
            <a:r>
              <a:rPr lang="en-US" dirty="0" smtClean="0"/>
              <a:t>area of a Triangle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7712" y="4914836"/>
            <a:ext cx="6511131" cy="329259"/>
          </a:xfrm>
        </p:spPr>
        <p:txBody>
          <a:bodyPr>
            <a:noAutofit/>
          </a:bodyPr>
          <a:lstStyle/>
          <a:p>
            <a:r>
              <a:rPr lang="en-US" sz="2400" dirty="0" smtClean="0"/>
              <a:t>Tofael AHAMEd</a:t>
            </a:r>
          </a:p>
          <a:p>
            <a:r>
              <a:rPr lang="en-US" sz="2400" dirty="0" smtClean="0"/>
              <a:t>INSTRUCTOR (R/S)</a:t>
            </a:r>
          </a:p>
          <a:p>
            <a:r>
              <a:rPr lang="en-US" sz="2400" dirty="0" smtClean="0"/>
              <a:t>Habigonj Polytechnic Institute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066800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Aa¨vq</a:t>
            </a:r>
            <a:r>
              <a:rPr lang="en-US" sz="4800" b="1" smtClean="0">
                <a:latin typeface="SutonnyMJ" pitchFamily="2" charset="0"/>
                <a:cs typeface="SutonnyMJ" pitchFamily="2" charset="0"/>
              </a:rPr>
              <a:t> :</a:t>
            </a:r>
          </a:p>
          <a:p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wÎfz‡Ri</a:t>
            </a: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ÿÎdj</a:t>
            </a: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wel‡q</a:t>
            </a:r>
            <a:r>
              <a:rPr lang="en-US" sz="4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b="1" dirty="0" err="1" smtClean="0">
                <a:latin typeface="SutonnyMJ" pitchFamily="2" charset="0"/>
                <a:cs typeface="SutonnyMJ" pitchFamily="2" charset="0"/>
              </a:rPr>
              <a:t>aviYv</a:t>
            </a:r>
            <a:endParaRPr lang="en-US" sz="4800" b="1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7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200" y="152400"/>
                <a:ext cx="8831264" cy="849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10/189 </a:t>
                </a:r>
                <a:r>
                  <a:rPr lang="en-US" sz="2000" b="1" dirty="0" err="1" smtClean="0"/>
                  <a:t>পৃষ্ঠা</a:t>
                </a:r>
                <a:r>
                  <a:rPr lang="en-US" sz="2000" b="1" dirty="0" smtClean="0"/>
                  <a:t> :</a:t>
                </a:r>
                <a:r>
                  <a:rPr lang="en-US" sz="2000" b="1" dirty="0" err="1" smtClean="0"/>
                  <a:t>একটি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সমদ্বিবাহু</a:t>
                </a:r>
                <a:r>
                  <a:rPr lang="en-US" sz="2000" b="1" dirty="0" smtClean="0"/>
                  <a:t> ত্রিভুজের  </a:t>
                </a:r>
                <a:r>
                  <a:rPr lang="en-US" sz="2000" b="1" dirty="0" err="1" smtClean="0"/>
                  <a:t>সমান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বাহুদ্বয়ের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দৈর্ঘ্য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তৃতীয়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বাহুর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অংশ</a:t>
                </a:r>
                <a:r>
                  <a:rPr lang="en-US" sz="2000" b="1" dirty="0" smtClean="0"/>
                  <a:t> । </a:t>
                </a:r>
              </a:p>
              <a:p>
                <a:r>
                  <a:rPr lang="en-US" sz="2000" b="1" dirty="0" err="1" smtClean="0"/>
                  <a:t>এর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পরসিীমা</a:t>
                </a:r>
                <a:r>
                  <a:rPr lang="en-US" sz="2000" b="1" dirty="0" smtClean="0"/>
                  <a:t>  40 </a:t>
                </a:r>
                <a:r>
                  <a:rPr lang="en-US" sz="2000" b="1" dirty="0" err="1" smtClean="0"/>
                  <a:t>সে.মি</a:t>
                </a:r>
                <a:r>
                  <a:rPr lang="en-US" sz="2000" b="1" dirty="0" smtClean="0"/>
                  <a:t>. </a:t>
                </a:r>
                <a:r>
                  <a:rPr lang="en-US" sz="2000" b="1" dirty="0" err="1" smtClean="0"/>
                  <a:t>হলে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ক্ষেত্রফল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কত</a:t>
                </a:r>
                <a:r>
                  <a:rPr lang="en-US" sz="2000" b="1" dirty="0" smtClean="0"/>
                  <a:t> ?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52400"/>
                <a:ext cx="8831264" cy="849271"/>
              </a:xfrm>
              <a:prstGeom prst="rect">
                <a:avLst/>
              </a:prstGeom>
              <a:blipFill rotWithShape="1">
                <a:blip r:embed="rId2"/>
                <a:stretch>
                  <a:fillRect l="-760" r="-414" b="-12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62000" y="1295400"/>
            <a:ext cx="4960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মনে</a:t>
            </a:r>
            <a:r>
              <a:rPr lang="en-US" b="1" dirty="0" smtClean="0"/>
              <a:t> </a:t>
            </a:r>
            <a:r>
              <a:rPr lang="en-US" b="1" dirty="0" err="1" smtClean="0"/>
              <a:t>করি</a:t>
            </a:r>
            <a:r>
              <a:rPr lang="en-US" b="1" dirty="0" smtClean="0"/>
              <a:t> ,</a:t>
            </a:r>
            <a:r>
              <a:rPr lang="en-US" b="1" dirty="0" err="1" smtClean="0"/>
              <a:t>ত্রিভুজটির</a:t>
            </a:r>
            <a:r>
              <a:rPr lang="en-US" b="1" dirty="0" smtClean="0"/>
              <a:t> </a:t>
            </a:r>
            <a:r>
              <a:rPr lang="en-US" b="1" dirty="0" err="1" smtClean="0"/>
              <a:t>তৃতীয়</a:t>
            </a:r>
            <a:r>
              <a:rPr lang="en-US" b="1" dirty="0" smtClean="0"/>
              <a:t> </a:t>
            </a:r>
            <a:r>
              <a:rPr lang="en-US" b="1" dirty="0" err="1" smtClean="0"/>
              <a:t>বাহুর</a:t>
            </a:r>
            <a:r>
              <a:rPr lang="en-US" b="1" dirty="0" smtClean="0"/>
              <a:t>  </a:t>
            </a:r>
            <a:r>
              <a:rPr lang="en-US" b="1" dirty="0" err="1" smtClean="0"/>
              <a:t>দৈর্ঘ্য্</a:t>
            </a:r>
            <a:r>
              <a:rPr lang="en-US" b="1" dirty="0" smtClean="0"/>
              <a:t>  ,b=</a:t>
            </a:r>
            <a:r>
              <a:rPr lang="en-US" b="1" dirty="0" err="1" smtClean="0"/>
              <a:t>xসে.মি</a:t>
            </a:r>
            <a:r>
              <a:rPr lang="en-US" b="1" dirty="0" smtClean="0"/>
              <a:t>.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1676400"/>
                <a:ext cx="6694461" cy="541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সমান </a:t>
                </a:r>
                <a:r>
                  <a:rPr lang="en-US" sz="2000" b="1" dirty="0" err="1" smtClean="0"/>
                  <a:t>বাহুগুলোর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প্রত্যেকটির</a:t>
                </a:r>
                <a:r>
                  <a:rPr lang="en-US" sz="2000" b="1" dirty="0" smtClean="0"/>
                  <a:t>  </a:t>
                </a:r>
                <a:r>
                  <a:rPr lang="en-US" sz="2000" b="1" dirty="0" err="1" smtClean="0"/>
                  <a:t>দৈর্ঘ্য</a:t>
                </a:r>
                <a:r>
                  <a:rPr lang="en-US" sz="2000" b="1" dirty="0" smtClean="0"/>
                  <a:t> ,a=x </a:t>
                </a:r>
                <a:r>
                  <a:rPr lang="en-US" sz="2000" b="1" dirty="0" err="1" smtClean="0"/>
                  <a:t>এর</a:t>
                </a:r>
                <a:r>
                  <a:rPr lang="en-US" sz="2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err="1" smtClean="0"/>
                  <a:t>অংশ</a:t>
                </a:r>
                <a:r>
                  <a:rPr lang="en-US" sz="2000" b="1" dirty="0" smtClean="0"/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𝟓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err="1" smtClean="0"/>
                  <a:t>সে.মি</a:t>
                </a:r>
                <a:r>
                  <a:rPr lang="en-US" sz="2000" b="1" dirty="0" smtClean="0"/>
                  <a:t>.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676400"/>
                <a:ext cx="6694461" cy="541495"/>
              </a:xfrm>
              <a:prstGeom prst="rect">
                <a:avLst/>
              </a:prstGeom>
              <a:blipFill rotWithShape="1">
                <a:blip r:embed="rId3"/>
                <a:stretch>
                  <a:fillRect l="-911" r="-911" b="-12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85800" y="2571690"/>
            <a:ext cx="35060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দেয়া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আছে</a:t>
            </a:r>
            <a:r>
              <a:rPr lang="en-US" sz="2000" b="1" dirty="0" smtClean="0"/>
              <a:t> ,</a:t>
            </a:r>
            <a:r>
              <a:rPr lang="en-US" sz="2000" b="1" dirty="0" err="1" smtClean="0"/>
              <a:t>পরিসীমা</a:t>
            </a:r>
            <a:r>
              <a:rPr lang="en-US" sz="2000" b="1" dirty="0" smtClean="0"/>
              <a:t> =40 </a:t>
            </a:r>
            <a:r>
              <a:rPr lang="en-US" sz="2000" b="1" dirty="0" err="1" smtClean="0"/>
              <a:t>সে.মি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  <p:sp>
        <p:nvSpPr>
          <p:cNvPr id="6" name="Isosceles Triangle 5"/>
          <p:cNvSpPr/>
          <p:nvPr/>
        </p:nvSpPr>
        <p:spPr>
          <a:xfrm>
            <a:off x="7627936" y="914400"/>
            <a:ext cx="1058864" cy="2034661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862936" y="29718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67600" y="1667689"/>
                <a:ext cx="558166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𝟓</m:t>
                          </m:r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1667689"/>
                <a:ext cx="558166" cy="618311"/>
              </a:xfrm>
              <a:prstGeom prst="rect">
                <a:avLst/>
              </a:prstGeom>
              <a:blipFill rotWithShape="1">
                <a:blip r:embed="rId4"/>
                <a:stretch>
                  <a:fillRect r="-13043" b="-2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8305800" y="1676400"/>
                <a:ext cx="558165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𝟓</m:t>
                          </m:r>
                          <m:r>
                            <a:rPr lang="en-US" b="1" i="1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1676400"/>
                <a:ext cx="558165" cy="618311"/>
              </a:xfrm>
              <a:prstGeom prst="rect">
                <a:avLst/>
              </a:prstGeom>
              <a:blipFill rotWithShape="1">
                <a:blip r:embed="rId5"/>
                <a:stretch>
                  <a:fillRect r="-14286" b="-2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2000" y="3200400"/>
                <a:ext cx="2279278" cy="6312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𝟓</m:t>
                        </m:r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400" b="1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𝟓</m:t>
                        </m:r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dirty="0" smtClean="0"/>
                  <a:t>=40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200400"/>
                <a:ext cx="2279278" cy="631263"/>
              </a:xfrm>
              <a:prstGeom prst="rect">
                <a:avLst/>
              </a:prstGeom>
              <a:blipFill rotWithShape="1">
                <a:blip r:embed="rId6"/>
                <a:stretch>
                  <a:fillRect r="-5882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90600" y="4038600"/>
                <a:ext cx="2177199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𝟔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𝟒𝟎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038600"/>
                <a:ext cx="2177199" cy="618311"/>
              </a:xfrm>
              <a:prstGeom prst="rect">
                <a:avLst/>
              </a:prstGeom>
              <a:blipFill rotWithShape="1">
                <a:blip r:embed="rId7"/>
                <a:stretch>
                  <a:fillRect r="-3081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127452" y="4857690"/>
            <a:ext cx="1082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16x=240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71600" y="556260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X=15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000" y="5791200"/>
                <a:ext cx="3304686" cy="447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তৃতীয়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বাহু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  ,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সে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 .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মি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।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791200"/>
                <a:ext cx="3304686" cy="447751"/>
              </a:xfrm>
              <a:prstGeom prst="rect">
                <a:avLst/>
              </a:prstGeom>
              <a:blipFill rotWithShape="1">
                <a:blip r:embed="rId8"/>
                <a:stretch>
                  <a:fillRect t="-2740" r="-2030" b="-26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430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533400"/>
                <a:ext cx="4572000" cy="169956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b="1" dirty="0"/>
                  <a:t>সমান </a:t>
                </a:r>
                <a:r>
                  <a:rPr lang="en-US" b="1" dirty="0" err="1"/>
                  <a:t>বাহুদ্বয়ের</a:t>
                </a:r>
                <a:r>
                  <a:rPr lang="en-US" b="1" dirty="0"/>
                  <a:t>  </a:t>
                </a:r>
                <a:r>
                  <a:rPr lang="en-US" b="1" dirty="0" err="1"/>
                  <a:t>দৈর্ঘ্য</a:t>
                </a:r>
                <a:r>
                  <a:rPr lang="en-US" b="1" dirty="0"/>
                  <a:t>  , </a:t>
                </a:r>
                <a:r>
                  <a:rPr lang="en-US" sz="2400" b="1" dirty="0"/>
                  <a:t>a=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400" b="1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𝟏𝟓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 err="1"/>
                  <a:t>সে.মি</a:t>
                </a:r>
                <a:r>
                  <a:rPr lang="en-US" b="1" dirty="0"/>
                  <a:t>.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/>
                      </a:rPr>
                      <m:t> </m:t>
                    </m:r>
                  </m:oMath>
                </a14:m>
                <a:endParaRPr lang="en-US" b="1" dirty="0">
                  <a:latin typeface="Cambria Math"/>
                </a:endParaRPr>
              </a:p>
              <a:p>
                <a:r>
                  <a:rPr lang="en-US" sz="2400" b="1" dirty="0" smtClean="0"/>
                  <a:t>                                                                                          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/>
                        </a:rPr>
                        <m:t>বা</m:t>
                      </m:r>
                      <m:r>
                        <a:rPr lang="en-US" sz="2400" b="1">
                          <a:latin typeface="Cambria Math"/>
                        </a:rPr>
                        <m:t>,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𝟐𝟓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r>
                        <a:rPr lang="en-US" sz="2400" b="1" i="1">
                          <a:latin typeface="Cambria Math"/>
                        </a:rPr>
                        <m:t>সে</m:t>
                      </m:r>
                      <m:r>
                        <a:rPr lang="en-US" sz="2400" b="1" i="1">
                          <a:latin typeface="Cambria Math"/>
                        </a:rPr>
                        <m:t>. </m:t>
                      </m:r>
                      <m:r>
                        <a:rPr lang="en-US" sz="2400" b="1" i="1">
                          <a:latin typeface="Cambria Math"/>
                        </a:rPr>
                        <m:t>মি</m:t>
                      </m:r>
                      <m:r>
                        <a:rPr lang="en-US" sz="2400" b="1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33400"/>
                <a:ext cx="4572000" cy="1699568"/>
              </a:xfrm>
              <a:prstGeom prst="rect">
                <a:avLst/>
              </a:prstGeom>
              <a:blipFill rotWithShape="1">
                <a:blip r:embed="rId2"/>
                <a:stretch>
                  <a:fillRect l="-2000" r="-55333" b="-1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2133600"/>
                <a:ext cx="3923253" cy="674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ত্রিভুজটির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ক্ষেত্রফল</m:t>
                      </m:r>
                      <m:r>
                        <a:rPr lang="en-US" sz="20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133600"/>
                <a:ext cx="3923253" cy="674928"/>
              </a:xfrm>
              <a:prstGeom prst="rect">
                <a:avLst/>
              </a:prstGeom>
              <a:blipFill rotWithShape="1">
                <a:blip r:embed="rId3"/>
                <a:stretch>
                  <a:fillRect r="-1708" b="-3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71800" y="2895600"/>
                <a:ext cx="2242793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  <m:sSup>
                          <m:sSup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box>
                                  <m:box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boxPr>
                                  <m:e>
                                    <m:argPr>
                                      <m:argSz m:val="-1"/>
                                    </m:argPr>
                                    <m:f>
                                      <m:f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000" b="1" i="1" smtClean="0">
                                            <a:latin typeface="Cambria Math"/>
                                          </a:rPr>
                                          <m:t>𝟐𝟓</m:t>
                                        </m:r>
                                      </m:num>
                                      <m:den>
                                        <m:r>
                                          <a:rPr lang="en-US" sz="2000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den>
                                    </m:f>
                                  </m:e>
                                </m:box>
                              </m:e>
                            </m:d>
                          </m:e>
                          <m:sup>
                            <m:r>
                              <a:rPr lang="en-US" sz="20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𝟏𝟓</m:t>
                            </m:r>
                          </m:e>
                          <m:sup>
                            <m:r>
                              <a:rPr lang="en-US" sz="20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2895600"/>
                <a:ext cx="2242793" cy="718658"/>
              </a:xfrm>
              <a:prstGeom prst="rect">
                <a:avLst/>
              </a:prstGeom>
              <a:blipFill rotWithShape="1">
                <a:blip r:embed="rId4"/>
                <a:stretch>
                  <a:fillRect l="-2997" r="-4360" b="-3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895600" y="3810000"/>
                <a:ext cx="2117183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/>
                              </a:rPr>
                              <m:t>𝟔𝟐𝟓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en-US" sz="2000" b="1" i="1">
                            <a:latin typeface="Cambria Math"/>
                          </a:rPr>
                          <m:t>−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𝟐𝟐𝟓</m:t>
                        </m:r>
                      </m:e>
                    </m:rad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810000"/>
                <a:ext cx="2117183" cy="718658"/>
              </a:xfrm>
              <a:prstGeom prst="rect">
                <a:avLst/>
              </a:prstGeom>
              <a:blipFill rotWithShape="1">
                <a:blip r:embed="rId5"/>
                <a:stretch>
                  <a:fillRect l="-2882" r="-4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1800" y="4800600"/>
                <a:ext cx="1253485" cy="540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𝟒𝟎𝟎</m:t>
                        </m:r>
                      </m:e>
                    </m:rad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800600"/>
                <a:ext cx="1253485" cy="540020"/>
              </a:xfrm>
              <a:prstGeom prst="rect">
                <a:avLst/>
              </a:prstGeom>
              <a:blipFill rotWithShape="1">
                <a:blip r:embed="rId6"/>
                <a:stretch>
                  <a:fillRect l="-5366" r="-8780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71800" y="5486400"/>
                <a:ext cx="1185133" cy="540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𝟐𝟎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5486400"/>
                <a:ext cx="1185133" cy="540020"/>
              </a:xfrm>
              <a:prstGeom prst="rect">
                <a:avLst/>
              </a:prstGeom>
              <a:blipFill rotWithShape="1">
                <a:blip r:embed="rId7"/>
                <a:stretch>
                  <a:fillRect l="-5670" r="-9278" b="-12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956596" y="609600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=75 </a:t>
            </a:r>
            <a:r>
              <a:rPr lang="en-US" b="1" dirty="0" err="1" smtClean="0"/>
              <a:t>বর্গ</a:t>
            </a:r>
            <a:r>
              <a:rPr lang="en-US" b="1" dirty="0" smtClean="0"/>
              <a:t> </a:t>
            </a:r>
            <a:r>
              <a:rPr lang="en-US" b="1" dirty="0" err="1" smtClean="0"/>
              <a:t>সে.মি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6400800"/>
            <a:ext cx="5674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অনুরুপ</a:t>
            </a:r>
            <a:r>
              <a:rPr lang="en-US" b="1" dirty="0" smtClean="0"/>
              <a:t> </a:t>
            </a:r>
            <a:r>
              <a:rPr lang="en-US" b="1" dirty="0" err="1" smtClean="0"/>
              <a:t>ভাবে</a:t>
            </a:r>
            <a:r>
              <a:rPr lang="en-US" b="1" dirty="0" smtClean="0"/>
              <a:t> </a:t>
            </a:r>
            <a:r>
              <a:rPr lang="en-US" b="1" dirty="0" err="1" smtClean="0"/>
              <a:t>তোমরা</a:t>
            </a:r>
            <a:r>
              <a:rPr lang="en-US" b="1" dirty="0" smtClean="0"/>
              <a:t>  11,12 </a:t>
            </a:r>
            <a:r>
              <a:rPr lang="en-US" b="1" dirty="0" err="1" smtClean="0"/>
              <a:t>এবং</a:t>
            </a:r>
            <a:r>
              <a:rPr lang="en-US" b="1" dirty="0" smtClean="0"/>
              <a:t> 13 </a:t>
            </a:r>
            <a:r>
              <a:rPr lang="en-US" b="1" dirty="0" err="1" smtClean="0"/>
              <a:t>নং</a:t>
            </a:r>
            <a:r>
              <a:rPr lang="en-US" b="1" dirty="0" smtClean="0"/>
              <a:t> </a:t>
            </a:r>
            <a:r>
              <a:rPr lang="en-US" b="1" dirty="0" err="1" smtClean="0"/>
              <a:t>প্রশ্ন</a:t>
            </a:r>
            <a:r>
              <a:rPr lang="en-US" b="1" dirty="0" smtClean="0"/>
              <a:t> </a:t>
            </a:r>
            <a:r>
              <a:rPr lang="en-US" b="1" dirty="0" err="1" smtClean="0"/>
              <a:t>সমাধান</a:t>
            </a:r>
            <a:r>
              <a:rPr lang="en-US" b="1" dirty="0" smtClean="0"/>
              <a:t> </a:t>
            </a:r>
            <a:r>
              <a:rPr lang="en-US" b="1" dirty="0" err="1" smtClean="0"/>
              <a:t>করো</a:t>
            </a:r>
            <a:r>
              <a:rPr lang="en-US" b="1" dirty="0" smtClean="0"/>
              <a:t>।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91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800" y="609600"/>
                <a:ext cx="956704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/>
                  <a:t>প্রশ্ন</a:t>
                </a:r>
                <a:r>
                  <a:rPr lang="en-US" sz="2400" b="1" smtClean="0"/>
                  <a:t> 38/44পৃষ্ঠা</a:t>
                </a:r>
                <a:r>
                  <a:rPr lang="en-US" sz="2400" b="1" dirty="0" smtClean="0"/>
                  <a:t>: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একটি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স্হান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থেকে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দুটি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রাস্তা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135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°</m:t>
                    </m:r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কোণে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দু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দিকে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চলে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গেছে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।</a:t>
                </a:r>
              </a:p>
              <a:p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দুজন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লোক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ঐ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নির্দিষ্ট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স্হান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হতে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যথাক্রমে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7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কি.মি.এবং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5কি.মি.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বেগে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বিপরীতমুখী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যাত্রা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করলে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ঘন্টা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পর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তাদের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সরাসরি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দূরত্ব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কত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হবে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09600"/>
                <a:ext cx="9567043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956" t="-6091" r="-64" b="-1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2819400" y="2438400"/>
            <a:ext cx="31242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43600" y="2971800"/>
            <a:ext cx="25908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19400" y="2438400"/>
            <a:ext cx="5715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4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91200" y="41148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8534400" y="28194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7" name="Smiley Face 16"/>
          <p:cNvSpPr/>
          <p:nvPr/>
        </p:nvSpPr>
        <p:spPr>
          <a:xfrm>
            <a:off x="5562600" y="3810000"/>
            <a:ext cx="381000" cy="27699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miley Face 17"/>
          <p:cNvSpPr/>
          <p:nvPr/>
        </p:nvSpPr>
        <p:spPr>
          <a:xfrm>
            <a:off x="5943600" y="3810000"/>
            <a:ext cx="381000" cy="27699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Block Arc 18"/>
          <p:cNvSpPr/>
          <p:nvPr/>
        </p:nvSpPr>
        <p:spPr>
          <a:xfrm>
            <a:off x="5334000" y="3657600"/>
            <a:ext cx="1295400" cy="2286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lowchart: Connector 19"/>
          <p:cNvSpPr/>
          <p:nvPr/>
        </p:nvSpPr>
        <p:spPr>
          <a:xfrm>
            <a:off x="5932333" y="4022467"/>
            <a:ext cx="87467" cy="923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 rot="1733297">
                <a:off x="3858566" y="3180756"/>
                <a:ext cx="6447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7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33297">
                <a:off x="3858566" y="3180756"/>
                <a:ext cx="644728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11382" t="-6667" r="-13008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 rot="20191968">
                <a:off x="6899072" y="3618300"/>
                <a:ext cx="6447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5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191968">
                <a:off x="6899072" y="3618300"/>
                <a:ext cx="644728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7377" t="-10204" r="-17213" b="-18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 rot="296885">
            <a:off x="5524129" y="2270611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b=?</a:t>
            </a:r>
            <a:endParaRPr lang="en-U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4800" y="3505200"/>
                <a:ext cx="3586366" cy="5829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আমরা </a:t>
                </a:r>
                <a:r>
                  <a:rPr lang="en-US" sz="2000" b="1" dirty="0" err="1" smtClean="0"/>
                  <a:t>জানি</a:t>
                </a:r>
                <a:r>
                  <a:rPr lang="en-US" sz="2000" b="1" dirty="0" smtClean="0"/>
                  <a:t> ,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b="1" i="0" smtClean="0">
                            <a:latin typeface="Cambria Math"/>
                          </a:rPr>
                          <m:t>  </m:t>
                        </m:r>
                        <m:r>
                          <a:rPr lang="en-US" sz="2000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en-US" sz="2000" b="1" i="1" smtClean="0">
                            <a:latin typeface="Cambria Math"/>
                          </a:rPr>
                          <m:t>𝑩</m:t>
                        </m:r>
                        <m:r>
                          <a:rPr lang="en-US" sz="2000" b="1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𝒄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𝒂𝒄</m:t>
                            </m:r>
                          </m:den>
                        </m:f>
                      </m:e>
                    </m:func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505200"/>
                <a:ext cx="3586366" cy="582980"/>
              </a:xfrm>
              <a:prstGeom prst="rect">
                <a:avLst/>
              </a:prstGeom>
              <a:blipFill rotWithShape="1">
                <a:blip r:embed="rId5"/>
                <a:stretch>
                  <a:fillRect l="-1701" r="-2211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62000" y="4191000"/>
                <a:ext cx="3287888" cy="6552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/>
                            </a:rPr>
                            <m:t>বা</m:t>
                          </m:r>
                          <m:r>
                            <a:rPr lang="en-US" b="1" i="0" smtClean="0">
                              <a:latin typeface="Cambria Math"/>
                            </a:rPr>
                            <m:t>, </m:t>
                          </m:r>
                          <m:r>
                            <a:rPr lang="en-US" b="1" i="0" smtClean="0"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r>
                            <a:rPr lang="en-US" b="1" i="1" smtClean="0">
                              <a:latin typeface="Cambria Math"/>
                            </a:rPr>
                            <m:t>𝟏𝟑𝟓</m:t>
                          </m:r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°=</m:t>
                          </m:r>
                          <m:f>
                            <m:f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𝟐𝟎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𝟐𝟖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𝟐𝟎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𝟐𝟖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191000"/>
                <a:ext cx="3287888" cy="655244"/>
              </a:xfrm>
              <a:prstGeom prst="rect">
                <a:avLst/>
              </a:prstGeom>
              <a:blipFill rotWithShape="1">
                <a:blip r:embed="rId6"/>
                <a:stretch>
                  <a:fillRect r="-2041" b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58853" y="4926901"/>
                <a:ext cx="4246547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err="1" smtClean="0"/>
                  <a:t>বা</a:t>
                </a:r>
                <a:r>
                  <a:rPr lang="en-US" sz="2000" b="1" dirty="0" smtClean="0"/>
                  <a:t>,  -0.707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𝟏𝟏𝟐𝟎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𝟒𝟎𝟎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𝟕𝟖𝟒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𝒃</m:t>
                        </m:r>
                      </m:e>
                      <m:sup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853" y="4926901"/>
                <a:ext cx="4246547" cy="407099"/>
              </a:xfrm>
              <a:prstGeom prst="rect">
                <a:avLst/>
              </a:prstGeom>
              <a:blipFill rotWithShape="1">
                <a:blip r:embed="rId7"/>
                <a:stretch>
                  <a:fillRect l="-1578" t="-4478" r="-1722" b="-28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143000" y="5410200"/>
                <a:ext cx="236513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বা,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 smtClean="0"/>
                  <a:t>=1184+791.84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410200"/>
                <a:ext cx="2365135" cy="407099"/>
              </a:xfrm>
              <a:prstGeom prst="rect">
                <a:avLst/>
              </a:prstGeom>
              <a:blipFill rotWithShape="1">
                <a:blip r:embed="rId8"/>
                <a:stretch>
                  <a:fillRect l="-2842" t="-4545" r="-1292" b="-28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170397" y="5949048"/>
                <a:ext cx="1572803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বা,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=1975.84</a:t>
                </a:r>
                <a:endParaRPr lang="en-US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397" y="5949048"/>
                <a:ext cx="1572803" cy="375552"/>
              </a:xfrm>
              <a:prstGeom prst="rect">
                <a:avLst/>
              </a:prstGeom>
              <a:blipFill rotWithShape="1">
                <a:blip r:embed="rId9"/>
                <a:stretch>
                  <a:fillRect l="-3488" t="-4839" r="-5814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143000" y="6324600"/>
                <a:ext cx="18405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∴ </m:t>
                    </m:r>
                  </m:oMath>
                </a14:m>
                <a:r>
                  <a:rPr lang="en-US" b="1" dirty="0" smtClean="0"/>
                  <a:t>b</a:t>
                </a:r>
                <a:r>
                  <a:rPr lang="en-US" b="1" smtClean="0"/>
                  <a:t>= 44.45 </a:t>
                </a:r>
                <a:r>
                  <a:rPr lang="en-US" b="1" dirty="0" err="1" smtClean="0"/>
                  <a:t>কি.মি</a:t>
                </a:r>
                <a:r>
                  <a:rPr lang="en-US" b="1" dirty="0" smtClean="0"/>
                  <a:t>.</a:t>
                </a:r>
                <a:endParaRPr lang="en-US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6324600"/>
                <a:ext cx="1840568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6667" r="-598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 rot="19788708">
            <a:off x="4174314" y="5034280"/>
            <a:ext cx="5101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অনুরুপ</a:t>
            </a:r>
            <a:r>
              <a:rPr lang="en-US" b="1" dirty="0" smtClean="0"/>
              <a:t> </a:t>
            </a:r>
            <a:r>
              <a:rPr lang="en-US" b="1" dirty="0" err="1" smtClean="0"/>
              <a:t>ভাবে</a:t>
            </a:r>
            <a:r>
              <a:rPr lang="en-US" b="1" dirty="0" smtClean="0"/>
              <a:t> </a:t>
            </a:r>
            <a:r>
              <a:rPr lang="en-US" b="1" dirty="0" err="1" smtClean="0"/>
              <a:t>তোমরা</a:t>
            </a:r>
            <a:r>
              <a:rPr lang="en-US" b="1" dirty="0" smtClean="0"/>
              <a:t>  39, 40 </a:t>
            </a:r>
            <a:r>
              <a:rPr lang="en-US" b="1" dirty="0" err="1" smtClean="0"/>
              <a:t>এবং</a:t>
            </a:r>
            <a:r>
              <a:rPr lang="en-US" b="1" dirty="0" smtClean="0"/>
              <a:t> 41 </a:t>
            </a:r>
            <a:r>
              <a:rPr lang="en-US" b="1" dirty="0" err="1" smtClean="0"/>
              <a:t>নং</a:t>
            </a:r>
            <a:r>
              <a:rPr lang="en-US" b="1" dirty="0" smtClean="0"/>
              <a:t> </a:t>
            </a:r>
            <a:r>
              <a:rPr lang="en-US" b="1" dirty="0" err="1" smtClean="0"/>
              <a:t>প্রশ্ন</a:t>
            </a:r>
            <a:r>
              <a:rPr lang="en-US" b="1" dirty="0" smtClean="0"/>
              <a:t>  </a:t>
            </a:r>
            <a:r>
              <a:rPr lang="en-US" b="1" dirty="0" err="1" smtClean="0"/>
              <a:t>চেষ্টা</a:t>
            </a:r>
            <a:r>
              <a:rPr lang="en-US" b="1" dirty="0" smtClean="0"/>
              <a:t> </a:t>
            </a:r>
            <a:r>
              <a:rPr lang="en-US" b="1" dirty="0" err="1" smtClean="0"/>
              <a:t>কর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244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6" grpId="0"/>
      <p:bldP spid="28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6823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ত্রিভুজ</a:t>
            </a:r>
            <a:r>
              <a:rPr lang="en-US" b="1" dirty="0"/>
              <a:t> </a:t>
            </a:r>
            <a:r>
              <a:rPr lang="en-US" b="1" dirty="0" smtClean="0"/>
              <a:t>: তিনটি সরলরেখা দ্বারা সীমাবদ্ধ সমতল ক্ষেত্রকে ত্রিভুজ  বলা হয়।</a:t>
            </a:r>
            <a:endParaRPr lang="en-US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07401981"/>
              </p:ext>
            </p:extLst>
          </p:nvPr>
        </p:nvGraphicFramePr>
        <p:xfrm>
          <a:off x="1524000" y="139700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16302" y="9906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5410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49470" y="542186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2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6191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বাহুভেদে</a:t>
            </a:r>
            <a:r>
              <a:rPr lang="en-US" b="1" dirty="0" smtClean="0"/>
              <a:t> ত্রিভুজ </a:t>
            </a:r>
            <a:r>
              <a:rPr lang="en-US" b="1" dirty="0" err="1" smtClean="0"/>
              <a:t>তিন</a:t>
            </a:r>
            <a:r>
              <a:rPr lang="en-US" b="1" dirty="0" smtClean="0"/>
              <a:t> </a:t>
            </a:r>
            <a:r>
              <a:rPr lang="en-US" b="1" dirty="0" err="1" smtClean="0"/>
              <a:t>প্রকার</a:t>
            </a:r>
            <a:r>
              <a:rPr lang="en-US" b="1" dirty="0" smtClean="0"/>
              <a:t> – </a:t>
            </a:r>
            <a:r>
              <a:rPr lang="en-US" b="1" dirty="0" err="1" smtClean="0"/>
              <a:t>সমবাহু</a:t>
            </a:r>
            <a:r>
              <a:rPr lang="en-US" b="1" dirty="0" smtClean="0"/>
              <a:t> ,</a:t>
            </a:r>
            <a:r>
              <a:rPr lang="en-US" b="1" dirty="0" err="1" smtClean="0"/>
              <a:t>সমদ্বিবাহু</a:t>
            </a:r>
            <a:r>
              <a:rPr lang="en-US" b="1" dirty="0" smtClean="0"/>
              <a:t>  </a:t>
            </a:r>
            <a:r>
              <a:rPr lang="en-US" b="1" dirty="0" err="1" smtClean="0"/>
              <a:t>এবং</a:t>
            </a:r>
            <a:r>
              <a:rPr lang="en-US" b="1" dirty="0" smtClean="0"/>
              <a:t> </a:t>
            </a:r>
            <a:r>
              <a:rPr lang="en-US" b="1" dirty="0" err="1" smtClean="0"/>
              <a:t>বিষমবাহু</a:t>
            </a:r>
            <a:r>
              <a:rPr lang="en-US" b="1" dirty="0" smtClean="0"/>
              <a:t>।</a:t>
            </a:r>
            <a:endParaRPr lang="en-US" b="1" dirty="0"/>
          </a:p>
        </p:txBody>
      </p:sp>
      <p:sp>
        <p:nvSpPr>
          <p:cNvPr id="4" name="Isosceles Triangle 3"/>
          <p:cNvSpPr/>
          <p:nvPr/>
        </p:nvSpPr>
        <p:spPr>
          <a:xfrm>
            <a:off x="76200" y="1066800"/>
            <a:ext cx="2819400" cy="2286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581400" y="1066800"/>
            <a:ext cx="1861860" cy="2895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20414309">
            <a:off x="6248400" y="1143000"/>
            <a:ext cx="1981200" cy="28956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3505200"/>
            <a:ext cx="194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সমবাহু</a:t>
            </a:r>
            <a:r>
              <a:rPr lang="en-US" sz="2400" b="1" dirty="0" smtClean="0"/>
              <a:t> ত্রিভুজ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467039" y="4110335"/>
            <a:ext cx="2215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সমদ্বিবাহু</a:t>
            </a:r>
            <a:r>
              <a:rPr lang="en-US" sz="2400" b="1" dirty="0" smtClean="0"/>
              <a:t> ত্রিভুজ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34039" y="4415135"/>
            <a:ext cx="2239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বিষমবাহু</a:t>
            </a:r>
            <a:r>
              <a:rPr lang="en-US" sz="2400" b="1" dirty="0" smtClean="0"/>
              <a:t> ত্রিভুজ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0450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76200" y="1066800"/>
            <a:ext cx="2819400" cy="2286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" y="457200"/>
            <a:ext cx="8536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কোণভেদে</a:t>
            </a:r>
            <a:r>
              <a:rPr lang="en-US" b="1" dirty="0" smtClean="0"/>
              <a:t>  ত্রিভুজ  </a:t>
            </a:r>
            <a:r>
              <a:rPr lang="en-US" b="1" dirty="0" err="1" smtClean="0"/>
              <a:t>তিন</a:t>
            </a:r>
            <a:r>
              <a:rPr lang="en-US" b="1" dirty="0" smtClean="0"/>
              <a:t>  </a:t>
            </a:r>
            <a:r>
              <a:rPr lang="en-US" b="1" dirty="0" err="1" smtClean="0"/>
              <a:t>প্রকার</a:t>
            </a:r>
            <a:r>
              <a:rPr lang="en-US" b="1" dirty="0" smtClean="0"/>
              <a:t> :-</a:t>
            </a:r>
            <a:r>
              <a:rPr lang="en-US" b="1" dirty="0" err="1" smtClean="0"/>
              <a:t>সূক্ষ্ণকোণী</a:t>
            </a:r>
            <a:r>
              <a:rPr lang="en-US" b="1" dirty="0" smtClean="0"/>
              <a:t> ত্রিভুজ , </a:t>
            </a:r>
            <a:r>
              <a:rPr lang="en-US" b="1" dirty="0" err="1" smtClean="0"/>
              <a:t>সমকোণী</a:t>
            </a:r>
            <a:r>
              <a:rPr lang="en-US" b="1" dirty="0" smtClean="0"/>
              <a:t> ত্রিভুজ </a:t>
            </a:r>
            <a:r>
              <a:rPr lang="en-US" b="1" dirty="0" err="1" smtClean="0"/>
              <a:t>এবং</a:t>
            </a:r>
            <a:r>
              <a:rPr lang="en-US" b="1" dirty="0" smtClean="0"/>
              <a:t> </a:t>
            </a:r>
            <a:r>
              <a:rPr lang="en-US" b="1" dirty="0" err="1" smtClean="0"/>
              <a:t>স্থুলকোণী</a:t>
            </a:r>
            <a:r>
              <a:rPr lang="en-US" b="1" dirty="0" smtClean="0"/>
              <a:t>  ত্রিভুজ ।</a:t>
            </a:r>
            <a:endParaRPr lang="en-US" b="1" dirty="0"/>
          </a:p>
        </p:txBody>
      </p:sp>
      <p:sp>
        <p:nvSpPr>
          <p:cNvPr id="4" name="Right Triangle 3"/>
          <p:cNvSpPr/>
          <p:nvPr/>
        </p:nvSpPr>
        <p:spPr>
          <a:xfrm>
            <a:off x="3352800" y="1143000"/>
            <a:ext cx="2057400" cy="2209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2740471">
            <a:off x="4953000" y="2310103"/>
            <a:ext cx="3659896" cy="1143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3429000"/>
            <a:ext cx="228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সূক্ষ্ণকোণী</a:t>
            </a:r>
            <a:r>
              <a:rPr lang="en-US" sz="2400" b="1" dirty="0"/>
              <a:t> ত্রিভুজ 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200400" y="3440668"/>
            <a:ext cx="2287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</a:t>
            </a:r>
            <a:r>
              <a:rPr lang="en-US" sz="2400" b="1" dirty="0" err="1"/>
              <a:t>সমকোণী</a:t>
            </a:r>
            <a:r>
              <a:rPr lang="en-US" sz="2400" b="1" dirty="0"/>
              <a:t> ত্রিভুজ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400800" y="3424535"/>
            <a:ext cx="2433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/>
              <a:t>স্থুলকোণী</a:t>
            </a:r>
            <a:r>
              <a:rPr lang="en-US" sz="2400" b="1" dirty="0"/>
              <a:t>  ত্রিভুজ ।</a:t>
            </a:r>
          </a:p>
        </p:txBody>
      </p:sp>
    </p:spTree>
    <p:extLst>
      <p:ext uri="{BB962C8B-B14F-4D97-AF65-F5344CB8AC3E}">
        <p14:creationId xmlns:p14="http://schemas.microsoft.com/office/powerpoint/2010/main" val="389093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2286000" y="76200"/>
            <a:ext cx="3962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প্রয়োজনীয়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সূত্রাবলী</a:t>
            </a:r>
            <a:r>
              <a:rPr lang="en-US" sz="3600" dirty="0" smtClean="0"/>
              <a:t> :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04800" y="9906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200" dirty="0" smtClean="0"/>
                  <a:t>1. </a:t>
                </a:r>
                <a:r>
                  <a:rPr lang="en-US" sz="3200" dirty="0" err="1" smtClean="0"/>
                  <a:t>সমবাহু</a:t>
                </a:r>
                <a:r>
                  <a:rPr lang="en-US" sz="3200" dirty="0" smtClean="0"/>
                  <a:t> ত্রিভুজের </a:t>
                </a:r>
                <a:r>
                  <a:rPr lang="en-US" sz="3200" dirty="0" err="1" smtClean="0"/>
                  <a:t>ক্ষেত্রফল</a:t>
                </a:r>
                <a:r>
                  <a:rPr lang="en-US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990600"/>
                <a:ext cx="8458200" cy="1066800"/>
              </a:xfrm>
              <a:prstGeom prst="rect">
                <a:avLst/>
              </a:prstGeom>
              <a:blipFill rotWithShape="1">
                <a:blip r:embed="rId2"/>
                <a:stretch>
                  <a:fillRect l="-1727" b="-2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04800" y="21336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200" dirty="0" smtClean="0"/>
                  <a:t>2.সমদ্বিবাহু ত্রিভুজের </a:t>
                </a:r>
                <a:r>
                  <a:rPr lang="en-US" sz="3200" dirty="0" err="1" smtClean="0"/>
                  <a:t>ক্ষেত্রফল</a:t>
                </a:r>
                <a:r>
                  <a:rPr lang="en-US" sz="3200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133600"/>
                <a:ext cx="8458200" cy="1066800"/>
              </a:xfrm>
              <a:prstGeom prst="rect">
                <a:avLst/>
              </a:prstGeom>
              <a:blipFill rotWithShape="1">
                <a:blip r:embed="rId3"/>
                <a:stretch>
                  <a:fillRect l="-1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Isosceles Triangle 42"/>
          <p:cNvSpPr/>
          <p:nvPr/>
        </p:nvSpPr>
        <p:spPr>
          <a:xfrm>
            <a:off x="7696200" y="1447800"/>
            <a:ext cx="533400" cy="457200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772400" y="1752600"/>
            <a:ext cx="296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45" name="Isosceles Triangle 44"/>
          <p:cNvSpPr/>
          <p:nvPr/>
        </p:nvSpPr>
        <p:spPr>
          <a:xfrm>
            <a:off x="7772400" y="2209800"/>
            <a:ext cx="457200" cy="6858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866142" y="289560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112374" y="2362200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304800" y="55626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000" dirty="0" smtClean="0"/>
                  <a:t>5. </a:t>
                </a:r>
                <a:r>
                  <a:rPr lang="en-US" sz="2000" dirty="0" err="1" smtClean="0"/>
                  <a:t>কোন</a:t>
                </a:r>
                <a:r>
                  <a:rPr lang="en-US" sz="2000" dirty="0" smtClean="0"/>
                  <a:t> ত্রিভুজের  </a:t>
                </a:r>
                <a:r>
                  <a:rPr lang="en-US" sz="2000" dirty="0" err="1" smtClean="0"/>
                  <a:t>ভূমি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এবং</a:t>
                </a:r>
                <a:r>
                  <a:rPr lang="en-US" sz="2000" dirty="0" smtClean="0"/>
                  <a:t>  ‍</a:t>
                </a:r>
                <a:r>
                  <a:rPr lang="en-US" sz="2000" dirty="0" err="1" smtClean="0"/>
                  <a:t>উচ্চতা</a:t>
                </a:r>
                <a:r>
                  <a:rPr lang="en-US" sz="2000" dirty="0" smtClean="0"/>
                  <a:t>  </a:t>
                </a:r>
                <a:r>
                  <a:rPr lang="en-US" sz="2000" dirty="0" err="1" smtClean="0"/>
                  <a:t>দেয়া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থাকলে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তার</a:t>
                </a:r>
                <a:r>
                  <a:rPr lang="en-US" sz="2000" dirty="0" smtClean="0"/>
                  <a:t>  </a:t>
                </a:r>
                <a:r>
                  <a:rPr lang="en-US" sz="2000" dirty="0" err="1" smtClean="0"/>
                  <a:t>ক্ষেত্রফল</a:t>
                </a:r>
                <a:r>
                  <a:rPr lang="en-US" sz="2000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00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ভূমি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উচ্চতা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562600"/>
                <a:ext cx="8458200" cy="1066800"/>
              </a:xfrm>
              <a:prstGeom prst="rect">
                <a:avLst/>
              </a:prstGeom>
              <a:blipFill rotWithShape="1">
                <a:blip r:embed="rId4"/>
                <a:stretch>
                  <a:fillRect l="-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304800" y="44196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dirty="0" smtClean="0"/>
                  <a:t>4.সমকোণী ত্রিভুজের  </a:t>
                </a:r>
                <a:r>
                  <a:rPr lang="en-US" sz="2800" dirty="0" err="1" smtClean="0"/>
                  <a:t>ক্ষেত্রফল</a:t>
                </a: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/>
                  <a:t> ( ভূমি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লম্ব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419600"/>
                <a:ext cx="8458200" cy="1066800"/>
              </a:xfrm>
              <a:prstGeom prst="rect">
                <a:avLst/>
              </a:prstGeom>
              <a:blipFill rotWithShape="1">
                <a:blip r:embed="rId5"/>
                <a:stretch>
                  <a:fillRect l="-1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311727" y="3278787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 smtClean="0"/>
                  <a:t>3.বিষমবাহু  ত্রিভুজের  </a:t>
                </a:r>
                <a:r>
                  <a:rPr lang="en-US" sz="2400" dirty="0" err="1" smtClean="0"/>
                  <a:t>ক্ষেত্রফল</a:t>
                </a:r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)(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)(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</m:rad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/>
                  <a:t> </a:t>
                </a:r>
                <a:r>
                  <a:rPr lang="en-US" sz="2400" smtClean="0"/>
                  <a:t>   এখানে</a:t>
                </a:r>
                <a:r>
                  <a:rPr lang="en-US" sz="2400" dirty="0" smtClean="0"/>
                  <a:t>  </a:t>
                </a:r>
                <a:r>
                  <a:rPr lang="en-US" sz="2400" dirty="0" err="1" smtClean="0"/>
                  <a:t>অর্ধপরিসীমা</a:t>
                </a:r>
                <a:r>
                  <a:rPr lang="en-US" sz="2400" dirty="0" smtClean="0"/>
                  <a:t>,   </a:t>
                </a:r>
                <a:r>
                  <a:rPr lang="en-US" sz="3200" dirty="0" smtClean="0"/>
                  <a:t>s</a:t>
                </a:r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(</m:t>
                    </m:r>
                    <m:r>
                      <a:rPr lang="en-US" b="0" i="1" dirty="0" err="1" smtClean="0">
                        <a:latin typeface="Cambria Math"/>
                      </a:rPr>
                      <m:t>𝑎</m:t>
                    </m:r>
                    <m:r>
                      <a:rPr lang="en-US" b="0" i="1" dirty="0" err="1" smtClean="0">
                        <a:latin typeface="Cambria Math"/>
                      </a:rPr>
                      <m:t>+</m:t>
                    </m:r>
                    <m:r>
                      <a:rPr lang="en-US" b="0" i="1" dirty="0" err="1" smtClean="0">
                        <a:latin typeface="Cambria Math"/>
                      </a:rPr>
                      <m:t>𝑏</m:t>
                    </m:r>
                    <m:r>
                      <a:rPr lang="en-US" b="0" i="1" dirty="0" err="1" smtClean="0">
                        <a:latin typeface="Cambria Math"/>
                      </a:rPr>
                      <m:t>+</m:t>
                    </m:r>
                    <m:r>
                      <a:rPr lang="en-US" b="0" i="1" dirty="0" err="1" smtClean="0">
                        <a:latin typeface="Cambria Math"/>
                      </a:rPr>
                      <m:t>𝑐</m:t>
                    </m:r>
                    <m:r>
                      <a:rPr lang="en-US" b="0" i="1" dirty="0" smtClean="0">
                        <a:latin typeface="Cambria Math"/>
                      </a:rPr>
                      <m:t>)⁄</m:t>
                    </m:r>
                    <m:r>
                      <a:rPr lang="en-US" b="0" i="1" dirty="0" smtClean="0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727" y="3278787"/>
                <a:ext cx="8458200" cy="1066800"/>
              </a:xfrm>
              <a:prstGeom prst="rect">
                <a:avLst/>
              </a:prstGeom>
              <a:blipFill rotWithShape="1">
                <a:blip r:embed="rId6"/>
                <a:stretch>
                  <a:fillRect l="-1007" b="-16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ight Triangle 56"/>
          <p:cNvSpPr/>
          <p:nvPr/>
        </p:nvSpPr>
        <p:spPr>
          <a:xfrm>
            <a:off x="7618005" y="3450381"/>
            <a:ext cx="929032" cy="54714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7426574" y="3581400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848600" y="396240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8001000" y="3429000"/>
            <a:ext cx="272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>
            <a:off x="7543800" y="4710656"/>
            <a:ext cx="929032" cy="547144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62800" y="48768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লম্ব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0" y="5181600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ভূমি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8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3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0" grpId="0" animBg="1"/>
      <p:bldP spid="42" grpId="0" animBg="1"/>
      <p:bldP spid="43" grpId="0" animBg="1"/>
      <p:bldP spid="44" grpId="0"/>
      <p:bldP spid="45" grpId="0" animBg="1"/>
      <p:bldP spid="46" grpId="0"/>
      <p:bldP spid="47" grpId="0"/>
      <p:bldP spid="48" grpId="0" animBg="1"/>
      <p:bldP spid="49" grpId="0" animBg="1"/>
      <p:bldP spid="55" grpId="0" build="allAtOnce" animBg="1"/>
      <p:bldP spid="57" grpId="0" animBg="1"/>
      <p:bldP spid="58" grpId="0"/>
      <p:bldP spid="59" grpId="0"/>
      <p:bldP spid="60" grpId="0"/>
      <p:bldP spid="18" grpId="0" animBg="1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04800" y="15240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 smtClean="0"/>
                  <a:t>অর্থা</a:t>
                </a:r>
                <a:r>
                  <a:rPr lang="en-US" b="1" dirty="0" smtClean="0"/>
                  <a:t>ৎ , ABC ত্রিভুজের  </a:t>
                </a:r>
                <a:r>
                  <a:rPr lang="en-US" b="1" dirty="0" err="1" smtClean="0"/>
                  <a:t>দুটি</a:t>
                </a:r>
                <a:r>
                  <a:rPr lang="en-US" b="1" dirty="0" smtClean="0"/>
                  <a:t>  </a:t>
                </a:r>
                <a:r>
                  <a:rPr lang="en-US" b="1" dirty="0" err="1" smtClean="0"/>
                  <a:t>বাহুর</a:t>
                </a:r>
                <a:r>
                  <a:rPr lang="en-US" b="1" dirty="0" smtClean="0"/>
                  <a:t>  </a:t>
                </a:r>
                <a:r>
                  <a:rPr lang="en-US" b="1" dirty="0" err="1" smtClean="0"/>
                  <a:t>দৈর্ঘ</a:t>
                </a:r>
                <a:r>
                  <a:rPr lang="en-US" b="1" dirty="0" smtClean="0"/>
                  <a:t>  </a:t>
                </a:r>
                <a:r>
                  <a:rPr lang="en-US" sz="2800" b="1" dirty="0" smtClean="0"/>
                  <a:t>a </a:t>
                </a:r>
                <a:r>
                  <a:rPr lang="en-US" b="1" dirty="0" err="1" smtClean="0"/>
                  <a:t>এবং</a:t>
                </a:r>
                <a:r>
                  <a:rPr lang="en-US" b="1" dirty="0" smtClean="0"/>
                  <a:t> b  </a:t>
                </a:r>
                <a:r>
                  <a:rPr lang="en-US" b="1" dirty="0" err="1" smtClean="0"/>
                  <a:t>হলে</a:t>
                </a:r>
                <a:r>
                  <a:rPr lang="en-US" b="1" dirty="0"/>
                  <a:t> ও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তাদের</a:t>
                </a:r>
                <a:r>
                  <a:rPr lang="en-US" b="1" dirty="0" smtClean="0"/>
                  <a:t> </a:t>
                </a:r>
              </a:p>
              <a:p>
                <a:r>
                  <a:rPr lang="en-US" b="1" dirty="0" err="1" smtClean="0"/>
                  <a:t>অভ্যন্তরীন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কোণ</a:t>
                </a:r>
                <a:r>
                  <a:rPr lang="en-US" b="1" dirty="0" smtClean="0"/>
                  <a:t>  </a:t>
                </a:r>
                <a:r>
                  <a:rPr lang="en-US" sz="3600" b="1" dirty="0" smtClean="0"/>
                  <a:t>c </a:t>
                </a:r>
                <a:r>
                  <a:rPr lang="en-US" b="1" dirty="0" err="1" smtClean="0"/>
                  <a:t>হলে</a:t>
                </a:r>
                <a:r>
                  <a:rPr lang="en-US" b="1" dirty="0" smtClean="0"/>
                  <a:t> , </a:t>
                </a:r>
                <a:r>
                  <a:rPr lang="en-US" b="1" dirty="0" err="1" smtClean="0"/>
                  <a:t>তার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ক্ষেত্রফল</a:t>
                </a:r>
                <a:r>
                  <a:rPr lang="en-US" b="1" dirty="0" smtClean="0"/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</a:rPr>
                      <m:t>𝒂𝒃</m:t>
                    </m:r>
                    <m:func>
                      <m:func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𝑪</m:t>
                        </m:r>
                      </m:e>
                    </m:func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524000"/>
                <a:ext cx="8458200" cy="1066800"/>
              </a:xfrm>
              <a:prstGeom prst="rect">
                <a:avLst/>
              </a:prstGeom>
              <a:blipFill rotWithShape="1">
                <a:blip r:embed="rId2"/>
                <a:stretch>
                  <a:fillRect l="-504" t="-5085" b="-20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04800" y="3810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ত্রিভুজের  </a:t>
                </a:r>
                <a:r>
                  <a:rPr lang="en-US" sz="2400" dirty="0" err="1" smtClean="0"/>
                  <a:t>যে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কোন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দুটি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বাহু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এবং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তাদের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অভ্যন্তরীণ</a:t>
                </a:r>
                <a:r>
                  <a:rPr lang="en-US" sz="2400" dirty="0" smtClean="0"/>
                  <a:t>  </a:t>
                </a:r>
                <a:r>
                  <a:rPr lang="en-US" sz="2400" dirty="0" err="1" smtClean="0"/>
                  <a:t>কোণের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মান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দেয়া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থাকলে</a:t>
                </a:r>
                <a:r>
                  <a:rPr lang="en-US" sz="2400" dirty="0" smtClean="0"/>
                  <a:t> ত্রিভুজের </a:t>
                </a:r>
                <a:r>
                  <a:rPr lang="en-US" sz="2400" dirty="0" err="1" smtClean="0"/>
                  <a:t>ক্ষেত্রফল</a:t>
                </a:r>
                <a:r>
                  <a:rPr lang="en-US" sz="2400" dirty="0" smtClean="0"/>
                  <a:t>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বাহুদ্বেয়ের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গুনফল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×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অভ্যন্তরীণ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কোণের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সাইনের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মান।</m:t>
                        </m:r>
                      </m:e>
                    </m:box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0"/>
                <a:ext cx="8458200" cy="1066800"/>
              </a:xfrm>
              <a:prstGeom prst="rect">
                <a:avLst/>
              </a:prstGeom>
              <a:blipFill rotWithShape="1">
                <a:blip r:embed="rId3"/>
                <a:stretch>
                  <a:fillRect l="-863" r="-1727" b="-3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4800" y="26670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000" b="1" dirty="0" smtClean="0"/>
                  <a:t>তিনটি </a:t>
                </a:r>
                <a:r>
                  <a:rPr lang="en-US" sz="2000" b="1" dirty="0" err="1" smtClean="0"/>
                  <a:t>বাহুর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দৈর্ঘ</a:t>
                </a:r>
                <a:r>
                  <a:rPr lang="en-US" sz="2000" b="1" dirty="0" smtClean="0"/>
                  <a:t>  </a:t>
                </a:r>
                <a:r>
                  <a:rPr lang="en-US" sz="2000" b="1" dirty="0" err="1" smtClean="0"/>
                  <a:t>এবং</a:t>
                </a:r>
                <a:r>
                  <a:rPr lang="en-US" sz="2000" b="1" dirty="0" smtClean="0"/>
                  <a:t>  </a:t>
                </a:r>
                <a:r>
                  <a:rPr lang="en-US" sz="2000" b="1" dirty="0" err="1" smtClean="0"/>
                  <a:t>অন্তবৃত্তের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ব্যসার্ধ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দেয়া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থাকলে</a:t>
                </a:r>
                <a:r>
                  <a:rPr lang="en-US" sz="2000" b="1" dirty="0" smtClean="0"/>
                  <a:t>  </a:t>
                </a:r>
                <a:r>
                  <a:rPr lang="en-US" sz="2000" b="1" dirty="0" err="1" smtClean="0"/>
                  <a:t>তার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ক্ষেত্রফল</a:t>
                </a:r>
                <a:r>
                  <a:rPr lang="en-US" sz="2000" b="1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</a:rPr>
                      <m:t>𝒓</m:t>
                    </m:r>
                    <m:r>
                      <a:rPr lang="en-US" sz="2000" b="1" i="1" smtClean="0">
                        <a:latin typeface="Cambria Math"/>
                      </a:rPr>
                      <m:t>(</m:t>
                    </m:r>
                  </m:oMath>
                </a14:m>
                <a:r>
                  <a:rPr lang="en-US" sz="2000" b="1" dirty="0" err="1" smtClean="0"/>
                  <a:t>a+b+c</a:t>
                </a:r>
                <a:r>
                  <a:rPr lang="en-US" sz="2000" b="1" dirty="0" smtClean="0"/>
                  <a:t>)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667000"/>
                <a:ext cx="8458200" cy="1066800"/>
              </a:xfrm>
              <a:prstGeom prst="rect">
                <a:avLst/>
              </a:prstGeom>
              <a:blipFill rotWithShape="1">
                <a:blip r:embed="rId4"/>
                <a:stretch>
                  <a:fillRect l="-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04800" y="3810000"/>
                <a:ext cx="8458200" cy="1066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smtClean="0"/>
                  <a:t>পরিবৃত্তের </a:t>
                </a:r>
                <a:r>
                  <a:rPr lang="en-US" b="1" dirty="0" err="1" smtClean="0"/>
                  <a:t>ব্যসার্ধ</a:t>
                </a:r>
                <a:r>
                  <a:rPr lang="en-US" b="1" dirty="0" smtClean="0"/>
                  <a:t>  </a:t>
                </a:r>
                <a:r>
                  <a:rPr lang="en-US" b="1" dirty="0" err="1" smtClean="0"/>
                  <a:t>দেয়া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থাকলে</a:t>
                </a:r>
                <a:r>
                  <a:rPr lang="en-US" b="1" dirty="0" smtClean="0"/>
                  <a:t>  ত্রিভুজের </a:t>
                </a:r>
                <a:r>
                  <a:rPr lang="en-US" b="1" dirty="0" err="1" smtClean="0"/>
                  <a:t>ক্ষেত্রফল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𝑎𝑏𝑐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00"/>
                <a:ext cx="8458200" cy="1066800"/>
              </a:xfrm>
              <a:prstGeom prst="rect">
                <a:avLst/>
              </a:prstGeom>
              <a:blipFill rotWithShape="1">
                <a:blip r:embed="rId5"/>
                <a:stretch>
                  <a:fillRect l="-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Isosceles Triangle 6"/>
          <p:cNvSpPr/>
          <p:nvPr/>
        </p:nvSpPr>
        <p:spPr>
          <a:xfrm rot="10800000">
            <a:off x="6705600" y="1714500"/>
            <a:ext cx="1371600" cy="685800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72400" y="1905000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160020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077200" y="1600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0" y="237386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99524" y="198120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Arc 15"/>
          <p:cNvSpPr/>
          <p:nvPr/>
        </p:nvSpPr>
        <p:spPr>
          <a:xfrm rot="19442316">
            <a:off x="7133212" y="2180212"/>
            <a:ext cx="533400" cy="533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7502958" y="4076700"/>
            <a:ext cx="725085" cy="533400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502958" y="4069773"/>
            <a:ext cx="747619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7566334" y="2743200"/>
            <a:ext cx="812552" cy="8382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746248" y="3048000"/>
            <a:ext cx="455643" cy="5334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/>
      <p:bldP spid="9" grpId="0"/>
      <p:bldP spid="10" grpId="0"/>
      <p:bldP spid="11" grpId="0"/>
      <p:bldP spid="12" grpId="0"/>
      <p:bldP spid="16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927215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প্রশ্ন</a:t>
            </a:r>
            <a:r>
              <a:rPr lang="en-US" sz="2800" b="1" dirty="0" smtClean="0"/>
              <a:t> ৩/১৮৯ </a:t>
            </a:r>
            <a:r>
              <a:rPr lang="en-US" sz="2800" b="1" dirty="0" err="1" smtClean="0"/>
              <a:t>পৃষ্ঠা</a:t>
            </a:r>
            <a:r>
              <a:rPr lang="en-US" sz="2800" b="1" dirty="0" smtClean="0"/>
              <a:t> :  </a:t>
            </a:r>
            <a:r>
              <a:rPr lang="en-US" sz="2800" b="1" dirty="0" err="1" smtClean="0"/>
              <a:t>একটি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সমবাহু</a:t>
            </a:r>
            <a:r>
              <a:rPr lang="en-US" sz="2800" b="1" dirty="0" smtClean="0"/>
              <a:t> ত্রিভুজের </a:t>
            </a:r>
            <a:r>
              <a:rPr lang="en-US" sz="2800" b="1" dirty="0" err="1" smtClean="0"/>
              <a:t>মধ্যস্থ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কোনবিন্দু</a:t>
            </a:r>
            <a:r>
              <a:rPr lang="en-US" sz="2800" b="1" dirty="0" smtClean="0"/>
              <a:t> </a:t>
            </a:r>
          </a:p>
          <a:p>
            <a:r>
              <a:rPr lang="en-US" sz="2800" b="1" dirty="0" err="1" smtClean="0"/>
              <a:t>হতে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বাহুত্রয়ের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উপর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অঙ্কিত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লম্বের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দৈর্ঘ্য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যথাক্রমে</a:t>
            </a:r>
            <a:r>
              <a:rPr lang="en-US" sz="2800" b="1" dirty="0" smtClean="0"/>
              <a:t> 12 মি.,13মি.,</a:t>
            </a:r>
          </a:p>
          <a:p>
            <a:r>
              <a:rPr lang="en-US" sz="2800" b="1" dirty="0" smtClean="0"/>
              <a:t>এবং14মি. </a:t>
            </a:r>
            <a:r>
              <a:rPr lang="en-US" sz="2800" b="1" dirty="0" err="1" smtClean="0"/>
              <a:t>হলে</a:t>
            </a:r>
            <a:r>
              <a:rPr lang="en-US" sz="2800" b="1" dirty="0" smtClean="0"/>
              <a:t> ,</a:t>
            </a:r>
            <a:r>
              <a:rPr lang="en-US" sz="2800" b="1" dirty="0" err="1" smtClean="0"/>
              <a:t>ত্রিভুজটির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বাহুর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দের্ঘ্য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এবং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ক্ষেত্রফল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নির্ণয়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কর</a:t>
            </a:r>
            <a:r>
              <a:rPr lang="en-US" sz="2800" b="1" dirty="0" smtClean="0"/>
              <a:t>।   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600" y="1752600"/>
                <a:ext cx="76721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 ‍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𝒔𝒐𝒍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𝒏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 </m:t>
                    </m:r>
                    <m:r>
                      <a:rPr lang="en-US" sz="2400" b="1" i="0" smtClean="0">
                        <a:latin typeface="Cambria Math"/>
                      </a:rPr>
                      <m:t> :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মনে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করি</a:t>
                </a:r>
                <a:r>
                  <a:rPr lang="en-US" sz="2400" b="1" dirty="0" smtClean="0"/>
                  <a:t> , ABC </a:t>
                </a:r>
                <a:r>
                  <a:rPr lang="en-US" sz="2400" b="1" dirty="0" err="1" smtClean="0"/>
                  <a:t>সমবাহু</a:t>
                </a:r>
                <a:r>
                  <a:rPr lang="en-US" sz="2400" b="1" dirty="0" smtClean="0"/>
                  <a:t> ত্রিভুজের </a:t>
                </a:r>
                <a:r>
                  <a:rPr lang="en-US" sz="2400" b="1" dirty="0" err="1" smtClean="0"/>
                  <a:t>বাহুর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দৈর্ঘ্য</a:t>
                </a:r>
                <a:r>
                  <a:rPr lang="en-US" sz="2400" b="1" dirty="0" smtClean="0"/>
                  <a:t> =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মি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752600"/>
                <a:ext cx="7672165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272" t="-16000" r="-1192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2133600"/>
                <a:ext cx="5455789" cy="6794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∴∆  </m:t>
                    </m:r>
                  </m:oMath>
                </a14:m>
                <a:r>
                  <a:rPr lang="en-US" sz="2400" b="1" dirty="0" smtClean="0"/>
                  <a:t>ABC </a:t>
                </a:r>
                <a:r>
                  <a:rPr lang="en-US" sz="2400" b="1" dirty="0" err="1" smtClean="0"/>
                  <a:t>এর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ক্ষেত্রফল</a:t>
                </a:r>
                <a:r>
                  <a:rPr lang="en-US" sz="2400" b="1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 smtClean="0"/>
                  <a:t>  </a:t>
                </a:r>
                <a:r>
                  <a:rPr lang="en-US" sz="2400" b="1" dirty="0" err="1" smtClean="0"/>
                  <a:t>বর্গমিটার</a:t>
                </a:r>
                <a:r>
                  <a:rPr lang="en-US" sz="2400" b="1" dirty="0" smtClean="0"/>
                  <a:t> ।</a:t>
                </a:r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133600"/>
                <a:ext cx="5455789" cy="679481"/>
              </a:xfrm>
              <a:prstGeom prst="rect">
                <a:avLst/>
              </a:prstGeom>
              <a:blipFill rotWithShape="1">
                <a:blip r:embed="rId3"/>
                <a:stretch>
                  <a:fillRect r="-1899" b="-12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sosceles Triangle 4"/>
          <p:cNvSpPr/>
          <p:nvPr/>
        </p:nvSpPr>
        <p:spPr>
          <a:xfrm>
            <a:off x="6400800" y="2595265"/>
            <a:ext cx="2133600" cy="1671935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/>
          <p:cNvSpPr txBox="1"/>
          <p:nvPr/>
        </p:nvSpPr>
        <p:spPr>
          <a:xfrm>
            <a:off x="7323982" y="4191000"/>
            <a:ext cx="372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78276" y="419100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610600" y="41910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315200" y="22860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</a:t>
            </a:r>
            <a:endParaRPr lang="en-US" sz="20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315200" y="3733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1"/>
          </p:cNvCxnSpPr>
          <p:nvPr/>
        </p:nvCxnSpPr>
        <p:spPr>
          <a:xfrm>
            <a:off x="6934200" y="3431233"/>
            <a:ext cx="378768" cy="302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5"/>
          </p:cNvCxnSpPr>
          <p:nvPr/>
        </p:nvCxnSpPr>
        <p:spPr>
          <a:xfrm flipV="1">
            <a:off x="7323982" y="3431233"/>
            <a:ext cx="677018" cy="302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6642277">
            <a:off x="6828740" y="31242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………..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 rot="19669697">
            <a:off x="6358937" y="3761131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………..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 rot="1456784">
            <a:off x="7282878" y="3744471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………….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343218" y="3581400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117081" y="3406914"/>
                <a:ext cx="42671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081" y="3406914"/>
                <a:ext cx="426719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7143" t="-13793" r="-64286" b="-37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04800" y="2819400"/>
                <a:ext cx="4717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আবার ,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𝑨𝑩𝑪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=∆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𝑨𝑶𝑩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+∆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𝑩𝑶𝑪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+∆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𝑪𝑶𝑨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819400"/>
                <a:ext cx="471751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92" t="-6154" r="-1550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85800" y="3200400"/>
                <a:ext cx="4648965" cy="6794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বা</m:t>
                    </m:r>
                    <m:r>
                      <a:rPr lang="en-US" sz="2400" b="1" i="1" smtClean="0">
                        <a:latin typeface="Cambria Math"/>
                      </a:rPr>
                      <m:t>,  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>
                    <a:latin typeface="Arial Black" pitchFamily="34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b="1" i="1" dirty="0" smtClean="0">
                        <a:latin typeface="Cambria Math"/>
                      </a:rPr>
                      <m:t>𝒂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dirty="0" smtClean="0">
                        <a:latin typeface="Cambria Math"/>
                      </a:rPr>
                      <m:t>𝟏𝟑</m:t>
                    </m:r>
                    <m:r>
                      <a:rPr lang="en-US" b="1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b="1" i="1" dirty="0">
                        <a:latin typeface="Cambria Math"/>
                      </a:rPr>
                      <m:t>𝒂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𝟏𝟒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b="1" i="1" dirty="0">
                        <a:latin typeface="Cambria Math"/>
                      </a:rPr>
                      <m:t>𝒂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dirty="0" smtClean="0">
                        <a:latin typeface="Cambria Math"/>
                        <a:ea typeface="Cambria Math"/>
                      </a:rPr>
                      <m:t>𝟏𝟐</m:t>
                    </m:r>
                  </m:oMath>
                </a14:m>
                <a:endParaRPr lang="en-US" b="1" dirty="0">
                  <a:latin typeface="Arial Black" pitchFamily="34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200400"/>
                <a:ext cx="4648965" cy="679481"/>
              </a:xfrm>
              <a:prstGeom prst="rect">
                <a:avLst/>
              </a:prstGeom>
              <a:blipFill rotWithShape="1">
                <a:blip r:embed="rId6"/>
                <a:stretch>
                  <a:fillRect r="-1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62000" y="4038600"/>
                <a:ext cx="3543342" cy="5816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বা</m:t>
                    </m:r>
                    <m:r>
                      <a:rPr lang="en-US" sz="2000" b="0" i="1" smtClean="0">
                        <a:latin typeface="Cambria Math"/>
                      </a:rPr>
                      <m:t>,  </m:t>
                    </m:r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dirty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000" b="1" i="1" dirty="0">
                        <a:latin typeface="Cambria Math"/>
                      </a:rPr>
                      <m:t>𝒂</m:t>
                    </m:r>
                    <m:r>
                      <a:rPr lang="en-US" sz="2000" b="1" i="0" dirty="0" smtClean="0">
                        <a:latin typeface="Cambria Math"/>
                      </a:rPr>
                      <m:t> (</m:t>
                    </m:r>
                    <m:r>
                      <a:rPr lang="en-US" sz="2000" b="1" i="0" dirty="0" smtClean="0">
                        <a:latin typeface="Cambria Math"/>
                      </a:rPr>
                      <m:t>𝟏𝟑</m:t>
                    </m:r>
                    <m:r>
                      <a:rPr lang="en-US" sz="2000" b="1" i="0" dirty="0" smtClean="0">
                        <a:latin typeface="Cambria Math"/>
                      </a:rPr>
                      <m:t>+</m:t>
                    </m:r>
                    <m:r>
                      <a:rPr lang="en-US" sz="2000" b="1" i="0" dirty="0" smtClean="0">
                        <a:latin typeface="Cambria Math"/>
                      </a:rPr>
                      <m:t>𝟏𝟒</m:t>
                    </m:r>
                    <m:r>
                      <a:rPr lang="en-US" sz="2000" b="1" i="0" dirty="0" smtClean="0">
                        <a:latin typeface="Cambria Math"/>
                      </a:rPr>
                      <m:t>+</m:t>
                    </m:r>
                    <m:r>
                      <a:rPr lang="en-US" sz="2000" b="1" i="0" dirty="0" smtClean="0">
                        <a:latin typeface="Cambria Math"/>
                      </a:rPr>
                      <m:t>𝟏𝟐</m:t>
                    </m:r>
                    <m:r>
                      <a:rPr lang="en-US" sz="2000" b="1" i="0" dirty="0" smtClean="0">
                        <a:latin typeface="Cambria Math"/>
                      </a:rPr>
                      <m:t>)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038600"/>
                <a:ext cx="3543342" cy="581634"/>
              </a:xfrm>
              <a:prstGeom prst="rect">
                <a:avLst/>
              </a:prstGeom>
              <a:blipFill rotWithShape="1">
                <a:blip r:embed="rId7"/>
                <a:stretch>
                  <a:fillRect r="-2410" b="-1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762000" y="4724400"/>
                <a:ext cx="2100703" cy="5816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বা,</a:t>
                </a:r>
                <a:r>
                  <a:rPr lang="en-US" sz="20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r>
                      <a:rPr lang="en-US" sz="2000" b="1" i="1" smtClean="0">
                        <a:latin typeface="Cambria Math"/>
                      </a:rPr>
                      <m:t>𝒂</m:t>
                    </m:r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𝟑𝟗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724400"/>
                <a:ext cx="2100703" cy="581634"/>
              </a:xfrm>
              <a:prstGeom prst="rect">
                <a:avLst/>
              </a:prstGeom>
              <a:blipFill rotWithShape="1">
                <a:blip r:embed="rId8"/>
                <a:stretch>
                  <a:fillRect l="-2899" r="-4348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62000" y="5562600"/>
                <a:ext cx="1325363" cy="5432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বা, a=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𝟑𝟗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×√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562600"/>
                <a:ext cx="1325363" cy="543226"/>
              </a:xfrm>
              <a:prstGeom prst="rect">
                <a:avLst/>
              </a:prstGeom>
              <a:blipFill rotWithShape="1">
                <a:blip r:embed="rId9"/>
                <a:stretch>
                  <a:fillRect l="-4608" r="-7834" b="-10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38200" y="6310171"/>
                <a:ext cx="1516249" cy="429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/>
                  <a:t>বা, a=26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000" b="1" dirty="0" smtClean="0"/>
                  <a:t>  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310171"/>
                <a:ext cx="1516249" cy="429092"/>
              </a:xfrm>
              <a:prstGeom prst="rect">
                <a:avLst/>
              </a:prstGeom>
              <a:blipFill rotWithShape="1">
                <a:blip r:embed="rId10"/>
                <a:stretch>
                  <a:fillRect l="-4435" r="-6855" b="-26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651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/>
      <p:bldP spid="7" grpId="0"/>
      <p:bldP spid="8" grpId="0"/>
      <p:bldP spid="9" grpId="0"/>
      <p:bldP spid="27" grpId="0"/>
      <p:bldP spid="28" grpId="0"/>
      <p:bldP spid="29" grpId="0"/>
      <p:bldP spid="30" grpId="0"/>
      <p:bldP spid="32" grpId="0"/>
      <p:bldP spid="33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95400" y="685800"/>
                <a:ext cx="6777112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 smtClean="0">
                    <a:latin typeface="Arial Black" pitchFamily="34" charset="0"/>
                  </a:rPr>
                  <a:t>অর্থা</a:t>
                </a:r>
                <a:r>
                  <a:rPr lang="en-US" b="1" dirty="0" smtClean="0">
                    <a:latin typeface="Arial Black" pitchFamily="34" charset="0"/>
                  </a:rPr>
                  <a:t>ৎ , </a:t>
                </a:r>
                <a:r>
                  <a:rPr lang="en-US" b="1" dirty="0" err="1" smtClean="0">
                    <a:latin typeface="Arial Black" pitchFamily="34" charset="0"/>
                  </a:rPr>
                  <a:t>প্রতিটি</a:t>
                </a:r>
                <a:r>
                  <a:rPr lang="en-US" b="1" dirty="0" smtClean="0">
                    <a:latin typeface="Arial Black" pitchFamily="34" charset="0"/>
                  </a:rPr>
                  <a:t> </a:t>
                </a:r>
                <a:r>
                  <a:rPr lang="en-US" b="1" dirty="0" err="1" smtClean="0">
                    <a:latin typeface="Arial Black" pitchFamily="34" charset="0"/>
                  </a:rPr>
                  <a:t>বাহুর</a:t>
                </a:r>
                <a:r>
                  <a:rPr lang="en-US" b="1" dirty="0" smtClean="0">
                    <a:latin typeface="Arial Black" pitchFamily="34" charset="0"/>
                  </a:rPr>
                  <a:t> </a:t>
                </a:r>
                <a:r>
                  <a:rPr lang="en-US" b="1" dirty="0" err="1" smtClean="0">
                    <a:latin typeface="Arial Black" pitchFamily="34" charset="0"/>
                  </a:rPr>
                  <a:t>দৈর্ঘ্য</a:t>
                </a:r>
                <a:r>
                  <a:rPr lang="en-US" b="1" dirty="0" smtClean="0">
                    <a:latin typeface="Arial Black" pitchFamily="34" charset="0"/>
                  </a:rPr>
                  <a:t> , </a:t>
                </a:r>
                <a:r>
                  <a:rPr lang="en-US" b="1" dirty="0">
                    <a:latin typeface="Arial Black" pitchFamily="34" charset="0"/>
                  </a:rPr>
                  <a:t>a=26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b="1" dirty="0" smtClean="0">
                    <a:latin typeface="Arial Black" pitchFamily="34" charset="0"/>
                  </a:rPr>
                  <a:t>  </a:t>
                </a:r>
                <a:r>
                  <a:rPr lang="en-US" b="1" dirty="0" err="1" smtClean="0">
                    <a:latin typeface="Arial Black" pitchFamily="34" charset="0"/>
                  </a:rPr>
                  <a:t>মিটা্র</a:t>
                </a:r>
                <a:r>
                  <a:rPr lang="en-US" b="1" dirty="0" smtClean="0">
                    <a:latin typeface="Arial Black" pitchFamily="34" charset="0"/>
                  </a:rPr>
                  <a:t>  । </a:t>
                </a:r>
                <a:r>
                  <a:rPr lang="en-US" b="1" dirty="0" err="1" smtClean="0">
                    <a:latin typeface="Arial Black" pitchFamily="34" charset="0"/>
                  </a:rPr>
                  <a:t>বা</a:t>
                </a:r>
                <a:r>
                  <a:rPr lang="en-US" b="1" dirty="0" smtClean="0">
                    <a:latin typeface="Arial Black" pitchFamily="34" charset="0"/>
                  </a:rPr>
                  <a:t>, 45.03 </a:t>
                </a:r>
                <a:r>
                  <a:rPr lang="en-US" b="1" dirty="0" err="1" smtClean="0"/>
                  <a:t>মিটার</a:t>
                </a:r>
                <a:r>
                  <a:rPr lang="en-US" b="1" dirty="0" smtClean="0"/>
                  <a:t>।</a:t>
                </a:r>
                <a:endParaRPr lang="en-US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85800"/>
                <a:ext cx="6777112" cy="395429"/>
              </a:xfrm>
              <a:prstGeom prst="rect">
                <a:avLst/>
              </a:prstGeom>
              <a:blipFill rotWithShape="1">
                <a:blip r:embed="rId2"/>
                <a:stretch>
                  <a:fillRect l="-810" t="-3125" r="-810" b="-26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66800" y="1524000"/>
                <a:ext cx="3688830" cy="3881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 smtClean="0"/>
                  <a:t>সুতরাং</a:t>
                </a:r>
                <a:r>
                  <a:rPr lang="en-US" b="1" dirty="0" smtClean="0"/>
                  <a:t> ,</a:t>
                </a:r>
                <a:r>
                  <a:rPr lang="en-US" b="1" dirty="0" err="1" smtClean="0"/>
                  <a:t>প</a:t>
                </a:r>
                <a:r>
                  <a:rPr lang="en-US" b="1" dirty="0"/>
                  <a:t>র</a:t>
                </a:r>
                <a:r>
                  <a:rPr lang="en-US" b="1" dirty="0" smtClean="0"/>
                  <a:t>িসী</a:t>
                </a:r>
                <a:r>
                  <a:rPr lang="en-US" b="1" dirty="0" err="1" smtClean="0"/>
                  <a:t>মা</a:t>
                </a:r>
                <a:r>
                  <a:rPr lang="en-US" b="1" dirty="0" smtClean="0">
                    <a:latin typeface="Arial Black" pitchFamily="34" charset="0"/>
                  </a:rPr>
                  <a:t>=3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m:rPr>
                        <m:nor/>
                      </m:rPr>
                      <a:rPr lang="en-US" b="1" dirty="0">
                        <a:latin typeface="Arial Black" pitchFamily="34" charset="0"/>
                      </a:rPr>
                      <m:t>45.03 </m:t>
                    </m:r>
                    <m:r>
                      <m:rPr>
                        <m:nor/>
                      </m:rPr>
                      <a:rPr lang="en-US" b="1" dirty="0"/>
                      <m:t>মিটার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524000"/>
                <a:ext cx="3688830" cy="388183"/>
              </a:xfrm>
              <a:prstGeom prst="rect">
                <a:avLst/>
              </a:prstGeom>
              <a:blipFill rotWithShape="1">
                <a:blip r:embed="rId3"/>
                <a:stretch>
                  <a:fillRect l="-1322" t="-6250" r="-2479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667000" y="2133600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 Black" pitchFamily="34" charset="0"/>
              </a:rPr>
              <a:t>=135.1 </a:t>
            </a:r>
            <a:r>
              <a:rPr lang="en-US" b="1" dirty="0" err="1" smtClean="0">
                <a:latin typeface="Arial Black" pitchFamily="34" charset="0"/>
              </a:rPr>
              <a:t>মিটার</a:t>
            </a:r>
            <a:r>
              <a:rPr lang="en-US" b="1" dirty="0" smtClean="0">
                <a:latin typeface="Arial Black" pitchFamily="34" charset="0"/>
              </a:rPr>
              <a:t>  (</a:t>
            </a:r>
            <a:r>
              <a:rPr lang="en-US" b="1" dirty="0" err="1" smtClean="0">
                <a:latin typeface="Arial Black" pitchFamily="34" charset="0"/>
              </a:rPr>
              <a:t>প্রায়</a:t>
            </a:r>
            <a:r>
              <a:rPr lang="en-US" b="1" dirty="0" smtClean="0">
                <a:latin typeface="Arial Black" pitchFamily="34" charset="0"/>
              </a:rPr>
              <a:t>) </a:t>
            </a:r>
            <a:endParaRPr lang="en-US" b="1" dirty="0">
              <a:latin typeface="Arial Black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43000" y="2819400"/>
                <a:ext cx="4708340" cy="23746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এবং 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ক্ষেত্রফল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=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                       </a:t>
                </a:r>
              </a:p>
              <a:p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                       =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(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𝟒𝟓</m:t>
                        </m:r>
                        <m:r>
                          <a:rPr lang="en-US" sz="2400" b="1" i="1" smtClean="0">
                            <a:latin typeface="Cambria Math"/>
                          </a:rPr>
                          <m:t>.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𝟎𝟑</m:t>
                        </m:r>
                        <m:r>
                          <a:rPr lang="en-US" sz="24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                       =878.15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বর্গমিটার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।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19400"/>
                <a:ext cx="4708340" cy="2374624"/>
              </a:xfrm>
              <a:prstGeom prst="rect">
                <a:avLst/>
              </a:prstGeom>
              <a:blipFill rotWithShape="1">
                <a:blip r:embed="rId4"/>
                <a:stretch>
                  <a:fillRect l="-2073" r="-2720" b="-51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04800" y="5562600"/>
            <a:ext cx="8491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একই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ভাবে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তোমরা</a:t>
            </a:r>
            <a:r>
              <a:rPr lang="en-US" sz="2800" b="1" dirty="0" smtClean="0"/>
              <a:t> 4 </a:t>
            </a:r>
            <a:r>
              <a:rPr lang="en-US" sz="2800" b="1" dirty="0" err="1" smtClean="0"/>
              <a:t>এবং</a:t>
            </a:r>
            <a:r>
              <a:rPr lang="en-US" sz="2800" b="1" dirty="0" smtClean="0"/>
              <a:t> 9 </a:t>
            </a:r>
            <a:r>
              <a:rPr lang="en-US" sz="2800" b="1" dirty="0" err="1" smtClean="0"/>
              <a:t>নং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প্রশ্ন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তোমরা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সমাধান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কর</a:t>
            </a:r>
            <a:r>
              <a:rPr lang="en-US" sz="2800" b="1" dirty="0" smtClean="0"/>
              <a:t>।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3832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4442" y="124032"/>
                <a:ext cx="9563837" cy="865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প্রশ্ন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6/189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পৃষ্টা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একটি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সমবাহু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ত্রিভুজের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বাহুর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দৈর্ঘ্য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মি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বাড়লে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এর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ক্ষেত্রফল</a:t>
                </a:r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বঃ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মিঃ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বেড়ে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যায়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।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ত্রিভুজটির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বাহুর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দৈর্ঘ্য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ও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ক্ষেত্রফল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নির্ণয়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কর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।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42" y="124032"/>
                <a:ext cx="9563837" cy="865814"/>
              </a:xfrm>
              <a:prstGeom prst="rect">
                <a:avLst/>
              </a:prstGeom>
              <a:blipFill rotWithShape="1">
                <a:blip r:embed="rId2"/>
                <a:stretch>
                  <a:fillRect l="-1020" t="-7746" r="-1147" b="-16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30242" y="1143000"/>
            <a:ext cx="5564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মনে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করি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, ABC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সমবাহু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ত্রিভুজের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বাহুর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দৈর্ঘ্য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a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মি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1642" y="1447800"/>
                <a:ext cx="4648645" cy="8894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>
                        <a:latin typeface="Cambria Math"/>
                        <a:ea typeface="Cambria Math"/>
                      </a:rPr>
                      <m:t>∴∆  </m:t>
                    </m:r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ABC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এর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ক্ষেত্রফল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বর্গমিটার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।</a:t>
                </a:r>
              </a:p>
              <a:p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42" y="1447800"/>
                <a:ext cx="4648645" cy="889411"/>
              </a:xfrm>
              <a:prstGeom prst="rect">
                <a:avLst/>
              </a:prstGeom>
              <a:blipFill rotWithShape="1">
                <a:blip r:embed="rId3"/>
                <a:stretch>
                  <a:fillRect l="-1444" r="-1969" b="-1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Isosceles Triangle 4"/>
          <p:cNvSpPr/>
          <p:nvPr/>
        </p:nvSpPr>
        <p:spPr>
          <a:xfrm>
            <a:off x="6926242" y="2120351"/>
            <a:ext cx="1066800" cy="850695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7242" y="290502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97642" y="289484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16842" y="289484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07242" y="182804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6164242" y="1218446"/>
            <a:ext cx="2667000" cy="2255222"/>
          </a:xfrm>
          <a:prstGeom prst="triangle">
            <a:avLst/>
          </a:prstGeom>
          <a:noFill/>
          <a:ln w="28575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9442" y="343991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31242" y="342824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2968" y="9136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54842" y="3428246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a+2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7965070">
            <a:off x="6356803" y="1973691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a+2</a:t>
            </a:r>
          </a:p>
        </p:txBody>
      </p:sp>
      <p:sp>
        <p:nvSpPr>
          <p:cNvPr id="16" name="Rectangle 15"/>
          <p:cNvSpPr/>
          <p:nvPr/>
        </p:nvSpPr>
        <p:spPr>
          <a:xfrm rot="3690869">
            <a:off x="8024158" y="1921694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a+2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642" y="2057400"/>
            <a:ext cx="49199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দৈর্ঘ্য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2মিটার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বাড়ালে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বাহুর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দৈর্ঘ্য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a+2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মিটার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।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54042" y="2438400"/>
                <a:ext cx="4049122" cy="5816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ক্ষেত্রফল</m:t>
                    </m:r>
                    <m:r>
                      <a:rPr lang="en-US" sz="20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</a:rPr>
                          <m:t>(</m:t>
                        </m:r>
                        <m:r>
                          <a:rPr lang="en-US" sz="2000" b="1" i="1">
                            <a:latin typeface="Cambria Math"/>
                          </a:rPr>
                          <m:t>𝒂</m:t>
                        </m:r>
                        <m:r>
                          <a:rPr lang="en-US" sz="2000" b="1" i="1" smtClean="0">
                            <a:latin typeface="Cambria Math"/>
                          </a:rPr>
                          <m:t>+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0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বর্গমিটার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42" y="2438400"/>
                <a:ext cx="4049122" cy="581634"/>
              </a:xfrm>
              <a:prstGeom prst="rect">
                <a:avLst/>
              </a:prstGeom>
              <a:blipFill rotWithShape="1">
                <a:blip r:embed="rId4"/>
                <a:stretch>
                  <a:fillRect r="-753" b="-1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06442" y="3048000"/>
                <a:ext cx="4276684" cy="5816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প্রশ্নমতে ,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000" b="1" i="1">
                        <a:latin typeface="Cambria Math"/>
                      </a:rPr>
                      <m:t> ‍</m:t>
                    </m:r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</a:rPr>
                          <m:t>(</m:t>
                        </m:r>
                        <m:r>
                          <a:rPr lang="en-US" sz="2000" b="1" i="1">
                            <a:latin typeface="Cambria Math"/>
                          </a:rPr>
                          <m:t>𝒂</m:t>
                        </m:r>
                        <m:r>
                          <a:rPr lang="en-US" sz="2000" b="1" i="1">
                            <a:latin typeface="Cambria Math"/>
                          </a:rPr>
                          <m:t>+</m:t>
                        </m:r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  <m:r>
                          <a:rPr lang="en-US" sz="2000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0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2" y="3048000"/>
                <a:ext cx="4276684" cy="581634"/>
              </a:xfrm>
              <a:prstGeom prst="rect">
                <a:avLst/>
              </a:prstGeom>
              <a:blipFill rotWithShape="1">
                <a:blip r:embed="rId5"/>
                <a:stretch>
                  <a:fillRect l="-1569" b="-1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668442" y="3733800"/>
                <a:ext cx="3829062" cy="532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বা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b="1" i="1">
                        <a:latin typeface="Cambria Math"/>
                      </a:rPr>
                      <m:t> ‍=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</a:rPr>
                      <m:t>𝒂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442" y="3733800"/>
                <a:ext cx="3829062" cy="532646"/>
              </a:xfrm>
              <a:prstGeom prst="rect">
                <a:avLst/>
              </a:prstGeom>
              <a:blipFill rotWithShape="1">
                <a:blip r:embed="rId6"/>
                <a:stretch>
                  <a:fillRect l="-1433" r="-1911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44642" y="4343400"/>
                <a:ext cx="4072910" cy="5326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বা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b="1" i="1">
                        <a:latin typeface="Cambria Math"/>
                      </a:rPr>
                      <m:t> ‍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b="1" i="1">
                        <a:latin typeface="Cambria Math"/>
                      </a:rPr>
                      <m:t> ‍=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b="1" i="0" smtClean="0">
                        <a:latin typeface="Cambria Math"/>
                      </a:rPr>
                      <m:t>  </m:t>
                    </m:r>
                    <m:r>
                      <a:rPr lang="en-US" b="1" i="0" smtClean="0">
                        <a:latin typeface="Cambria Math"/>
                      </a:rPr>
                      <m:t>𝐚</m:t>
                    </m:r>
                    <m:r>
                      <a:rPr lang="en-US" b="1" i="0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642" y="4343400"/>
                <a:ext cx="4072910" cy="532646"/>
              </a:xfrm>
              <a:prstGeom prst="rect">
                <a:avLst/>
              </a:prstGeom>
              <a:blipFill rotWithShape="1">
                <a:blip r:embed="rId7"/>
                <a:stretch>
                  <a:fillRect l="-1198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744642" y="4876800"/>
                <a:ext cx="2347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বা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000" b="1" i="0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dirty="0" smtClean="0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642" y="4876800"/>
                <a:ext cx="2347694" cy="584775"/>
              </a:xfrm>
              <a:prstGeom prst="rect">
                <a:avLst/>
              </a:prstGeom>
              <a:blipFill rotWithShape="1">
                <a:blip r:embed="rId8"/>
                <a:stretch>
                  <a:fillRect l="-2597" t="-14583" r="-10390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1820842" y="5334000"/>
                <a:ext cx="14784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বা,2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dirty="0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0842" y="5334000"/>
                <a:ext cx="1478482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3719" t="-11628" r="-14463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981200" y="5943600"/>
                <a:ext cx="163217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  <a:ea typeface="Cambria Math"/>
                      </a:rPr>
                      <m:t>∴ </m:t>
                    </m:r>
                  </m:oMath>
                </a14:m>
                <a:r>
                  <a:rPr lang="en-US" sz="2000" b="1" dirty="0" smtClean="0"/>
                  <a:t>a=2 </a:t>
                </a:r>
                <a:r>
                  <a:rPr lang="en-US" sz="2000" b="1" dirty="0" err="1" smtClean="0"/>
                  <a:t>মিটার</a:t>
                </a:r>
                <a:r>
                  <a:rPr lang="en-US" sz="2000" b="1" dirty="0" smtClean="0"/>
                  <a:t>।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943600"/>
                <a:ext cx="1632178" cy="400110"/>
              </a:xfrm>
              <a:prstGeom prst="rect">
                <a:avLst/>
              </a:prstGeom>
              <a:blipFill rotWithShape="1">
                <a:blip r:embed="rId10"/>
                <a:stretch>
                  <a:fillRect t="-7576" r="-6716" b="-28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6172200"/>
                <a:ext cx="3928255" cy="79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ক্ষেত্রফল ,</a:t>
                </a:r>
                <a:r>
                  <a:rPr lang="en-US" sz="1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sz="20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√</m:t>
                        </m:r>
                        <m:r>
                          <a:rPr lang="en-US" sz="20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0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000" b="1" i="1" smtClean="0">
                        <a:latin typeface="Cambria Math"/>
                      </a:rPr>
                      <m:t>𝟒</m:t>
                    </m:r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sz="2000" b="1" i="0" smtClean="0">
                        <a:latin typeface="Cambria Math"/>
                      </a:rPr>
                      <m:t> </m:t>
                    </m:r>
                    <m:r>
                      <a:rPr lang="en-US" sz="2000" b="1" i="0" smtClean="0">
                        <a:latin typeface="Cambria Math"/>
                      </a:rPr>
                      <m:t>বর্গমিটার।</m:t>
                    </m:r>
                  </m:oMath>
                </a14:m>
                <a:endParaRPr lang="en-US" sz="2000" b="1" dirty="0"/>
              </a:p>
              <a:p>
                <a:endParaRPr lang="en-US" sz="14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6172200"/>
                <a:ext cx="3928255" cy="797078"/>
              </a:xfrm>
              <a:prstGeom prst="rect">
                <a:avLst/>
              </a:prstGeom>
              <a:blipFill rotWithShape="1">
                <a:blip r:embed="rId11"/>
                <a:stretch>
                  <a:fillRect l="-466" r="-2019" b="-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831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1021</TotalTime>
  <Words>571</Words>
  <Application>Microsoft Office PowerPoint</Application>
  <PresentationFormat>On-screen Show (4:3)</PresentationFormat>
  <Paragraphs>137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Arial</vt:lpstr>
      <vt:lpstr>Arial Black</vt:lpstr>
      <vt:lpstr>Calibri</vt:lpstr>
      <vt:lpstr>Cambria Math</vt:lpstr>
      <vt:lpstr>Franklin Gothic Book</vt:lpstr>
      <vt:lpstr>Franklin Gothic Medium</vt:lpstr>
      <vt:lpstr>Perpetua</vt:lpstr>
      <vt:lpstr>SutonnyAMJ</vt:lpstr>
      <vt:lpstr>SutonnyMJ</vt:lpstr>
      <vt:lpstr>Times New Roman</vt:lpstr>
      <vt:lpstr>Tunga</vt:lpstr>
      <vt:lpstr>Wingdings</vt:lpstr>
      <vt:lpstr>Wingdings 2</vt:lpstr>
      <vt:lpstr>1_Angles</vt:lpstr>
      <vt:lpstr>Equity</vt:lpstr>
      <vt:lpstr>      The Concept of area of a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সপ্তম অধ্যায় ত্রিভুজের ধারণা The Concept of a Triangle</dc:title>
  <dc:creator>hp</dc:creator>
  <cp:lastModifiedBy>HPI-RS-TA</cp:lastModifiedBy>
  <cp:revision>96</cp:revision>
  <dcterms:created xsi:type="dcterms:W3CDTF">2015-04-19T04:50:19Z</dcterms:created>
  <dcterms:modified xsi:type="dcterms:W3CDTF">2019-09-30T04:04:11Z</dcterms:modified>
</cp:coreProperties>
</file>