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58" r:id="rId3"/>
    <p:sldId id="256" r:id="rId4"/>
    <p:sldId id="260" r:id="rId5"/>
    <p:sldId id="262" r:id="rId6"/>
    <p:sldId id="261" r:id="rId7"/>
    <p:sldId id="267" r:id="rId8"/>
    <p:sldId id="268" r:id="rId9"/>
    <p:sldId id="264" r:id="rId10"/>
    <p:sldId id="286" r:id="rId11"/>
    <p:sldId id="287" r:id="rId12"/>
    <p:sldId id="284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80" r:id="rId21"/>
    <p:sldId id="278" r:id="rId22"/>
    <p:sldId id="277" r:id="rId23"/>
    <p:sldId id="276" r:id="rId24"/>
    <p:sldId id="279" r:id="rId25"/>
    <p:sldId id="281" r:id="rId26"/>
    <p:sldId id="266" r:id="rId27"/>
    <p:sldId id="282" r:id="rId28"/>
    <p:sldId id="283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F7"/>
    <a:srgbClr val="004070"/>
    <a:srgbClr val="C5E6FF"/>
    <a:srgbClr val="6DC0FF"/>
    <a:srgbClr val="FED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DF31F-BDE1-42AF-B005-836C097BA757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7130D-AD28-4A57-B3E1-46C4C5DD9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0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6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াঙা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130D-AD28-4A57-B3E1-46C4C5DD96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19545" y="502814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গুহা-মানুষ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1709" y="264281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প্রাচীনকালে গুহায় বসবাসকারী মানুষ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5" y="246138"/>
            <a:ext cx="2004633" cy="133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entagon 4"/>
          <p:cNvSpPr/>
          <p:nvPr/>
        </p:nvSpPr>
        <p:spPr>
          <a:xfrm>
            <a:off x="519545" y="19911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709" y="1734457"/>
            <a:ext cx="3352800" cy="1569660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 খোদাই করে বা মাটি দিয়ে আকার বা গড়ন নির্মাণের কাজ 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5" y="1734457"/>
            <a:ext cx="200463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519545" y="36675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1709" y="34290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 বা ভবনাদি নির্মাণের কাজ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7" y="3341814"/>
            <a:ext cx="2004632" cy="145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entagon 10"/>
          <p:cNvSpPr/>
          <p:nvPr/>
        </p:nvSpPr>
        <p:spPr>
          <a:xfrm>
            <a:off x="515916" y="52677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8080" y="50292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নকশা সৃষ্টি করে তৈরি কাঁথা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56" y="4953000"/>
            <a:ext cx="2004631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2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199" y="5181600"/>
            <a:ext cx="662940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‘শিল্পকলা, পুরাকাল, গুহা-মানুষ, স্থাপত্য’- শব্দগুলো দিয়ে একটি করে বাক্য তৈরি কর।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9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80" y="1143000"/>
            <a:ext cx="1610644" cy="1402581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8" y="228600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3197545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1146271"/>
            <a:ext cx="1635770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06" y="2071815"/>
            <a:ext cx="1644039" cy="1560828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93777"/>
            <a:ext cx="1644039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147708" y="3665754"/>
            <a:ext cx="982546" cy="4050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94" y="4661792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1965" y="2663123"/>
            <a:ext cx="629003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1034" y="1672613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9829" y="2655588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2120" y="4664842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5670" y="5597234"/>
            <a:ext cx="962377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607" y="6095999"/>
            <a:ext cx="8153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রূপ-রস-শব্দ-স্পর্শ-গন্ধ ইত্যাদির সাহায্যে, সকল ইন্দ্রিয়ের সাহায্যে আনন্দের উপলব্ধি ।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39450" y="1565313"/>
            <a:ext cx="0" cy="406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78345" y="2071815"/>
            <a:ext cx="617435" cy="290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331915" y="3362758"/>
            <a:ext cx="617434" cy="142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35840" y="3665754"/>
            <a:ext cx="0" cy="601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132759" y="3323719"/>
            <a:ext cx="701547" cy="300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71800" y="2272593"/>
            <a:ext cx="814608" cy="272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8" y="4138626"/>
            <a:ext cx="1604338" cy="1419839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73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626422"/>
            <a:ext cx="1828800" cy="121512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1546695"/>
            <a:ext cx="2286000" cy="1646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600252"/>
            <a:ext cx="2078181" cy="15396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471053"/>
            <a:ext cx="23622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6553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মানুষের আনন্দকে সুন্দরকে অন্য মানুষের মধ্যে বিস্তার করার মাধ্যম হলো শিল্পকলা।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91" y="3481433"/>
            <a:ext cx="2265218" cy="15051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2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29583 -0.2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917 -0.26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7" y="297873"/>
            <a:ext cx="6172203" cy="4629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8601" y="5029200"/>
            <a:ext cx="8686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যেমন একই বিন্দু থেকে সকল পাপড়ি বিন্দুর চারিদিকে ছড়িয়ে দিয়ে প্রস্ফুটিত হয় মানুষও তার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 সৃষ্টি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সকলের মাঝে শিল্পকলার মাধ্যমে স্বাধীনভাবে বিতরণ করে নিজের প্রতিভার সৃজনশীলতা বিকশিত করে।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3235"/>
            <a:ext cx="323503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 বিখ্যাত শিল্পী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2338703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2209800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990599"/>
            <a:ext cx="2251362" cy="204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10000"/>
            <a:ext cx="233870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09999"/>
            <a:ext cx="2209800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3809999"/>
            <a:ext cx="2251362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38200" y="3126860"/>
            <a:ext cx="2338702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যামিনী রায়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১৮৮৭-১৯৭২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12686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পাবলো পিকাসো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১৮৮১-১৯৭৩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819" y="312686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ভিনসেন্ট ভ্যানগগ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১৮৫৩-১৮৯০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2651" y="6019800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নন্দলাল বসু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১৮৮২-১৯৬৬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5942270"/>
            <a:ext cx="2209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শিল্পাচার্য জয়নুল আবেদিন 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(১৯১৪-১৯৭৬)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03819" y="5963052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শিল্পী এস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১৯২৩-১৯৯৪</a:t>
            </a:r>
          </a:p>
        </p:txBody>
      </p:sp>
    </p:spTree>
    <p:extLst>
      <p:ext uri="{BB962C8B-B14F-4D97-AF65-F5344CB8AC3E}">
        <p14:creationId xmlns:p14="http://schemas.microsoft.com/office/powerpoint/2010/main" val="18870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0999"/>
            <a:ext cx="8650629" cy="46482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5702" y="5333998"/>
            <a:ext cx="6796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সুলতানের আঁকা গোলা ভরা ধান, গোয়াল ভরা গরু আর পুকুর ভরা মাছের বাংলার একটি চিত্র।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0"/>
            <a:ext cx="6415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শিল্পী ছাড়া পাঁচজন শিল্পীর নাম জোড়ায় আলোচনা করে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29771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729595" cy="3547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5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88" y="5334000"/>
            <a:ext cx="767465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শিল্পী তাঁর শিল্পকলার মাধ্যমে আমাদের অন্তর্দৃষ্টিকে সম্প্রসারিত করে এবং কল্পনার পরিধি বাড়িয়ে দেয়।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8" y="533399"/>
            <a:ext cx="7674650" cy="4164589"/>
          </a:xfrm>
          <a:prstGeom prst="rect">
            <a:avLst/>
          </a:prstGeom>
          <a:ln w="38100" cap="sq">
            <a:solidFill>
              <a:srgbClr val="004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299" y="5638800"/>
            <a:ext cx="8229601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সুন্দরই সরাসরি প্রয়োজনের বাইরে। প্রয়োজনের কাজ মিটল তো শরীরকে তৃপ্ত করল, আর প্রয়োজনের বাইরে যে সুন্দর তা মনকে তৃপ্ত করল।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1" y="297872"/>
            <a:ext cx="2667123" cy="193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4" y="304800"/>
            <a:ext cx="2646986" cy="193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5200" y="2272656"/>
            <a:ext cx="2209800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90" y="2840821"/>
            <a:ext cx="2678291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4" y="2819400"/>
            <a:ext cx="2631116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" y="287763"/>
            <a:ext cx="2894662" cy="194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359611" y="4952999"/>
            <a:ext cx="4704448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 এবং এর বাইরে সুন্দর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3" y="2854677"/>
            <a:ext cx="2894663" cy="198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21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3218"/>
            <a:ext cx="358140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87330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F650E2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F650E2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4582391" cy="693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0100" y="0"/>
            <a:ext cx="4533899" cy="69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5265057"/>
            <a:ext cx="8396623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সুন্দরকে জানার যে জ্ঞান তার নাম ‘নন্দনতত্ত্ব’ । নন্দনতত্ত্বের  মাধ্যমে সুন্দরের সৃষ্টিকে বিশ্লেষণ করা, গভীরভাবে উপলব্ধি করা এবং বিকশিত করা সম্ভব।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213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4220">
            <a:off x="1936020" y="1630443"/>
            <a:ext cx="2490911" cy="409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7114">
            <a:off x="2655875" y="241209"/>
            <a:ext cx="213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4877">
            <a:off x="3352801" y="132756"/>
            <a:ext cx="213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97963">
            <a:off x="3687575" y="-355458"/>
            <a:ext cx="2513175" cy="41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1440">
            <a:off x="2420594" y="1182367"/>
            <a:ext cx="2133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439">
            <a:off x="4244219" y="723900"/>
            <a:ext cx="2511833" cy="412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5602">
            <a:off x="1988252" y="381420"/>
            <a:ext cx="2555231" cy="419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9901">
            <a:off x="4119376" y="1141673"/>
            <a:ext cx="2575471" cy="423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97" y="1752601"/>
            <a:ext cx="2808795" cy="220132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614837" y="3800598"/>
            <a:ext cx="16210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60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9265" y="5486398"/>
            <a:ext cx="586009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শিল্পচর্চার ধারা দেখে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দেশকে জানা, দেশের মানুষকে জানা এবং দেশের ঐতিহ্যকে জানা যায় 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1" y="381000"/>
            <a:ext cx="7524558" cy="48482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3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047999"/>
            <a:ext cx="1860839" cy="186083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56" y="3047999"/>
            <a:ext cx="1850923" cy="18333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15" y="3061853"/>
            <a:ext cx="1850923" cy="18056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082394"/>
            <a:ext cx="1822948" cy="18056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81" y="3047998"/>
            <a:ext cx="1866758" cy="181951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5" y="3047998"/>
            <a:ext cx="1845964" cy="180850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3672475" y="3059256"/>
            <a:ext cx="1871997" cy="1828800"/>
          </a:xfrm>
          <a:prstGeom prst="rect">
            <a:avLst/>
          </a:prstGeom>
          <a:solidFill>
            <a:srgbClr val="FECE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496" y="5257800"/>
            <a:ext cx="756730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ছেলে-বুড়ো সব মানুষের মনেই সৌন্দর্যবোধ থাকে। যা একজন মানুষের মনে সৃজনশীলতা সৃষ্টি করে এবং মানুষকে পরিশীলিত করে।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9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32674 -0.335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11 L -0.10174 -0.333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2222 L 0.11215 -0.333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1.48148E-6 L 0.33368 -0.3365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007 L 0.33055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162 L -0.33576 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19058"/>
            <a:ext cx="1828800" cy="1411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09775"/>
            <a:ext cx="1828800" cy="149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08018" y="5334000"/>
            <a:ext cx="56388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মানুষের মনের সুপ্ত সৌন্দর্যবোধ বিভিন্ন শিল্পকর্মের মাধ্যমে বিকশিত করা সম্ভব।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3" y="3505200"/>
            <a:ext cx="1828800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2" y="3505200"/>
            <a:ext cx="1735581" cy="1482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90" y="3531243"/>
            <a:ext cx="1752600" cy="1470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7" y="3498602"/>
            <a:ext cx="1828800" cy="1514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768436" y="3498602"/>
            <a:ext cx="1905000" cy="1514596"/>
          </a:xfrm>
          <a:prstGeom prst="rect">
            <a:avLst/>
          </a:prstGeom>
          <a:solidFill>
            <a:srgbClr val="FECE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5834 -0.41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25 -0.42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1007 -0.417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1111 L 0.3184 -0.419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-0.35747 -0.0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31597 -0.00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45" y="1385455"/>
            <a:ext cx="49236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38300" y="5105399"/>
            <a:ext cx="5562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‘সৌন্দর্যবোধ থেকেই শিল্পকলার সৃষ্টি’- বিষয়টির তাৎপর্য দলে আলোচনা করে উপস্থাপন কর । </a:t>
            </a:r>
            <a:endParaRPr lang="en-US" sz="2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55" y="15517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সব সুন্দরের সৃষ্টির রূপের নাম-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55" y="2514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স্বাধীনতা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055" y="25146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আনুষ্ঠানিকতা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5" y="31242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প্রফুল্লতা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055" y="31242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উদারতা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3886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শিল্পকলার মূল সত্য কোনটি?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128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ঐতিহ্য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128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আনন্দ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5128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কারুকাল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8596" y="2514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128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সংস্কৃতি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62055" y="4876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036" y="13716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সৃষ্টিশীলতা ও সৌন্দর্যবোধ প্রকাশ করার মাধ্যম হলো-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036" y="2133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চিত্রকলা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109" y="2667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ভাস্কর্য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036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সংগীতকলা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963" y="3733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963" y="4343400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02727" y="4357255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1527" y="4357255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60127" y="4343400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87836" y="4357255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963" y="4876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নন্দনতত্ত্বে সুন্দরকে কী করা হয়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182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বিশ্লেষণ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5182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182" y="6096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বিশ্লেষণ ও 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5182" y="60960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ধবংস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4963" y="60960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71327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685800" y="1551709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লোকশিল্পগুলো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বাঙালির মনের সৌন্দর্যবো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পরিচায়ক’-ব্যাখ্যা কর।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814"/>
            <a:ext cx="2463800" cy="1874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2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9" y="378525"/>
            <a:ext cx="8381995" cy="617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55212"/>
            <a:ext cx="1828800" cy="219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74581" y="623454"/>
            <a:ext cx="80225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</a:t>
            </a:r>
          </a:p>
          <a:p>
            <a:pPr algn="ctr"/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000" b="1" cap="none" spc="0" dirty="0">
              <a:ln w="11430">
                <a:solidFill>
                  <a:srgbClr val="800000"/>
                </a:solidFill>
              </a:ln>
              <a:solidFill>
                <a:srgbClr val="00462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4495800" cy="693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23509" y="0"/>
            <a:ext cx="4620490" cy="69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2860675" y="955675"/>
            <a:ext cx="3505200" cy="114300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 bwMode="auto">
          <a:xfrm>
            <a:off x="609600" y="2479675"/>
            <a:ext cx="79248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609600" y="3470588"/>
            <a:ext cx="7924800" cy="243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52401" y="2895600"/>
            <a:ext cx="8458200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1" y="3095961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: অষ্টম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: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গদ্য     : শিল্পকলার নানা দিক (পাঠ 2)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4471" y="31246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4" y="613229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" y="1066800"/>
            <a:ext cx="3585218" cy="22149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657599" cy="22085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3657599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" y="3962399"/>
            <a:ext cx="3585218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981200" y="235529"/>
            <a:ext cx="53530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কী শিল্প দেখছি?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699" y="6088651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07018" y="3281797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5892" y="3332232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892" y="61061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0325" y="235528"/>
            <a:ext cx="41148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নানান আঙ্গিকে শিল্প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35528"/>
            <a:ext cx="41148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 নানা দিক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4" y="1600200"/>
            <a:ext cx="6390611" cy="47083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8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500" y="1570581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21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শিল্পকলার স্বরূপ ব্যাখ্যা 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18" y="4953000"/>
            <a:ext cx="7945582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‘শিল্পকলার নানা দিক’ প্রবন্ধের আলোকে সৌন্দর্যবোধের ধারণা বিশ্লেষণ করতে পারবে। 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18" y="2231538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29718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৪৯)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3300" y="424295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80" y="1590368"/>
            <a:ext cx="6472156" cy="447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48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5618"/>
            <a:ext cx="62992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381000"/>
            <a:ext cx="2057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</p:spTree>
    <p:extLst>
      <p:ext uri="{BB962C8B-B14F-4D97-AF65-F5344CB8AC3E}">
        <p14:creationId xmlns:p14="http://schemas.microsoft.com/office/powerpoint/2010/main" val="40325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57299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636" y="1828800"/>
            <a:ext cx="3352800" cy="646331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পৃথিবী, জগৎ, ভূমন্ডল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04099"/>
            <a:ext cx="1905000" cy="151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533400" y="1828800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19545" y="3505200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709" y="3266666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চিত্রকলা, ভাস্কর্য, নাচ, গান প্রভৃতি এর অন্তর্ভুক্ত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14390"/>
            <a:ext cx="1905000" cy="150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Pentagon 11"/>
          <p:cNvSpPr/>
          <p:nvPr/>
        </p:nvSpPr>
        <p:spPr>
          <a:xfrm>
            <a:off x="519545" y="5237237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পুরাকাল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18" y="4876800"/>
            <a:ext cx="1914982" cy="144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61709" y="4998705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প্রাচীনকাল, অনেক আগেকার সময়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875</Words>
  <Application>Microsoft Office PowerPoint</Application>
  <PresentationFormat>On-screen Show (4:3)</PresentationFormat>
  <Paragraphs>138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MS Reference Specialty</vt:lpstr>
      <vt:lpstr>NikoshBAN</vt:lpstr>
      <vt:lpstr>SutonnyMJ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176</cp:revision>
  <dcterms:created xsi:type="dcterms:W3CDTF">2006-08-16T00:00:00Z</dcterms:created>
  <dcterms:modified xsi:type="dcterms:W3CDTF">2019-10-31T13:18:56Z</dcterms:modified>
</cp:coreProperties>
</file>