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9" r:id="rId2"/>
    <p:sldId id="343" r:id="rId3"/>
    <p:sldId id="310" r:id="rId4"/>
    <p:sldId id="332" r:id="rId5"/>
    <p:sldId id="336" r:id="rId6"/>
    <p:sldId id="339" r:id="rId7"/>
    <p:sldId id="321" r:id="rId8"/>
    <p:sldId id="337" r:id="rId9"/>
    <p:sldId id="323" r:id="rId10"/>
    <p:sldId id="334" r:id="rId11"/>
    <p:sldId id="302" r:id="rId12"/>
    <p:sldId id="338" r:id="rId13"/>
    <p:sldId id="265" r:id="rId14"/>
    <p:sldId id="326" r:id="rId15"/>
    <p:sldId id="264" r:id="rId16"/>
    <p:sldId id="327" r:id="rId17"/>
    <p:sldId id="328" r:id="rId18"/>
    <p:sldId id="340" r:id="rId19"/>
    <p:sldId id="330" r:id="rId20"/>
    <p:sldId id="333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4AA7-AFD6-4BB1-94D9-152D566148F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4B7FD-A7C2-467C-9CA3-9ED9B58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5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r>
              <a:rPr lang="bn-BD" baseline="0" dirty="0" smtClean="0">
                <a:latin typeface="+mn-lt"/>
                <a:cs typeface="+mn-cs"/>
              </a:rPr>
              <a:t>উল্লেখ্য, স্বাগতম স্লাইডেই পাঠের বিষয় ফুটে ওঠে এমন চিত্র ব্যবহার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পুর্ববর্তী</a:t>
            </a:r>
            <a:r>
              <a:rPr lang="bn-BD" baseline="0" dirty="0" smtClean="0"/>
              <a:t> দিনের দেখানো ছকটি অধিকতর সহজবোধ্য করার জন্য এখানে আবারো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স্লাইডে</a:t>
            </a:r>
            <a:r>
              <a:rPr lang="bn-BD" baseline="0" dirty="0" smtClean="0"/>
              <a:t> দেয়া ছবিতে ক্লিক করলেই ভাষা সম্পর্কিত মতামত প্রদর্শিত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স্লাইডে</a:t>
            </a:r>
            <a:r>
              <a:rPr lang="bn-BD" baseline="0" dirty="0" smtClean="0"/>
              <a:t> দেয়া ছবিতে ক্লিক করলেই ভাষা সম্পর্কিত মতামত প্রদর্শিত হবে।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5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 smtClean="0"/>
          </a:p>
          <a:p>
            <a:r>
              <a:rPr lang="bn-BD" dirty="0" smtClean="0"/>
              <a:t>তিনটি</a:t>
            </a:r>
            <a:r>
              <a:rPr lang="bn-BD" baseline="0" dirty="0" smtClean="0"/>
              <a:t> , ১২০০ অব্দ থেকে খ্রিস্টপূর্ব ৮০০ অব্দ, অপভ্রংশ, (বাংলা,হিন্দি,গুজরাটি,মারাঠি,পাঞ্জাবি)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7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3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0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smtClean="0"/>
              <a:t> অন্য কোন চিত্র ব্যবহার করতে পারেন।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প্রশ্নোত্তরের</a:t>
            </a:r>
            <a:r>
              <a:rPr lang="bn-BD" baseline="0" dirty="0" smtClean="0"/>
              <a:t> মাধ্যমে পাঠ শিরোনাম বের করতে 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6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খাতায় লিখে নিতে বলবেন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3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b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="0" baseline="0" dirty="0" smtClean="0"/>
              <a:t> এর </a:t>
            </a:r>
            <a:r>
              <a:rPr lang="bn-IN" baseline="0" dirty="0" smtClean="0"/>
              <a:t>সময় শিক্ষার্থীদের পাঠ্য বইয়ের সংগে মিলিয়ে নিতে বলব।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নিজেরা সরবে পাঠ করবেন</a:t>
            </a:r>
            <a:r>
              <a:rPr lang="bn-BD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একক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4B7FD-A7C2-467C-9CA3-9ED9B5874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দুই পাশে উপাদান</a:t>
            </a:r>
            <a:r>
              <a:rPr lang="bn-BD" baseline="0" dirty="0" smtClean="0"/>
              <a:t>গুলো দেখানোর পর প্রশ্ন করব এগুলো কিসের উপাদান? এরপর জড় ও জীব প্রকৃতিকে আলাদা দেখিয়ে দলীয় কাজ দিব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51B3-D961-400E-AD8E-606FE90B4EC5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9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A7C-29E6-4252-9AD5-8D35F3C0123B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8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49EE-1B81-4A95-A1E1-5686A616B12E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518E-ADA5-492B-8B07-3060A6338762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864A-A6B6-45ED-BDC9-EF3C4FF1D758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1663-A1D0-455C-BB7B-435A069B4282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281E-F21A-4943-A455-56F4AC01F048}" type="datetime1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3DBA-D5DE-4057-AFAD-8697194C161B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6884-6C86-4674-9BF0-09ED6C55B017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860" r="8333" b="7860"/>
          <a:stretch/>
        </p:blipFill>
        <p:spPr>
          <a:xfrm>
            <a:off x="0" y="0"/>
            <a:ext cx="12192000" cy="6858000"/>
          </a:xfrm>
          <a:prstGeom prst="frame">
            <a:avLst>
              <a:gd name="adj1" fmla="val 120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949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E20E-AFDD-45C1-BB47-BCB6DDE6D64C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3234-9D9D-4868-8720-157A22E44F50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A9915-4CD9-4018-BC39-E567AC1021FB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3AD7-0792-49C9-8A64-FCB40F046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8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263187"/>
            <a:ext cx="10090244" cy="6331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Tuesday, October 29,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2259" y="2061224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381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381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381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381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3810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5677" y="2003844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যীশু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64283" y="3188030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পাণিনি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50645" y="4275494"/>
            <a:ext cx="2171009" cy="12192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38" y="1871950"/>
            <a:ext cx="3213490" cy="1890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01" y="545124"/>
            <a:ext cx="3213489" cy="162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vlc-record-2015-06-18-19h59m32s-Time Lapse - Tomato Plant HD - YouTube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3600" y="3777741"/>
            <a:ext cx="3213490" cy="1602412"/>
          </a:xfrm>
          <a:prstGeom prst="rect">
            <a:avLst/>
          </a:prstGeom>
        </p:spPr>
      </p:pic>
      <p:sp>
        <p:nvSpPr>
          <p:cNvPr id="15" name="Vertical Scroll 14"/>
          <p:cNvSpPr/>
          <p:nvPr/>
        </p:nvSpPr>
        <p:spPr>
          <a:xfrm>
            <a:off x="6397992" y="144324"/>
            <a:ext cx="2837434" cy="6858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6415" y="5608923"/>
            <a:ext cx="9144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শব্দসমূহ দিয়ে তিনটি বাক্যের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86" y="6887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3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Tuesday, October 29,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270" y="1914426"/>
            <a:ext cx="3853330" cy="163121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ভারতীয়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আর্যভাষা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১২০০অব্দ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৮০০অব্দ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5270" y="3942688"/>
            <a:ext cx="4076617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বৈদিক বা বৈদিক সংস্কৃত </a:t>
            </a:r>
            <a:endParaRPr lang="en-US" sz="4000" b="1" dirty="0"/>
          </a:p>
        </p:txBody>
      </p:sp>
      <p:sp>
        <p:nvSpPr>
          <p:cNvPr id="18" name="Down Arrow 17"/>
          <p:cNvSpPr/>
          <p:nvPr/>
        </p:nvSpPr>
        <p:spPr>
          <a:xfrm>
            <a:off x="10276075" y="1507032"/>
            <a:ext cx="503349" cy="35026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61887" y="159964"/>
            <a:ext cx="4348713" cy="92333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</a:t>
            </a:r>
            <a:endParaRPr lang="en-US" sz="5400" b="1" dirty="0"/>
          </a:p>
        </p:txBody>
      </p:sp>
      <p:sp>
        <p:nvSpPr>
          <p:cNvPr id="6" name="Half Frame 5"/>
          <p:cNvSpPr/>
          <p:nvPr/>
        </p:nvSpPr>
        <p:spPr>
          <a:xfrm rot="5400000">
            <a:off x="3014555" y="2336241"/>
            <a:ext cx="846283" cy="5845084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/>
          <p:cNvSpPr/>
          <p:nvPr/>
        </p:nvSpPr>
        <p:spPr>
          <a:xfrm>
            <a:off x="6360239" y="4845856"/>
            <a:ext cx="5286912" cy="860771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3251" y="1914153"/>
            <a:ext cx="3749809" cy="163121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মধ্যভারতীয় আর্যভাষা 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৪৫০অব্দ - ১০০০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81737" y="1953337"/>
            <a:ext cx="3776913" cy="144655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ভারতীয় আর্যভাষা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 খ্রিষ্টাব্দের  পর থেকে</a:t>
            </a: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(অপভ্রংশ,বাংলা,হিন্দি,মারাঠি,পাঞ্জাবি</a:t>
            </a:r>
            <a:r>
              <a:rPr lang="bn-IN" sz="2400" b="1" dirty="0" smtClean="0"/>
              <a:t>)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21565" y="1494571"/>
            <a:ext cx="87331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6073312" y="1501815"/>
            <a:ext cx="503349" cy="36316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816245" y="1507476"/>
            <a:ext cx="503349" cy="39404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096000" y="1106733"/>
            <a:ext cx="503349" cy="36316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50" y="159964"/>
            <a:ext cx="952500" cy="9525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40208" y="3881133"/>
            <a:ext cx="3040062" cy="83099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 </a:t>
            </a:r>
            <a:endParaRPr lang="en-US" sz="4800" b="1" dirty="0"/>
          </a:p>
        </p:txBody>
      </p:sp>
      <p:sp>
        <p:nvSpPr>
          <p:cNvPr id="24" name="Rectangle 23"/>
          <p:cNvSpPr/>
          <p:nvPr/>
        </p:nvSpPr>
        <p:spPr>
          <a:xfrm>
            <a:off x="9082368" y="3845784"/>
            <a:ext cx="2564783" cy="830997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অপভ্রংশ  </a:t>
            </a:r>
            <a:endParaRPr lang="en-US" sz="4800" b="1" dirty="0"/>
          </a:p>
        </p:txBody>
      </p:sp>
      <p:sp>
        <p:nvSpPr>
          <p:cNvPr id="28" name="Down Arrow 27"/>
          <p:cNvSpPr/>
          <p:nvPr/>
        </p:nvSpPr>
        <p:spPr>
          <a:xfrm>
            <a:off x="1930586" y="3523939"/>
            <a:ext cx="503349" cy="39404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6095999" y="3570710"/>
            <a:ext cx="503349" cy="27507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10113084" y="3436640"/>
            <a:ext cx="503349" cy="39404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5642594"/>
            <a:ext cx="50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8" grpId="0" animBg="1"/>
      <p:bldP spid="25" grpId="0" animBg="1"/>
      <p:bldP spid="6" grpId="0" animBg="1"/>
      <p:bldP spid="27" grpId="0" animBg="1"/>
      <p:bldP spid="17" grpId="0" animBg="1"/>
      <p:bldP spid="23" grpId="0" animBg="1"/>
      <p:bldP spid="29" grpId="0" animBg="1"/>
      <p:bldP spid="31" grpId="0" animBg="1"/>
      <p:bldP spid="32" grpId="0" animBg="1"/>
      <p:bldP spid="22" grpId="0" animBg="1"/>
      <p:bldP spid="24" grpId="0" animBg="1"/>
      <p:bldP spid="28" grpId="0" animBg="1"/>
      <p:bldP spid="30" grpId="0" animBg="1"/>
      <p:bldP spid="33" grpId="0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Tuesday, October 29,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1990" y="258139"/>
            <a:ext cx="506962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1462" y="3268772"/>
            <a:ext cx="9834346" cy="1938992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আর্যভাষার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সময়কাল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08" y="16744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6884-6C86-4674-9BF0-09ED6C55B017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73552" cy="64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CAE2-0819-40AE-9A0B-C033367F029E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মিজানুর-গাইবান্ধা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5B-8BDE-45FD-8DFF-BD6EF784840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" y="228003"/>
            <a:ext cx="2881954" cy="303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1016"/>
            <a:ext cx="8525302" cy="63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6884-6C86-4674-9BF0-09ED6C55B017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mijan-ggbhs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3AD7-0792-49C9-8A64-FCB40F046372}" type="slidenum">
              <a:rPr lang="en-US" smtClean="0"/>
              <a:t>15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057140" y="257577"/>
            <a:ext cx="10945969" cy="6098773"/>
            <a:chOff x="304614" y="128789"/>
            <a:chExt cx="10463602" cy="62631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38"/>
            <a:stretch/>
          </p:blipFill>
          <p:spPr>
            <a:xfrm>
              <a:off x="1833349" y="128789"/>
              <a:ext cx="8525302" cy="41787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36227" y="4651812"/>
              <a:ext cx="157853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গৌড়ী অপভ্রংশ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3727" y="4307588"/>
              <a:ext cx="61908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 </a:t>
              </a:r>
              <a:endParaRPr lang="en-US" sz="2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9112" y="4338365"/>
              <a:ext cx="87716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80129" y="4651812"/>
              <a:ext cx="949299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মৈথিলী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42349" y="4686471"/>
              <a:ext cx="825867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মাগধী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3185" y="4683932"/>
              <a:ext cx="92579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উড়িয়া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9368" y="5340845"/>
              <a:ext cx="138080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বঙ্গ অসমিয়া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586" y="5930269"/>
              <a:ext cx="104095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অসমিয়া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614" y="5930269"/>
              <a:ext cx="90511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Curved Connector 27"/>
            <p:cNvCxnSpPr>
              <a:stCxn id="18" idx="3"/>
              <a:endCxn id="22" idx="1"/>
            </p:cNvCxnSpPr>
            <p:nvPr/>
          </p:nvCxnSpPr>
          <p:spPr>
            <a:xfrm>
              <a:off x="3112807" y="4569198"/>
              <a:ext cx="660378" cy="345567"/>
            </a:xfrm>
            <a:prstGeom prst="curvedConnector3">
              <a:avLst>
                <a:gd name="adj1" fmla="val 40249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>
              <a:off x="582319" y="5630382"/>
              <a:ext cx="336956" cy="202553"/>
            </a:xfrm>
            <a:prstGeom prst="curvedConnector3">
              <a:avLst>
                <a:gd name="adj1" fmla="val -2262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>
              <a:off x="2314762" y="5561080"/>
              <a:ext cx="660378" cy="345567"/>
            </a:xfrm>
            <a:prstGeom prst="curvedConnector3">
              <a:avLst>
                <a:gd name="adj1" fmla="val 40249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18" idx="1"/>
            </p:cNvCxnSpPr>
            <p:nvPr/>
          </p:nvCxnSpPr>
          <p:spPr>
            <a:xfrm rot="10800000" flipV="1">
              <a:off x="1490047" y="4569197"/>
              <a:ext cx="1003681" cy="119979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3" y="154283"/>
            <a:ext cx="2701436" cy="2978260"/>
          </a:xfrm>
          <a:prstGeom prst="round2DiagRect">
            <a:avLst>
              <a:gd name="adj1" fmla="val 16667"/>
              <a:gd name="adj2" fmla="val 57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8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98388" y="251886"/>
            <a:ext cx="4062974" cy="1446550"/>
          </a:xfrm>
          <a:prstGeom prst="rect">
            <a:avLst/>
          </a:prstGeom>
          <a:gradFill>
            <a:gsLst>
              <a:gs pos="31000">
                <a:schemeClr val="accent1">
                  <a:lumMod val="40000"/>
                  <a:lumOff val="60000"/>
                </a:schemeClr>
              </a:gs>
              <a:gs pos="30000">
                <a:schemeClr val="accent2">
                  <a:lumMod val="45000"/>
                  <a:lumOff val="55000"/>
                </a:schemeClr>
              </a:gs>
              <a:gs pos="47000">
                <a:schemeClr val="accent2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8100000" scaled="1"/>
          </a:gradFill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6124" y="3076551"/>
            <a:ext cx="9291142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উদ্ভবের ব্যাপারে ডক্টর সুনীতিকুমার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ডক্টর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শহীদুল্লাহ্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মত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বাদের মধ্যে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দেখাও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07" y="11705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66" y="1474523"/>
            <a:ext cx="6557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আর্যভাষার স্তর কতটি ?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67" y="3207299"/>
            <a:ext cx="6966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 ভাষার শেষ স্তরের নাম কী ?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167" y="4968411"/>
            <a:ext cx="91368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ডক্টর মুহাম্মদ শহীদুল্লাহর মতে  কোন ভাষা থেকে </a:t>
            </a:r>
          </a:p>
          <a:p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বাংলা ভাষার জন্ম হয়েছে ?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67" y="4088969"/>
            <a:ext cx="8017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ভারতীয় আর্যভাষাগুলো কী কী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4763020" y="228599"/>
            <a:ext cx="2586038" cy="1014413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167" y="2340911"/>
            <a:ext cx="7109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বৈদিক ভাষার সময়কাল উল্লেখ কর।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8" grpId="0"/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94704" y="4141572"/>
            <a:ext cx="7289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 ভাষা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কথ্য ভাষা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লেখ্য ভাষা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67479" y="6111243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97537" y="6108260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5222" y="6127778"/>
            <a:ext cx="142660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27592" y="6122616"/>
            <a:ext cx="168887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25049" y="4200491"/>
            <a:ext cx="3056389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1604" y="100744"/>
            <a:ext cx="708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2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8444" y="3610134"/>
            <a:ext cx="392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আর্যভাষা হল- </a:t>
            </a:r>
            <a:endParaRPr lang="en-US" sz="36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98843" y="5132003"/>
            <a:ext cx="2580948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3084" y="1071370"/>
            <a:ext cx="9249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বাংলা ভাষার ব্যাকরণ রচনা করেন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 ভাষা তার হাতেই চুড়ান্তভাবে বিধিবদ্ধ হয় </a:t>
            </a:r>
          </a:p>
          <a:p>
            <a:pPr marL="857250" indent="-857250">
              <a:buAutoNum type="romanLcPeriod"/>
            </a:pPr>
            <a:r>
              <a:rPr lang="bn-IN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তিনি ব্যাকরণবিদ হিসেবে খ্যাতি অর্জন করেন।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7479" y="3079718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7537" y="3076735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222" y="3096253"/>
            <a:ext cx="142660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7592" y="3091091"/>
            <a:ext cx="1994581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6941" y="545052"/>
            <a:ext cx="43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পাণিনি সম্পর্কে বলা যায় -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3085" y="2519495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5799" y="5598737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build="allAtOnce"/>
      <p:bldP spid="67" grpId="0" build="allAtOnce" animBg="1"/>
      <p:bldP spid="68" grpId="0" build="allAtOnce" animBg="1"/>
      <p:bldP spid="69" grpId="0" build="allAtOnce" animBg="1"/>
      <p:bldP spid="70" grpId="0" build="allAtOnce" animBg="1"/>
      <p:bldP spid="72" grpId="0" build="allAtOnce" animBg="1"/>
      <p:bldP spid="72" grpId="1" build="allAtOnce" animBg="1"/>
      <p:bldP spid="22" grpId="0" build="allAtOnce"/>
      <p:bldP spid="24" grpId="0" build="allAtOnce"/>
      <p:bldP spid="62" grpId="0" build="allAtOnce" animBg="1"/>
      <p:bldP spid="62" grpId="1" build="allAtOnce" animBg="1"/>
      <p:bldP spid="62" grpId="2" build="allAtOnce" animBg="1"/>
      <p:bldP spid="62" grpId="3" build="allAtOnce" animBg="1"/>
      <p:bldP spid="62" grpId="4" build="allAtOnce" animBg="1"/>
      <p:bldP spid="62" grpId="5" build="allAtOnce" animBg="1"/>
      <p:bldP spid="17" grpId="0" build="allAtOnce"/>
      <p:bldP spid="18" grpId="0" build="allAtOnce" animBg="1"/>
      <p:bldP spid="19" grpId="0" build="allAtOnce" animBg="1"/>
      <p:bldP spid="20" grpId="0" build="allAtOnce" animBg="1"/>
      <p:bldP spid="25" grpId="0" build="allAtOnce" animBg="1"/>
      <p:bldP spid="26" grpId="0" build="allAtOnce"/>
      <p:bldP spid="21" grpId="0" build="allAtOnce"/>
      <p:bldP spid="2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140607" y="481804"/>
            <a:ext cx="3907535" cy="1323439"/>
          </a:xfrm>
          <a:prstGeom prst="rect">
            <a:avLst/>
          </a:prstGeom>
          <a:gradFill flip="none" rotWithShape="1">
            <a:gsLst>
              <a:gs pos="43000">
                <a:schemeClr val="accent4">
                  <a:lumMod val="20000"/>
                  <a:lumOff val="8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80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0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053" y="2545746"/>
            <a:ext cx="11329694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প্রচলিত বাংলা ভাষা বিবর্তিত  হয়ে নতুন ভাষা জন্মের সম্ভাবনা আছে কি?- ব্যাখ্যা কর।  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8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191" y="3691972"/>
            <a:ext cx="65151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28701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285963"/>
            <a:ext cx="11393508" cy="6286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Tuesday, October 29,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9380" y="1520311"/>
            <a:ext cx="92350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799" y="2743200"/>
            <a:ext cx="8843749" cy="3613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মো: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সহযোগী 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বাংলা,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নিগার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বাংলা,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(মহিলা)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MIJANUR-GAIBANDHA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t>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3" y="1250037"/>
            <a:ext cx="7625696" cy="43864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88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 flipH="1">
            <a:off x="3272242" y="627176"/>
            <a:ext cx="8248869" cy="143621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প্রাচীন ভারতীয় আর্যভাষার প্রাচীন রূপ </a:t>
            </a:r>
          </a:p>
          <a:p>
            <a:pPr marL="182880" algn="ctr">
              <a:lnSpc>
                <a:spcPct val="90000"/>
              </a:lnSpc>
              <a:defRPr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 যায় কোন মন্ত্রগুলোতে ?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3099963" y="4701123"/>
            <a:ext cx="8248869" cy="133912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 নিয়ম বিধিবদ্ধ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ব্যাকরণবিদরা যে মানসম্পন্ন ভাষা 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 করেন তার নাম কী?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3099963" y="2621108"/>
            <a:ext cx="8248869" cy="1385428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সময় সাধারণ মানুষের কাছে কোন </a:t>
            </a:r>
          </a:p>
          <a:p>
            <a:pPr marL="182880" algn="ctr">
              <a:lnSpc>
                <a:spcPct val="90000"/>
              </a:lnSpc>
              <a:defRPr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দুর্বোধ্য হয়ে ওঠে 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1" y="2427199"/>
            <a:ext cx="2830672" cy="19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1" y="381192"/>
            <a:ext cx="2830672" cy="190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1" y="4564258"/>
            <a:ext cx="2830672" cy="186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entagon 7"/>
          <p:cNvSpPr/>
          <p:nvPr/>
        </p:nvSpPr>
        <p:spPr>
          <a:xfrm flipH="1">
            <a:off x="3272242" y="662273"/>
            <a:ext cx="8248869" cy="143621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ঋগ্বেদের মন্ত্রগুলোতে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3099962" y="2619898"/>
            <a:ext cx="8248869" cy="1385428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বেদের ভাষা বা বৈদিক ভাষা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3099962" y="4701123"/>
            <a:ext cx="8248869" cy="133912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সংস্কৃত অর্থাৎ বিধিবদ্ধ, পরিশীলিত, শুদ্ধ ভাষা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1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812" y="467904"/>
            <a:ext cx="11419296" cy="5510866"/>
          </a:xfrm>
          <a:prstGeom prst="roundRect">
            <a:avLst/>
          </a:prstGeom>
          <a:solidFill>
            <a:srgbClr val="00B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</a:t>
            </a:r>
            <a:r>
              <a:rPr lang="bn-IN" sz="11500" b="1" dirty="0">
                <a:ln w="0"/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115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dirty="0">
                <a:ln w="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11500" b="1" dirty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ষা</a:t>
            </a:r>
            <a:r>
              <a:rPr lang="bn-IN" sz="115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11500" b="1" dirty="0" smtClean="0">
                <a:ln w="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11500" b="1" dirty="0" smtClean="0">
                <a:ln w="0"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ন্ম</a:t>
            </a:r>
            <a:r>
              <a:rPr lang="bn-IN" sz="11500" b="1" dirty="0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11500" b="1" dirty="0" smtClean="0">
                <a:ln w="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থা</a:t>
            </a:r>
            <a:endParaRPr lang="bn-BD" sz="11500" b="1" dirty="0" smtClean="0">
              <a:ln w="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6000" b="1" dirty="0" smtClean="0">
                <a:ln w="0"/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(তৃতীয় অংশ)</a:t>
            </a:r>
            <a:endParaRPr lang="bn-IN" sz="6000" b="1" dirty="0" smtClean="0">
              <a:ln w="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8800" b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হুমায়ুন </a:t>
            </a:r>
            <a:r>
              <a:rPr lang="bn-IN" sz="88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আজাদ 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47266" y="1263718"/>
            <a:ext cx="11614175" cy="4885290"/>
          </a:xfrm>
          <a:prstGeom prst="round2DiagRect">
            <a:avLst>
              <a:gd name="adj1" fmla="val 16667"/>
              <a:gd name="adj2" fmla="val 1439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অংশটুকু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যিশুর জন্মের আগেই----------বাংলা ভাষার) শুদ্ধ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 পড়তে পারবে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 করে অনুচ্ছেদ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আর্যভাষা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বিভিন্ন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সময়কাল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</a:t>
            </a:r>
            <a:r>
              <a:rPr lang="bn-IN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উদ্ভব সম্পর্কিত</a:t>
            </a:r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bn-IN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 ব্যাখ্যা করতে পারবে। 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10/29/2019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0" y="304800"/>
            <a:ext cx="31242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025" y="2073758"/>
            <a:ext cx="1130879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যিশুর জন্মের আগেই পাওয়া যায় ভারতীয় আর্য ভাষার তিনটি স্তর।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স্তরটির নাম বৈদিক বা বৈদিক সংস্কৃত।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১২০০ অব্দ থেকে খ্রিষ্টপূর্ব ৮০০ অব্দ এ ভাষার কাল। তারপর পাওয়া যায় সংস্কৃত। খ্রিষ্টপূর্ব ৮০০ অব্দের দিকে এটি সম্ভবত বিধিবদ্ধ হতে থাকে এবং খ্রিষ্টপূর্ব ৪০০ অব্দের দিকে ব্যাকরণবিদ পাণিনির হাতেই এটি চূড়ান্তভাবে বিধিবদ্ধ হয়।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694" y="243328"/>
            <a:ext cx="427779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140677"/>
            <a:ext cx="11835618" cy="64777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D878-3423-4B2F-817E-441AE8F13819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mijanur-ggbhs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09E-7E35-43F0-AEBB-CFDD66A07BD6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39926" y="1827677"/>
            <a:ext cx="4284456" cy="28416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r>
              <a:rPr lang="bn-IN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83055" y="1518159"/>
            <a:ext cx="2171009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যীশু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18140" y="3355843"/>
            <a:ext cx="3173013" cy="1219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ব্যাকরণবিদ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74355" y="1375514"/>
            <a:ext cx="3089513" cy="1219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 ধর্মের প্রবর্তক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3055" y="3398293"/>
            <a:ext cx="2171009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পাণিনি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80902" y="243517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83055" y="5263984"/>
            <a:ext cx="2171009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01639" y="5186917"/>
            <a:ext cx="3006013" cy="1219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সূচনা 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57" y="3062786"/>
            <a:ext cx="3213490" cy="1890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58" y="1170726"/>
            <a:ext cx="3213489" cy="162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vlc-record-2015-06-18-19h59m32s-Time Lapse - Tomato Plant HD - YouTube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9357" y="5108254"/>
            <a:ext cx="3213490" cy="16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877</Words>
  <Application>Microsoft Office PowerPoint</Application>
  <PresentationFormat>Widescreen</PresentationFormat>
  <Paragraphs>175</Paragraphs>
  <Slides>21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SRDL ABUL KALAM</cp:lastModifiedBy>
  <cp:revision>174</cp:revision>
  <dcterms:created xsi:type="dcterms:W3CDTF">2015-06-17T16:12:31Z</dcterms:created>
  <dcterms:modified xsi:type="dcterms:W3CDTF">2019-10-29T06:35:55Z</dcterms:modified>
</cp:coreProperties>
</file>