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64" r:id="rId2"/>
    <p:sldId id="260" r:id="rId3"/>
    <p:sldId id="258" r:id="rId4"/>
    <p:sldId id="259" r:id="rId5"/>
    <p:sldId id="271" r:id="rId6"/>
    <p:sldId id="257" r:id="rId7"/>
    <p:sldId id="261" r:id="rId8"/>
    <p:sldId id="273" r:id="rId9"/>
    <p:sldId id="276" r:id="rId10"/>
    <p:sldId id="275" r:id="rId11"/>
    <p:sldId id="263" r:id="rId12"/>
    <p:sldId id="272" r:id="rId13"/>
    <p:sldId id="265" r:id="rId14"/>
    <p:sldId id="274" r:id="rId15"/>
    <p:sldId id="262" r:id="rId16"/>
    <p:sldId id="269" r:id="rId17"/>
    <p:sldId id="268" r:id="rId18"/>
    <p:sldId id="266" r:id="rId19"/>
    <p:sldId id="267" r:id="rId20"/>
    <p:sldId id="27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92" autoAdjust="0"/>
  </p:normalViewPr>
  <p:slideViewPr>
    <p:cSldViewPr>
      <p:cViewPr varScale="1">
        <p:scale>
          <a:sx n="50" d="100"/>
          <a:sy n="50" d="100"/>
        </p:scale>
        <p:origin x="-195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3DEB38-233B-4943-8181-67C95B06D042}" type="datetimeFigureOut">
              <a:rPr lang="en-US" smtClean="0"/>
              <a:pPr/>
              <a:t>10/31/2019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F34D93-2C4F-41BC-8C5C-217F876EF927}" type="slidenum">
              <a:rPr lang="en-US" smtClean="0"/>
              <a:pPr/>
              <a:t>‹#›</a:t>
            </a:fld>
            <a:endParaRPr lang="en-US"/>
          </a:p>
        </p:txBody>
      </p:sp>
    </p:spTree>
    <p:extLst>
      <p:ext uri="{BB962C8B-B14F-4D97-AF65-F5344CB8AC3E}">
        <p14:creationId xmlns:p14="http://schemas.microsoft.com/office/powerpoint/2010/main" val="3680342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BF34D93-2C4F-41BC-8C5C-217F876EF92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gi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20000">
              <a:srgbClr val="FC9FCB">
                <a:alpha val="26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2" name="Picture 1" descr="bangladesh-flag_15.jpg"/>
          <p:cNvPicPr>
            <a:picLocks noChangeAspect="1"/>
          </p:cNvPicPr>
          <p:nvPr/>
        </p:nvPicPr>
        <p:blipFill>
          <a:blip r:embed="rId2"/>
          <a:stretch>
            <a:fillRect/>
          </a:stretch>
        </p:blipFill>
        <p:spPr>
          <a:xfrm>
            <a:off x="990600" y="1493043"/>
            <a:ext cx="6934200" cy="4983956"/>
          </a:xfrm>
          <a:prstGeom prst="rect">
            <a:avLst/>
          </a:prstGeom>
          <a:ln>
            <a:solidFill>
              <a:srgbClr val="00B050"/>
            </a:solidFill>
          </a:ln>
          <a:effectLst>
            <a:glow rad="139700">
              <a:schemeClr val="accent6">
                <a:satMod val="175000"/>
                <a:alpha val="40000"/>
              </a:schemeClr>
            </a:glow>
          </a:effectLst>
        </p:spPr>
      </p:pic>
      <p:sp>
        <p:nvSpPr>
          <p:cNvPr id="3" name="TextBox 2"/>
          <p:cNvSpPr txBox="1"/>
          <p:nvPr/>
        </p:nvSpPr>
        <p:spPr>
          <a:xfrm>
            <a:off x="2667000" y="228600"/>
            <a:ext cx="3733800" cy="1015663"/>
          </a:xfrm>
          <a:prstGeom prst="rect">
            <a:avLst/>
          </a:prstGeom>
          <a:solidFill>
            <a:srgbClr val="00B050"/>
          </a:solidFill>
          <a:ln>
            <a:solidFill>
              <a:schemeClr val="tx1"/>
            </a:solidFill>
          </a:ln>
          <a:effectLst>
            <a:glow rad="63500">
              <a:schemeClr val="accent2">
                <a:satMod val="175000"/>
                <a:alpha val="40000"/>
              </a:schemeClr>
            </a:glow>
          </a:effectLst>
        </p:spPr>
        <p:txBody>
          <a:bodyPr wrap="square" rtlCol="0">
            <a:spAutoFit/>
          </a:bodyPr>
          <a:lstStyle/>
          <a:p>
            <a:pPr algn="ctr"/>
            <a:r>
              <a:rPr lang="bn-IN" sz="6000" dirty="0" smtClean="0">
                <a:latin typeface="NikoshBAN" pitchFamily="2" charset="0"/>
                <a:cs typeface="NikoshBAN" pitchFamily="2" charset="0"/>
              </a:rPr>
              <a:t>স্বাগতম</a:t>
            </a:r>
            <a:r>
              <a:rPr lang="bn-IN" dirty="0" smtClean="0">
                <a:latin typeface="NikoshBAN" pitchFamily="2" charset="0"/>
                <a:cs typeface="NikoshBAN" pitchFamily="2" charset="0"/>
              </a:rPr>
              <a:t>  </a:t>
            </a:r>
            <a:r>
              <a:rPr lang="en-US" dirty="0" smtClean="0">
                <a:latin typeface="NikoshBAN" pitchFamily="2" charset="0"/>
                <a:cs typeface="NikoshBAN" pitchFamily="2" charset="0"/>
              </a:rPr>
              <a:t>              </a:t>
            </a:r>
            <a:endParaRPr lang="en-US"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35000">
              <a:srgbClr val="FC9FCB">
                <a:alpha val="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3" name="Rectangle 2"/>
          <p:cNvSpPr/>
          <p:nvPr/>
        </p:nvSpPr>
        <p:spPr>
          <a:xfrm>
            <a:off x="3124200" y="381000"/>
            <a:ext cx="2362200" cy="707886"/>
          </a:xfrm>
          <a:prstGeom prst="rect">
            <a:avLst/>
          </a:prstGeom>
          <a:solidFill>
            <a:schemeClr val="accent4">
              <a:lumMod val="40000"/>
              <a:lumOff val="60000"/>
            </a:schemeClr>
          </a:solidFill>
          <a:ln>
            <a:solidFill>
              <a:srgbClr val="002060"/>
            </a:solidFill>
          </a:ln>
          <a:effectLst>
            <a:innerShdw blurRad="63500" dist="50800" dir="8100000">
              <a:prstClr val="black">
                <a:alpha val="50000"/>
              </a:prstClr>
            </a:innerShdw>
          </a:effectLst>
        </p:spPr>
        <p:txBody>
          <a:bodyPr wrap="square">
            <a:spAutoFit/>
          </a:bodyPr>
          <a:lstStyle/>
          <a:p>
            <a:pPr algn="ctr"/>
            <a:r>
              <a:rPr lang="bn-IN" sz="4000" b="1" dirty="0" smtClean="0">
                <a:latin typeface="NikoshBAN" pitchFamily="2" charset="0"/>
                <a:cs typeface="NikoshBAN" pitchFamily="2" charset="0"/>
              </a:rPr>
              <a:t>সরব পাঠ </a:t>
            </a:r>
            <a:endParaRPr lang="en-US" sz="4000" b="1" dirty="0" smtClean="0">
              <a:latin typeface="NikoshBAN" pitchFamily="2" charset="0"/>
              <a:cs typeface="NikoshBAN" pitchFamily="2" charset="0"/>
            </a:endParaRPr>
          </a:p>
        </p:txBody>
      </p:sp>
      <p:sp>
        <p:nvSpPr>
          <p:cNvPr id="4" name="Rectangle 3"/>
          <p:cNvSpPr/>
          <p:nvPr/>
        </p:nvSpPr>
        <p:spPr>
          <a:xfrm>
            <a:off x="3124200" y="1676400"/>
            <a:ext cx="2667000" cy="461665"/>
          </a:xfrm>
          <a:prstGeom prst="rect">
            <a:avLst/>
          </a:prstGeom>
          <a:solidFill>
            <a:schemeClr val="accent1">
              <a:lumMod val="40000"/>
              <a:lumOff val="60000"/>
            </a:schemeClr>
          </a:solidFill>
          <a:ln>
            <a:solidFill>
              <a:srgbClr val="002060"/>
            </a:solidFill>
          </a:ln>
          <a:effectLst>
            <a:innerShdw blurRad="63500" dist="50800" dir="13500000">
              <a:prstClr val="black">
                <a:alpha val="50000"/>
              </a:prstClr>
            </a:innerShdw>
          </a:effectLst>
        </p:spPr>
        <p:txBody>
          <a:bodyPr wrap="square">
            <a:spAutoFit/>
          </a:bodyPr>
          <a:lstStyle/>
          <a:p>
            <a:pPr algn="ctr"/>
            <a:r>
              <a:rPr lang="bn-IN" sz="2400" b="1" dirty="0" smtClean="0">
                <a:latin typeface="NikoshBAN" pitchFamily="2" charset="0"/>
                <a:cs typeface="NikoshBAN" pitchFamily="2" charset="0"/>
              </a:rPr>
              <a:t>শিক্ষার্থী নিজে পড়বে </a:t>
            </a:r>
            <a:endParaRPr lang="en-US" sz="2400" b="1" dirty="0">
              <a:latin typeface="NikoshBAN" pitchFamily="2" charset="0"/>
              <a:cs typeface="NikoshBAN" pitchFamily="2" charset="0"/>
            </a:endParaRPr>
          </a:p>
        </p:txBody>
      </p:sp>
      <p:pic>
        <p:nvPicPr>
          <p:cNvPr id="5" name="Picture 4" descr="6.jpg"/>
          <p:cNvPicPr>
            <a:picLocks noChangeAspect="1"/>
          </p:cNvPicPr>
          <p:nvPr/>
        </p:nvPicPr>
        <p:blipFill>
          <a:blip r:embed="rId2" cstate="print"/>
          <a:stretch>
            <a:fillRect/>
          </a:stretch>
        </p:blipFill>
        <p:spPr>
          <a:xfrm>
            <a:off x="381000" y="838200"/>
            <a:ext cx="1828800" cy="1371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152400" y="3048000"/>
            <a:ext cx="8991600" cy="1384995"/>
          </a:xfrm>
          <a:prstGeom prst="rect">
            <a:avLst/>
          </a:prstGeom>
          <a:solidFill>
            <a:schemeClr val="accent3">
              <a:lumMod val="20000"/>
              <a:lumOff val="80000"/>
            </a:schemeClr>
          </a:solidFill>
          <a:ln>
            <a:solidFill>
              <a:srgbClr val="FFFF00"/>
            </a:solidFill>
          </a:ln>
          <a:effectLst>
            <a:glow rad="228600">
              <a:schemeClr val="accent2">
                <a:satMod val="175000"/>
                <a:alpha val="40000"/>
              </a:schemeClr>
            </a:glow>
          </a:effectLst>
        </p:spPr>
        <p:txBody>
          <a:bodyPr wrap="square" rtlCol="0">
            <a:spAutoFit/>
          </a:bodyPr>
          <a:lstStyle/>
          <a:p>
            <a:pPr algn="just"/>
            <a:r>
              <a:rPr lang="bn-IN" sz="2800" b="1" dirty="0" smtClean="0">
                <a:latin typeface="NikoshBAN" pitchFamily="2" charset="0"/>
                <a:cs typeface="NikoshBAN" pitchFamily="2" charset="0"/>
              </a:rPr>
              <a:t>দেশে কিছুই স্বাভাবিকভাবে চলছে না, দেশে এখন যুদ্ধাবস্থা। দেশবাসীর ওপর হানাদার পাকিস্তানি জানোয়ারদের চলছে নির্মম নিষ্প্রেষণের স্টিমরোলার। তাই এখন আমাদের...............।</a:t>
            </a:r>
            <a:r>
              <a:rPr lang="en-US"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74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2" name="Picture 1" descr="26162644cb9db060b42c052bced55f6e.jpg"/>
          <p:cNvPicPr>
            <a:picLocks noChangeAspect="1"/>
          </p:cNvPicPr>
          <p:nvPr/>
        </p:nvPicPr>
        <p:blipFill>
          <a:blip r:embed="rId2"/>
          <a:stretch>
            <a:fillRect/>
          </a:stretch>
        </p:blipFill>
        <p:spPr>
          <a:xfrm>
            <a:off x="4800600" y="2007366"/>
            <a:ext cx="3886200" cy="3575221"/>
          </a:xfrm>
          <a:prstGeom prst="rect">
            <a:avLst/>
          </a:prstGeom>
        </p:spPr>
      </p:pic>
      <p:pic>
        <p:nvPicPr>
          <p:cNvPr id="3" name="Picture 2" descr="a1ed7bbb50db408c8f9643ca6226f2f5.jpg"/>
          <p:cNvPicPr>
            <a:picLocks noChangeAspect="1"/>
          </p:cNvPicPr>
          <p:nvPr/>
        </p:nvPicPr>
        <p:blipFill>
          <a:blip r:embed="rId3"/>
          <a:stretch>
            <a:fillRect/>
          </a:stretch>
        </p:blipFill>
        <p:spPr>
          <a:xfrm>
            <a:off x="304800" y="1981200"/>
            <a:ext cx="4522666" cy="3657600"/>
          </a:xfrm>
          <a:prstGeom prst="rect">
            <a:avLst/>
          </a:prstGeom>
        </p:spPr>
      </p:pic>
      <p:sp>
        <p:nvSpPr>
          <p:cNvPr id="4" name="TextBox 3"/>
          <p:cNvSpPr txBox="1"/>
          <p:nvPr/>
        </p:nvSpPr>
        <p:spPr>
          <a:xfrm>
            <a:off x="2895600" y="457200"/>
            <a:ext cx="3200400" cy="584775"/>
          </a:xfrm>
          <a:prstGeom prst="rect">
            <a:avLst/>
          </a:prstGeom>
          <a:solidFill>
            <a:srgbClr val="00B0F0"/>
          </a:solidFill>
          <a:ln>
            <a:solidFill>
              <a:srgbClr val="FF0000"/>
            </a:solidFill>
          </a:ln>
          <a:effectLst>
            <a:outerShdw blurRad="63500" sx="102000" sy="102000" algn="ctr" rotWithShape="0">
              <a:prstClr val="black">
                <a:alpha val="40000"/>
              </a:prstClr>
            </a:outerShdw>
          </a:effectLst>
        </p:spPr>
        <p:txBody>
          <a:bodyPr wrap="square" rtlCol="0">
            <a:spAutoFit/>
          </a:bodyPr>
          <a:lstStyle/>
          <a:p>
            <a:pPr algn="ctr"/>
            <a:r>
              <a:rPr lang="bn-IN" sz="3200" b="1" dirty="0" smtClean="0">
                <a:latin typeface="NikoshBAN" pitchFamily="2" charset="0"/>
                <a:cs typeface="NikoshBAN" pitchFamily="2" charset="0"/>
              </a:rPr>
              <a:t>গৃহহীন পরিবারপরিজন </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21"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0000">
              <a:srgbClr val="FF0000">
                <a:alpha val="82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pic>
        <p:nvPicPr>
          <p:cNvPr id="2" name="Picture 1" descr="2mgte8l.jpg"/>
          <p:cNvPicPr>
            <a:picLocks noChangeAspect="1"/>
          </p:cNvPicPr>
          <p:nvPr/>
        </p:nvPicPr>
        <p:blipFill>
          <a:blip r:embed="rId2"/>
          <a:stretch>
            <a:fillRect/>
          </a:stretch>
        </p:blipFill>
        <p:spPr>
          <a:xfrm>
            <a:off x="152400" y="1905000"/>
            <a:ext cx="4648200" cy="3276600"/>
          </a:xfrm>
          <a:prstGeom prst="rect">
            <a:avLst/>
          </a:prstGeom>
        </p:spPr>
      </p:pic>
      <p:pic>
        <p:nvPicPr>
          <p:cNvPr id="3" name="Picture 2" descr="dec-14_0_1.jpg"/>
          <p:cNvPicPr>
            <a:picLocks noChangeAspect="1"/>
          </p:cNvPicPr>
          <p:nvPr/>
        </p:nvPicPr>
        <p:blipFill>
          <a:blip r:embed="rId3"/>
          <a:stretch>
            <a:fillRect/>
          </a:stretch>
        </p:blipFill>
        <p:spPr>
          <a:xfrm>
            <a:off x="4876800" y="1905000"/>
            <a:ext cx="4114800" cy="3276600"/>
          </a:xfrm>
          <a:prstGeom prst="rect">
            <a:avLst/>
          </a:prstGeom>
        </p:spPr>
      </p:pic>
      <p:sp>
        <p:nvSpPr>
          <p:cNvPr id="4" name="TextBox 3"/>
          <p:cNvSpPr txBox="1"/>
          <p:nvPr/>
        </p:nvSpPr>
        <p:spPr>
          <a:xfrm>
            <a:off x="3276600" y="685800"/>
            <a:ext cx="1905000" cy="707886"/>
          </a:xfrm>
          <a:prstGeom prst="rect">
            <a:avLst/>
          </a:prstGeom>
          <a:solidFill>
            <a:srgbClr val="FF0000"/>
          </a:solidFill>
          <a:ln>
            <a:solidFill>
              <a:srgbClr val="002060"/>
            </a:solidFill>
          </a:ln>
          <a:effectLst>
            <a:innerShdw blurRad="63500" dist="50800" dir="13500000">
              <a:prstClr val="black">
                <a:alpha val="50000"/>
              </a:prstClr>
            </a:innerShdw>
          </a:effectLst>
        </p:spPr>
        <p:txBody>
          <a:bodyPr wrap="square" rtlCol="0">
            <a:spAutoFit/>
          </a:bodyPr>
          <a:lstStyle/>
          <a:p>
            <a:pPr algn="ctr"/>
            <a:r>
              <a:rPr lang="bn-IN" sz="4000" dirty="0" smtClean="0">
                <a:latin typeface="NikoshBAN" pitchFamily="2" charset="0"/>
                <a:cs typeface="NikoshBAN" pitchFamily="2" charset="0"/>
              </a:rPr>
              <a:t>গনহত্যা</a:t>
            </a:r>
            <a:r>
              <a:rPr lang="bn-IN"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4)">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4)">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FF0000">
                <a:alpha val="61000"/>
              </a:srgbClr>
            </a:gs>
            <a:gs pos="13000">
              <a:srgbClr val="FFA800"/>
            </a:gs>
            <a:gs pos="28000">
              <a:srgbClr val="825600"/>
            </a:gs>
            <a:gs pos="42999">
              <a:srgbClr val="FFA800"/>
            </a:gs>
            <a:gs pos="58000">
              <a:srgbClr val="825600"/>
            </a:gs>
            <a:gs pos="72000">
              <a:srgbClr val="FFA800"/>
            </a:gs>
            <a:gs pos="87000">
              <a:srgbClr val="825600"/>
            </a:gs>
            <a:gs pos="100000">
              <a:srgbClr val="FFA800"/>
            </a:gs>
          </a:gsLst>
          <a:lin ang="5400000" scaled="0"/>
        </a:gradFill>
        <a:effectLst/>
      </p:bgPr>
    </p:bg>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2"/>
          <a:stretch>
            <a:fillRect/>
          </a:stretch>
        </p:blipFill>
        <p:spPr>
          <a:xfrm>
            <a:off x="4267201" y="1447800"/>
            <a:ext cx="4724399" cy="3810000"/>
          </a:xfrm>
          <a:prstGeom prst="rect">
            <a:avLst/>
          </a:prstGeom>
        </p:spPr>
      </p:pic>
      <p:pic>
        <p:nvPicPr>
          <p:cNvPr id="3" name="Picture 2" descr="P1_shahid-buddhijibi-dibosh.jpg"/>
          <p:cNvPicPr>
            <a:picLocks noChangeAspect="1"/>
          </p:cNvPicPr>
          <p:nvPr/>
        </p:nvPicPr>
        <p:blipFill>
          <a:blip r:embed="rId3"/>
          <a:stretch>
            <a:fillRect/>
          </a:stretch>
        </p:blipFill>
        <p:spPr>
          <a:xfrm>
            <a:off x="0" y="1447800"/>
            <a:ext cx="4191000" cy="3735521"/>
          </a:xfrm>
          <a:prstGeom prst="rect">
            <a:avLst/>
          </a:prstGeom>
        </p:spPr>
      </p:pic>
      <p:sp>
        <p:nvSpPr>
          <p:cNvPr id="4" name="TextBox 3"/>
          <p:cNvSpPr txBox="1"/>
          <p:nvPr/>
        </p:nvSpPr>
        <p:spPr>
          <a:xfrm>
            <a:off x="533400" y="228600"/>
            <a:ext cx="8229600" cy="523220"/>
          </a:xfrm>
          <a:prstGeom prst="rect">
            <a:avLst/>
          </a:prstGeom>
          <a:solidFill>
            <a:schemeClr val="accent5">
              <a:lumMod val="60000"/>
              <a:lumOff val="40000"/>
            </a:schemeClr>
          </a:solidFill>
          <a:ln>
            <a:solidFill>
              <a:schemeClr val="accent3">
                <a:lumMod val="40000"/>
                <a:lumOff val="60000"/>
              </a:schemeClr>
            </a:solidFill>
          </a:ln>
          <a:effectLst>
            <a:outerShdw blurRad="50800" dist="38100" dir="2700000" algn="tl" rotWithShape="0">
              <a:prstClr val="black">
                <a:alpha val="40000"/>
              </a:prstClr>
            </a:outerShdw>
          </a:effectLst>
        </p:spPr>
        <p:txBody>
          <a:bodyPr wrap="square" rtlCol="0">
            <a:spAutoFit/>
          </a:bodyPr>
          <a:lstStyle/>
          <a:p>
            <a:r>
              <a:rPr lang="bn-IN" sz="2800" b="1" dirty="0" smtClean="0">
                <a:solidFill>
                  <a:schemeClr val="bg1"/>
                </a:solidFill>
                <a:latin typeface="NikoshBAN" pitchFamily="2" charset="0"/>
                <a:cs typeface="NikoshBAN" pitchFamily="2" charset="0"/>
              </a:rPr>
              <a:t>বুদ্ধিজীবিদের নামে মিথ্যা বিবৃতি সংবাদপত্রে প্রচার এবং নির্মম ভাবে হত্যা </a:t>
            </a:r>
            <a:endParaRPr lang="en-US" sz="2800" b="1" dirty="0">
              <a:solidFill>
                <a:schemeClr val="bg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0000">
            <a:alpha val="26000"/>
          </a:srgbClr>
        </a:solidFill>
        <a:effectLst/>
      </p:bgPr>
    </p:bg>
    <p:spTree>
      <p:nvGrpSpPr>
        <p:cNvPr id="1" name=""/>
        <p:cNvGrpSpPr/>
        <p:nvPr/>
      </p:nvGrpSpPr>
      <p:grpSpPr>
        <a:xfrm>
          <a:off x="0" y="0"/>
          <a:ext cx="0" cy="0"/>
          <a:chOff x="0" y="0"/>
          <a:chExt cx="0" cy="0"/>
        </a:xfrm>
      </p:grpSpPr>
      <p:grpSp>
        <p:nvGrpSpPr>
          <p:cNvPr id="6" name="Group 5"/>
          <p:cNvGrpSpPr/>
          <p:nvPr/>
        </p:nvGrpSpPr>
        <p:grpSpPr>
          <a:xfrm>
            <a:off x="228600" y="990600"/>
            <a:ext cx="8686800" cy="5638800"/>
            <a:chOff x="304800" y="1219200"/>
            <a:chExt cx="8839200" cy="5638800"/>
          </a:xfrm>
        </p:grpSpPr>
        <p:pic>
          <p:nvPicPr>
            <p:cNvPr id="3" name="Picture 2" descr="FILE_7E1562-B9F0EF-EF4E66-75C9A1-1AB30F-37009D.jpg"/>
            <p:cNvPicPr>
              <a:picLocks noChangeAspect="1"/>
            </p:cNvPicPr>
            <p:nvPr/>
          </p:nvPicPr>
          <p:blipFill>
            <a:blip r:embed="rId2"/>
            <a:stretch>
              <a:fillRect/>
            </a:stretch>
          </p:blipFill>
          <p:spPr>
            <a:xfrm>
              <a:off x="304800" y="1219200"/>
              <a:ext cx="4363207" cy="5638800"/>
            </a:xfrm>
            <a:prstGeom prst="rect">
              <a:avLst/>
            </a:prstGeom>
          </p:spPr>
        </p:pic>
        <p:pic>
          <p:nvPicPr>
            <p:cNvPr id="4" name="Picture 3" descr="946291985.jpg"/>
            <p:cNvPicPr>
              <a:picLocks noChangeAspect="1"/>
            </p:cNvPicPr>
            <p:nvPr/>
          </p:nvPicPr>
          <p:blipFill>
            <a:blip r:embed="rId3"/>
            <a:stretch>
              <a:fillRect/>
            </a:stretch>
          </p:blipFill>
          <p:spPr>
            <a:xfrm>
              <a:off x="2514600" y="1219200"/>
              <a:ext cx="6629400" cy="5638800"/>
            </a:xfrm>
            <a:prstGeom prst="rect">
              <a:avLst/>
            </a:prstGeom>
          </p:spPr>
        </p:pic>
      </p:grpSp>
      <p:sp>
        <p:nvSpPr>
          <p:cNvPr id="8" name="TextBox 7"/>
          <p:cNvSpPr txBox="1"/>
          <p:nvPr/>
        </p:nvSpPr>
        <p:spPr>
          <a:xfrm>
            <a:off x="2286000" y="152400"/>
            <a:ext cx="4800600" cy="584775"/>
          </a:xfrm>
          <a:prstGeom prst="rect">
            <a:avLst/>
          </a:prstGeom>
          <a:solidFill>
            <a:schemeClr val="tx2">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200" b="1" dirty="0" smtClean="0">
                <a:latin typeface="NikoshBAN" pitchFamily="2" charset="0"/>
                <a:cs typeface="NikoshBAN" pitchFamily="2" charset="0"/>
              </a:rPr>
              <a:t>জেনারেল নিয়াজীর আত্ম সমর্পণ </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4)">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FEFD1">
                <a:alpha val="13000"/>
              </a:srgbClr>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pic>
        <p:nvPicPr>
          <p:cNvPr id="2" name="Picture 1" descr="blogymate-com_bigimg_1112201083527.jpg"/>
          <p:cNvPicPr>
            <a:picLocks noChangeAspect="1"/>
          </p:cNvPicPr>
          <p:nvPr/>
        </p:nvPicPr>
        <p:blipFill>
          <a:blip r:embed="rId2"/>
          <a:stretch>
            <a:fillRect/>
          </a:stretch>
        </p:blipFill>
        <p:spPr>
          <a:xfrm>
            <a:off x="1947101" y="1808176"/>
            <a:ext cx="4987099" cy="4325443"/>
          </a:xfrm>
          <a:prstGeom prst="rect">
            <a:avLst/>
          </a:prstGeom>
          <a:solidFill>
            <a:schemeClr val="accent6"/>
          </a:solidFill>
          <a:ln>
            <a:solidFill>
              <a:srgbClr val="FF0000"/>
            </a:solidFill>
          </a:ln>
          <a:effectLst>
            <a:outerShdw blurRad="63500" sx="102000" sy="102000" algn="ctr" rotWithShape="0">
              <a:prstClr val="black">
                <a:alpha val="40000"/>
              </a:prstClr>
            </a:outerShdw>
          </a:effectLst>
        </p:spPr>
      </p:pic>
      <p:sp>
        <p:nvSpPr>
          <p:cNvPr id="3" name="TextBox 2"/>
          <p:cNvSpPr txBox="1"/>
          <p:nvPr/>
        </p:nvSpPr>
        <p:spPr>
          <a:xfrm>
            <a:off x="3429000" y="457200"/>
            <a:ext cx="1981200" cy="523220"/>
          </a:xfrm>
          <a:prstGeom prst="rect">
            <a:avLst/>
          </a:prstGeom>
          <a:solidFill>
            <a:srgbClr val="00B050"/>
          </a:solidFill>
          <a:ln>
            <a:solidFill>
              <a:srgbClr val="7030A0"/>
            </a:solidFill>
          </a:ln>
          <a:effectLst>
            <a:innerShdw blurRad="63500" dist="50800" dir="18900000">
              <a:prstClr val="black">
                <a:alpha val="50000"/>
              </a:prstClr>
            </a:innerShdw>
          </a:effectLst>
        </p:spPr>
        <p:txBody>
          <a:bodyPr wrap="square" rtlCol="0">
            <a:spAutoFit/>
          </a:bodyPr>
          <a:lstStyle/>
          <a:p>
            <a:pPr algn="ctr"/>
            <a:r>
              <a:rPr lang="bn-IN" sz="2800" b="1" dirty="0" smtClean="0">
                <a:latin typeface="NikoshBAN" pitchFamily="2" charset="0"/>
                <a:cs typeface="NikoshBAN" pitchFamily="2" charset="0"/>
              </a:rPr>
              <a:t>বিজয় উল্লাস </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0000">
                <a:alpha val="62000"/>
              </a:srgbClr>
            </a:gs>
            <a:gs pos="53000">
              <a:srgbClr val="D4DEFF"/>
            </a:gs>
            <a:gs pos="83000">
              <a:srgbClr val="D4DEFF"/>
            </a:gs>
            <a:gs pos="100000">
              <a:srgbClr val="96AB94"/>
            </a:gs>
          </a:gsLst>
          <a:lin ang="16200000" scaled="0"/>
          <a:tileRect/>
        </a:gradFill>
        <a:effectLst/>
      </p:bgPr>
    </p:bg>
    <p:spTree>
      <p:nvGrpSpPr>
        <p:cNvPr id="1" name=""/>
        <p:cNvGrpSpPr/>
        <p:nvPr/>
      </p:nvGrpSpPr>
      <p:grpSpPr>
        <a:xfrm>
          <a:off x="0" y="0"/>
          <a:ext cx="0" cy="0"/>
          <a:chOff x="0" y="0"/>
          <a:chExt cx="0" cy="0"/>
        </a:xfrm>
      </p:grpSpPr>
      <p:sp>
        <p:nvSpPr>
          <p:cNvPr id="2" name="Rectangle 1"/>
          <p:cNvSpPr/>
          <p:nvPr/>
        </p:nvSpPr>
        <p:spPr>
          <a:xfrm>
            <a:off x="2895600" y="228600"/>
            <a:ext cx="2590800" cy="538609"/>
          </a:xfrm>
          <a:prstGeom prst="rect">
            <a:avLst/>
          </a:prstGeom>
          <a:solidFill>
            <a:schemeClr val="accent3">
              <a:lumMod val="60000"/>
              <a:lumOff val="40000"/>
            </a:schemeClr>
          </a:solidFill>
          <a:ln>
            <a:solidFill>
              <a:srgbClr val="00B0F0"/>
            </a:solidFill>
          </a:ln>
          <a:effectLst>
            <a:glow rad="63500">
              <a:schemeClr val="accent5">
                <a:satMod val="175000"/>
                <a:alpha val="40000"/>
              </a:schemeClr>
            </a:glow>
          </a:effectLst>
        </p:spPr>
        <p:txBody>
          <a:bodyPr wrap="square">
            <a:spAutoFit/>
          </a:bodyPr>
          <a:lstStyle/>
          <a:p>
            <a:pPr algn="ctr"/>
            <a:r>
              <a:rPr lang="bn-IN" sz="2900" b="1" dirty="0" smtClean="0">
                <a:latin typeface="NikoshBAN" pitchFamily="2" charset="0"/>
                <a:cs typeface="NikoshBAN" pitchFamily="2" charset="0"/>
              </a:rPr>
              <a:t>জোড়ায় কাজ </a:t>
            </a:r>
            <a:endParaRPr lang="en-US" sz="2900" dirty="0"/>
          </a:p>
        </p:txBody>
      </p:sp>
      <p:pic>
        <p:nvPicPr>
          <p:cNvPr id="5" name="Picture 4" descr="9.jpg"/>
          <p:cNvPicPr>
            <a:picLocks noChangeAspect="1"/>
          </p:cNvPicPr>
          <p:nvPr/>
        </p:nvPicPr>
        <p:blipFill>
          <a:blip r:embed="rId2" cstate="print"/>
          <a:stretch>
            <a:fillRect/>
          </a:stretch>
        </p:blipFill>
        <p:spPr>
          <a:xfrm>
            <a:off x="152400" y="228600"/>
            <a:ext cx="1752600" cy="1314450"/>
          </a:xfrm>
          <a:prstGeom prst="ellipse">
            <a:avLst/>
          </a:prstGeom>
          <a:solidFill>
            <a:srgbClr val="FF0000"/>
          </a:solidFill>
          <a:ln w="63500" cap="rnd">
            <a:solidFill>
              <a:srgbClr val="FF0000"/>
            </a:solidFill>
          </a:ln>
          <a:effectLst>
            <a:outerShdw blurRad="381000" dist="292100" dir="5400000" sx="-80000" sy="-18000" rotWithShape="0">
              <a:srgbClr val="000000">
                <a:alpha val="22000"/>
              </a:srgbClr>
            </a:outerShdw>
            <a:reflection blurRad="6350" stA="52000" endA="300" endPos="35000" dir="5400000" sy="-100000" algn="bl" rotWithShape="0"/>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1295400" y="2286000"/>
            <a:ext cx="3657600" cy="523220"/>
          </a:xfrm>
          <a:prstGeom prst="rect">
            <a:avLst/>
          </a:prstGeom>
          <a:solidFill>
            <a:schemeClr val="accent6">
              <a:lumMod val="60000"/>
              <a:lumOff val="40000"/>
            </a:schemeClr>
          </a:solidFill>
          <a:ln>
            <a:solidFill>
              <a:schemeClr val="tx1">
                <a:lumMod val="85000"/>
                <a:lumOff val="15000"/>
              </a:schemeClr>
            </a:solidFill>
          </a:ln>
          <a:effectLst/>
        </p:spPr>
        <p:txBody>
          <a:bodyPr wrap="square" rtlCol="0">
            <a:spAutoFit/>
          </a:bodyPr>
          <a:lstStyle/>
          <a:p>
            <a:pPr algn="ctr"/>
            <a:r>
              <a:rPr lang="bn-IN" sz="2800" b="1" dirty="0" smtClean="0">
                <a:latin typeface="NikoshBAN" pitchFamily="2" charset="0"/>
                <a:cs typeface="NikoshBAN" pitchFamily="2" charset="0"/>
              </a:rPr>
              <a:t>কয়েকজন বুদ্ধিজীবির নাম বল। </a:t>
            </a:r>
            <a:endParaRPr lang="en-US" sz="2800" b="1" dirty="0">
              <a:latin typeface="NikoshBAN" pitchFamily="2" charset="0"/>
              <a:cs typeface="NikoshBAN" pitchFamily="2" charset="0"/>
            </a:endParaRPr>
          </a:p>
        </p:txBody>
      </p:sp>
      <p:sp>
        <p:nvSpPr>
          <p:cNvPr id="6" name="Right Arrow 5"/>
          <p:cNvSpPr/>
          <p:nvPr/>
        </p:nvSpPr>
        <p:spPr>
          <a:xfrm>
            <a:off x="381000" y="2438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81000" y="3200400"/>
            <a:ext cx="3048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95400" y="3124200"/>
            <a:ext cx="6019800" cy="461665"/>
          </a:xfrm>
          <a:prstGeom prst="rect">
            <a:avLst/>
          </a:prstGeom>
          <a:solidFill>
            <a:schemeClr val="accent6">
              <a:lumMod val="60000"/>
              <a:lumOff val="40000"/>
            </a:schemeClr>
          </a:solidFill>
          <a:ln>
            <a:solidFill>
              <a:schemeClr val="tx1"/>
            </a:solidFill>
          </a:ln>
        </p:spPr>
        <p:txBody>
          <a:bodyPr wrap="square" rtlCol="0">
            <a:spAutoFit/>
          </a:bodyPr>
          <a:lstStyle/>
          <a:p>
            <a:pPr algn="ctr"/>
            <a:r>
              <a:rPr lang="bn-IN" sz="2400" b="1" dirty="0" smtClean="0">
                <a:latin typeface="NikoshBAN" pitchFamily="2" charset="0"/>
                <a:cs typeface="NikoshBAN" pitchFamily="2" charset="0"/>
              </a:rPr>
              <a:t>দেশে  গোলাগুলি, হত্যা,ক্ষুন হলে স্কুলে যাওয়া উচিত নয় কেন? </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heckerboard(across)">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diamond(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3399">
                <a:alpha val="0"/>
              </a:srgbClr>
            </a:gs>
            <a:gs pos="25000">
              <a:srgbClr val="FF6633"/>
            </a:gs>
            <a:gs pos="50000">
              <a:srgbClr val="FFFF00"/>
            </a:gs>
            <a:gs pos="75000">
              <a:srgbClr val="01A78F"/>
            </a:gs>
            <a:gs pos="100000">
              <a:srgbClr val="3366FF"/>
            </a:gs>
          </a:gsLst>
          <a:lin ang="16200000" scaled="0"/>
        </a:gradFill>
        <a:effectLst/>
      </p:bgPr>
    </p:bg>
    <p:spTree>
      <p:nvGrpSpPr>
        <p:cNvPr id="1" name=""/>
        <p:cNvGrpSpPr/>
        <p:nvPr/>
      </p:nvGrpSpPr>
      <p:grpSpPr>
        <a:xfrm>
          <a:off x="0" y="0"/>
          <a:ext cx="0" cy="0"/>
          <a:chOff x="0" y="0"/>
          <a:chExt cx="0" cy="0"/>
        </a:xfrm>
      </p:grpSpPr>
      <p:sp>
        <p:nvSpPr>
          <p:cNvPr id="2" name="Rectangle 1"/>
          <p:cNvSpPr/>
          <p:nvPr/>
        </p:nvSpPr>
        <p:spPr>
          <a:xfrm>
            <a:off x="2971800" y="457201"/>
            <a:ext cx="2514600" cy="646331"/>
          </a:xfrm>
          <a:prstGeom prst="rect">
            <a:avLst/>
          </a:prstGeom>
          <a:solidFill>
            <a:schemeClr val="accent3">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a:spAutoFit/>
          </a:bodyPr>
          <a:lstStyle/>
          <a:p>
            <a:pPr algn="ctr"/>
            <a:r>
              <a:rPr lang="bn-IN" sz="1600" dirty="0" smtClean="0">
                <a:latin typeface="NikoshBAN" pitchFamily="2" charset="0"/>
                <a:cs typeface="NikoshBAN" pitchFamily="2" charset="0"/>
              </a:rPr>
              <a:t> </a:t>
            </a:r>
            <a:r>
              <a:rPr lang="bn-IN" sz="3600" b="1" dirty="0" smtClean="0">
                <a:latin typeface="NikoshBAN" pitchFamily="2" charset="0"/>
                <a:cs typeface="NikoshBAN" pitchFamily="2" charset="0"/>
              </a:rPr>
              <a:t>দলীয় কাজ </a:t>
            </a:r>
          </a:p>
        </p:txBody>
      </p:sp>
      <p:pic>
        <p:nvPicPr>
          <p:cNvPr id="3" name="Picture 2" descr="2.jpg"/>
          <p:cNvPicPr>
            <a:picLocks noChangeAspect="1"/>
          </p:cNvPicPr>
          <p:nvPr/>
        </p:nvPicPr>
        <p:blipFill>
          <a:blip r:embed="rId2" cstate="print"/>
          <a:stretch>
            <a:fillRect/>
          </a:stretch>
        </p:blipFill>
        <p:spPr>
          <a:xfrm>
            <a:off x="381000" y="762000"/>
            <a:ext cx="1447800" cy="133764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838200" y="3200400"/>
            <a:ext cx="8153400" cy="523220"/>
          </a:xfrm>
          <a:prstGeom prst="rect">
            <a:avLst/>
          </a:prstGeom>
          <a:solidFill>
            <a:schemeClr val="tx2">
              <a:lumMod val="40000"/>
              <a:lumOff val="60000"/>
            </a:schemeClr>
          </a:solidFill>
          <a:ln>
            <a:solidFill>
              <a:schemeClr val="accent6">
                <a:lumMod val="75000"/>
              </a:schemeClr>
            </a:solidFill>
          </a:ln>
        </p:spPr>
        <p:txBody>
          <a:bodyPr wrap="square" rtlCol="0">
            <a:spAutoFit/>
          </a:bodyPr>
          <a:lstStyle/>
          <a:p>
            <a:r>
              <a:rPr lang="bn-IN" sz="2800" b="1" dirty="0" smtClean="0">
                <a:latin typeface="NikoshBAN" pitchFamily="2" charset="0"/>
                <a:cs typeface="NikoshBAN" pitchFamily="2" charset="0"/>
              </a:rPr>
              <a:t>এদেশের বাঙ্গালিরা কীভাবে যুদ্ধে সংগ্রাম করে জয়লাভ করে- ব্যাখ্যা কর। </a:t>
            </a:r>
            <a:endParaRPr lang="en-US" sz="2800" b="1" dirty="0">
              <a:latin typeface="NikoshBAN" pitchFamily="2" charset="0"/>
              <a:cs typeface="NikoshBAN" pitchFamily="2" charset="0"/>
            </a:endParaRPr>
          </a:p>
        </p:txBody>
      </p:sp>
      <p:sp>
        <p:nvSpPr>
          <p:cNvPr id="7" name="Right Arrow 6"/>
          <p:cNvSpPr/>
          <p:nvPr/>
        </p:nvSpPr>
        <p:spPr>
          <a:xfrm>
            <a:off x="304800" y="3276600"/>
            <a:ext cx="381000" cy="304800"/>
          </a:xfrm>
          <a:prstGeom prst="rightArrow">
            <a:avLst/>
          </a:prstGeom>
          <a:solidFill>
            <a:srgbClr val="7030A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amond(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FF3399">
                <a:alpha val="0"/>
              </a:srgbClr>
            </a:gs>
            <a:gs pos="25000">
              <a:srgbClr val="FF6633"/>
            </a:gs>
            <a:gs pos="50000">
              <a:srgbClr val="FFFF00"/>
            </a:gs>
            <a:gs pos="75000">
              <a:srgbClr val="01A78F"/>
            </a:gs>
            <a:gs pos="100000">
              <a:srgbClr val="3366FF"/>
            </a:gs>
          </a:gsLst>
          <a:lin ang="16200000" scaled="0"/>
        </a:gradFill>
        <a:effectLst/>
      </p:bgPr>
    </p:bg>
    <p:spTree>
      <p:nvGrpSpPr>
        <p:cNvPr id="1" name=""/>
        <p:cNvGrpSpPr/>
        <p:nvPr/>
      </p:nvGrpSpPr>
      <p:grpSpPr>
        <a:xfrm>
          <a:off x="0" y="0"/>
          <a:ext cx="0" cy="0"/>
          <a:chOff x="0" y="0"/>
          <a:chExt cx="0" cy="0"/>
        </a:xfrm>
      </p:grpSpPr>
      <p:sp>
        <p:nvSpPr>
          <p:cNvPr id="2" name="TextBox 1"/>
          <p:cNvSpPr txBox="1"/>
          <p:nvPr/>
        </p:nvSpPr>
        <p:spPr>
          <a:xfrm>
            <a:off x="3124200" y="152400"/>
            <a:ext cx="1905000" cy="646331"/>
          </a:xfrm>
          <a:prstGeom prst="rect">
            <a:avLst/>
          </a:prstGeom>
          <a:solidFill>
            <a:srgbClr val="00B050"/>
          </a:solidFill>
          <a:ln>
            <a:solidFill>
              <a:srgbClr val="FF0000"/>
            </a:solidFill>
          </a:ln>
          <a:effectLst>
            <a:reflection blurRad="6350" stA="50000" endA="300" endPos="38500" dist="50800" dir="5400000" sy="-100000" algn="bl" rotWithShape="0"/>
          </a:effectLst>
        </p:spPr>
        <p:txBody>
          <a:bodyPr wrap="square" rtlCol="0">
            <a:spAutoFit/>
          </a:bodyPr>
          <a:lstStyle/>
          <a:p>
            <a:pPr algn="ctr"/>
            <a:r>
              <a:rPr lang="bn-IN" sz="3600" b="1" dirty="0" smtClean="0">
                <a:latin typeface="NikoshBAN" pitchFamily="2" charset="0"/>
                <a:cs typeface="NikoshBAN" pitchFamily="2" charset="0"/>
              </a:rPr>
              <a:t>মূল্যায়ন </a:t>
            </a:r>
            <a:endParaRPr lang="en-US" sz="3600" b="1" dirty="0">
              <a:latin typeface="NikoshBAN" pitchFamily="2" charset="0"/>
              <a:cs typeface="NikoshBAN" pitchFamily="2" charset="0"/>
            </a:endParaRPr>
          </a:p>
        </p:txBody>
      </p:sp>
      <p:pic>
        <p:nvPicPr>
          <p:cNvPr id="4" name="Picture 3" descr="1238413833.jpg"/>
          <p:cNvPicPr>
            <a:picLocks noChangeAspect="1"/>
          </p:cNvPicPr>
          <p:nvPr/>
        </p:nvPicPr>
        <p:blipFill>
          <a:blip r:embed="rId2"/>
          <a:stretch>
            <a:fillRect/>
          </a:stretch>
        </p:blipFill>
        <p:spPr>
          <a:xfrm>
            <a:off x="304800" y="228601"/>
            <a:ext cx="1981200" cy="1627414"/>
          </a:xfrm>
          <a:prstGeom prst="ellipse">
            <a:avLst/>
          </a:prstGeom>
          <a:ln w="63500" cap="rnd">
            <a:solidFill>
              <a:srgbClr val="00B0F0"/>
            </a:solidFill>
          </a:ln>
          <a:effectLst>
            <a:glow rad="139700">
              <a:schemeClr val="accent2">
                <a:satMod val="175000"/>
                <a:alpha val="40000"/>
              </a:schemeClr>
            </a:glow>
            <a:innerShdw blurRad="114300">
              <a:prstClr val="black"/>
            </a:innerShdw>
          </a:effectLst>
          <a:scene3d>
            <a:camera prst="orthographicFront"/>
            <a:lightRig rig="contrasting" dir="t">
              <a:rot lat="0" lon="0" rev="3000000"/>
            </a:lightRig>
          </a:scene3d>
          <a:sp3d contourW="7620">
            <a:bevelT w="95250" h="31750"/>
            <a:contourClr>
              <a:srgbClr val="333333"/>
            </a:contourClr>
          </a:sp3d>
        </p:spPr>
      </p:pic>
      <p:sp>
        <p:nvSpPr>
          <p:cNvPr id="5" name="TextBox 4"/>
          <p:cNvSpPr txBox="1"/>
          <p:nvPr/>
        </p:nvSpPr>
        <p:spPr>
          <a:xfrm>
            <a:off x="533400" y="3962400"/>
            <a:ext cx="4343400" cy="461665"/>
          </a:xfrm>
          <a:prstGeom prst="rect">
            <a:avLst/>
          </a:prstGeom>
          <a:solidFill>
            <a:schemeClr val="tx2">
              <a:lumMod val="40000"/>
              <a:lumOff val="60000"/>
            </a:schemeClr>
          </a:solidFill>
          <a:ln>
            <a:solidFill>
              <a:srgbClr val="FF0000"/>
            </a:solidFill>
          </a:ln>
        </p:spPr>
        <p:txBody>
          <a:bodyPr wrap="square" rtlCol="0">
            <a:spAutoFit/>
          </a:bodyPr>
          <a:lstStyle/>
          <a:p>
            <a:r>
              <a:rPr lang="bn-IN" sz="2400" b="1" dirty="0" smtClean="0">
                <a:latin typeface="NikoshBAN" pitchFamily="2" charset="0"/>
                <a:cs typeface="NikoshBAN" pitchFamily="2" charset="0"/>
              </a:rPr>
              <a:t>৩। জাহানারা ইমামের ছেলের দুটির নাম কী?  </a:t>
            </a:r>
            <a:endParaRPr lang="en-US" sz="2400" b="1" dirty="0">
              <a:latin typeface="NikoshBAN" pitchFamily="2" charset="0"/>
              <a:cs typeface="NikoshBAN" pitchFamily="2" charset="0"/>
            </a:endParaRPr>
          </a:p>
        </p:txBody>
      </p:sp>
      <p:sp>
        <p:nvSpPr>
          <p:cNvPr id="6" name="TextBox 5"/>
          <p:cNvSpPr txBox="1"/>
          <p:nvPr/>
        </p:nvSpPr>
        <p:spPr>
          <a:xfrm>
            <a:off x="533400" y="3124200"/>
            <a:ext cx="2819400" cy="461665"/>
          </a:xfrm>
          <a:prstGeom prst="rect">
            <a:avLst/>
          </a:prstGeom>
          <a:solidFill>
            <a:schemeClr val="tx2">
              <a:lumMod val="20000"/>
              <a:lumOff val="80000"/>
            </a:schemeClr>
          </a:solidFill>
          <a:ln>
            <a:solidFill>
              <a:srgbClr val="FF0000"/>
            </a:solidFill>
          </a:ln>
        </p:spPr>
        <p:txBody>
          <a:bodyPr wrap="square" rtlCol="0">
            <a:spAutoFit/>
          </a:bodyPr>
          <a:lstStyle/>
          <a:p>
            <a:r>
              <a:rPr lang="bn-IN" sz="2400" b="1" dirty="0" smtClean="0">
                <a:latin typeface="NikoshBAN" pitchFamily="2" charset="0"/>
                <a:cs typeface="NikoshBAN" pitchFamily="2" charset="0"/>
              </a:rPr>
              <a:t>২। বেয়নেট শব্দের অর্থ বল। </a:t>
            </a:r>
            <a:endParaRPr lang="en-US" sz="2400" b="1" dirty="0">
              <a:latin typeface="NikoshBAN" pitchFamily="2" charset="0"/>
              <a:cs typeface="NikoshBAN" pitchFamily="2" charset="0"/>
            </a:endParaRPr>
          </a:p>
        </p:txBody>
      </p:sp>
      <p:sp>
        <p:nvSpPr>
          <p:cNvPr id="7" name="TextBox 6"/>
          <p:cNvSpPr txBox="1"/>
          <p:nvPr/>
        </p:nvSpPr>
        <p:spPr>
          <a:xfrm>
            <a:off x="533400" y="4876800"/>
            <a:ext cx="6858000" cy="461665"/>
          </a:xfrm>
          <a:prstGeom prst="rect">
            <a:avLst/>
          </a:prstGeom>
          <a:solidFill>
            <a:schemeClr val="tx2">
              <a:lumMod val="40000"/>
              <a:lumOff val="60000"/>
            </a:schemeClr>
          </a:solidFill>
          <a:ln>
            <a:solidFill>
              <a:srgbClr val="FF0000"/>
            </a:solidFill>
          </a:ln>
        </p:spPr>
        <p:txBody>
          <a:bodyPr wrap="square" rtlCol="0">
            <a:spAutoFit/>
          </a:bodyPr>
          <a:lstStyle/>
          <a:p>
            <a:r>
              <a:rPr lang="bn-IN" sz="2400" b="1" dirty="0" smtClean="0">
                <a:latin typeface="NikoshBAN" pitchFamily="2" charset="0"/>
                <a:cs typeface="NikoshBAN" pitchFamily="2" charset="0"/>
              </a:rPr>
              <a:t>৪। ১৯৭১ সালে কেন পাকিস্তানিরা এ দেশের উপর হত্যাকাণ্ড চালিয়েছিল? </a:t>
            </a:r>
            <a:endParaRPr lang="en-US" sz="2400" b="1" dirty="0">
              <a:latin typeface="NikoshBAN" pitchFamily="2" charset="0"/>
              <a:cs typeface="NikoshBAN" pitchFamily="2" charset="0"/>
            </a:endParaRPr>
          </a:p>
        </p:txBody>
      </p:sp>
      <p:sp>
        <p:nvSpPr>
          <p:cNvPr id="8" name="TextBox 7"/>
          <p:cNvSpPr txBox="1"/>
          <p:nvPr/>
        </p:nvSpPr>
        <p:spPr>
          <a:xfrm>
            <a:off x="609600" y="2286000"/>
            <a:ext cx="2590800" cy="461665"/>
          </a:xfrm>
          <a:prstGeom prst="rect">
            <a:avLst/>
          </a:prstGeom>
          <a:solidFill>
            <a:schemeClr val="tx2">
              <a:lumMod val="20000"/>
              <a:lumOff val="80000"/>
            </a:schemeClr>
          </a:solidFill>
          <a:ln>
            <a:solidFill>
              <a:srgbClr val="FF0000"/>
            </a:solidFill>
          </a:ln>
        </p:spPr>
        <p:txBody>
          <a:bodyPr wrap="square" rtlCol="0">
            <a:spAutoFit/>
          </a:bodyPr>
          <a:lstStyle/>
          <a:p>
            <a:r>
              <a:rPr lang="bn-IN" sz="2400" b="1" dirty="0" smtClean="0">
                <a:latin typeface="NikoshBAN" pitchFamily="2" charset="0"/>
                <a:cs typeface="NikoshBAN" pitchFamily="2" charset="0"/>
              </a:rPr>
              <a:t>১। মার্চি পিটিশন কী? </a:t>
            </a:r>
            <a:endParaRPr lang="en-US" sz="2400" b="1" dirty="0">
              <a:latin typeface="NikoshBAN" pitchFamily="2" charset="0"/>
              <a:cs typeface="NikoshBAN" pitchFamily="2" charset="0"/>
            </a:endParaRPr>
          </a:p>
        </p:txBody>
      </p:sp>
      <p:sp>
        <p:nvSpPr>
          <p:cNvPr id="10" name="TextBox 9"/>
          <p:cNvSpPr txBox="1"/>
          <p:nvPr/>
        </p:nvSpPr>
        <p:spPr>
          <a:xfrm>
            <a:off x="533400" y="5791200"/>
            <a:ext cx="6324600" cy="461665"/>
          </a:xfrm>
          <a:prstGeom prst="rect">
            <a:avLst/>
          </a:prstGeom>
          <a:solidFill>
            <a:schemeClr val="tx2">
              <a:lumMod val="40000"/>
              <a:lumOff val="60000"/>
            </a:schemeClr>
          </a:solidFill>
          <a:ln>
            <a:solidFill>
              <a:srgbClr val="FF0000"/>
            </a:solidFill>
          </a:ln>
        </p:spPr>
        <p:txBody>
          <a:bodyPr wrap="square" rtlCol="0">
            <a:spAutoFit/>
          </a:bodyPr>
          <a:lstStyle/>
          <a:p>
            <a:r>
              <a:rPr lang="bn-IN" sz="2400" b="1" dirty="0" smtClean="0">
                <a:latin typeface="NikoshBAN" pitchFamily="2" charset="0"/>
                <a:cs typeface="NikoshBAN" pitchFamily="2" charset="0"/>
              </a:rPr>
              <a:t>৪। জেনারেল নিয়াজীর আত্নসমর্পণে বাঙালিরা কী অর্জন করেছিল ? </a:t>
            </a:r>
            <a:endParaRPr lang="en-US" sz="24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16200000" scaled="0"/>
        </a:gradFill>
        <a:effectLst/>
      </p:bgPr>
    </p:bg>
    <p:spTree>
      <p:nvGrpSpPr>
        <p:cNvPr id="1" name=""/>
        <p:cNvGrpSpPr/>
        <p:nvPr/>
      </p:nvGrpSpPr>
      <p:grpSpPr>
        <a:xfrm>
          <a:off x="0" y="0"/>
          <a:ext cx="0" cy="0"/>
          <a:chOff x="0" y="0"/>
          <a:chExt cx="0" cy="0"/>
        </a:xfrm>
      </p:grpSpPr>
      <p:pic>
        <p:nvPicPr>
          <p:cNvPr id="2" name="Picture 1" descr="7b3f9c60a5ab84ce8510c8cd60f0af69.jpg"/>
          <p:cNvPicPr>
            <a:picLocks noChangeAspect="1"/>
          </p:cNvPicPr>
          <p:nvPr/>
        </p:nvPicPr>
        <p:blipFill>
          <a:blip r:embed="rId2" cstate="print"/>
          <a:stretch>
            <a:fillRect/>
          </a:stretch>
        </p:blipFill>
        <p:spPr>
          <a:xfrm>
            <a:off x="152400" y="1032349"/>
            <a:ext cx="2895600" cy="2241041"/>
          </a:xfrm>
          <a:prstGeom prst="rect">
            <a:avLst/>
          </a:prstGeom>
          <a:solidFill>
            <a:schemeClr val="accent1"/>
          </a:solidFill>
          <a:ln>
            <a:solidFill>
              <a:srgbClr val="FFC000"/>
            </a:solidFill>
          </a:ln>
          <a:effectLst>
            <a:glow rad="139700">
              <a:schemeClr val="accent2">
                <a:satMod val="175000"/>
                <a:alpha val="40000"/>
              </a:schemeClr>
            </a:glow>
          </a:effectLst>
        </p:spPr>
      </p:pic>
      <p:sp>
        <p:nvSpPr>
          <p:cNvPr id="3" name="TextBox 2"/>
          <p:cNvSpPr txBox="1"/>
          <p:nvPr/>
        </p:nvSpPr>
        <p:spPr>
          <a:xfrm>
            <a:off x="3124200" y="152400"/>
            <a:ext cx="2362200" cy="707886"/>
          </a:xfrm>
          <a:prstGeom prst="rect">
            <a:avLst/>
          </a:prstGeom>
          <a:solidFill>
            <a:schemeClr val="accent4">
              <a:lumMod val="20000"/>
              <a:lumOff val="80000"/>
            </a:schemeClr>
          </a:solidFill>
          <a:ln>
            <a:solidFill>
              <a:srgbClr val="FF0000"/>
            </a:solidFill>
          </a:ln>
          <a:effectLst>
            <a:outerShdw blurRad="50800" dist="38100" dir="2700000" algn="tl" rotWithShape="0">
              <a:prstClr val="black">
                <a:alpha val="40000"/>
              </a:prstClr>
            </a:outerShdw>
          </a:effectLst>
        </p:spPr>
        <p:txBody>
          <a:bodyPr wrap="square" rtlCol="0">
            <a:spAutoFit/>
          </a:bodyPr>
          <a:lstStyle/>
          <a:p>
            <a:pPr algn="ctr"/>
            <a:r>
              <a:rPr lang="bn-IN" sz="4000" b="1" dirty="0" smtClean="0">
                <a:latin typeface="NikoshBAN" pitchFamily="2" charset="0"/>
                <a:cs typeface="NikoshBAN" pitchFamily="2" charset="0"/>
              </a:rPr>
              <a:t>বাড়ির কাজ </a:t>
            </a:r>
            <a:endParaRPr lang="en-US" sz="4000" b="1" dirty="0">
              <a:latin typeface="NikoshBAN" pitchFamily="2" charset="0"/>
              <a:cs typeface="NikoshBAN" pitchFamily="2" charset="0"/>
            </a:endParaRPr>
          </a:p>
        </p:txBody>
      </p:sp>
      <p:sp>
        <p:nvSpPr>
          <p:cNvPr id="4" name="TextBox 3"/>
          <p:cNvSpPr txBox="1"/>
          <p:nvPr/>
        </p:nvSpPr>
        <p:spPr>
          <a:xfrm>
            <a:off x="228600" y="3962400"/>
            <a:ext cx="8610600" cy="584775"/>
          </a:xfrm>
          <a:prstGeom prst="rect">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3200" b="1" dirty="0" smtClean="0">
                <a:latin typeface="NikoshBAN" pitchFamily="2" charset="0"/>
                <a:cs typeface="NikoshBAN" pitchFamily="2" charset="0"/>
              </a:rPr>
              <a:t>তোমার এলাকার একজন মুক্তিযোদ্ধার জীবন কাহিনী সংক্ষেপে লিখ।</a:t>
            </a:r>
            <a:r>
              <a:rPr lang="bn-IN" sz="2800" b="1" dirty="0" smtClean="0">
                <a:latin typeface="NikoshBAN" pitchFamily="2" charset="0"/>
                <a:cs typeface="NikoshBAN" pitchFamily="2" charset="0"/>
              </a:rPr>
              <a:t> </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ntr" presetSubtype="0" fill="hold" nodeType="clickEffect">
                                  <p:stCondLst>
                                    <p:cond delay="0"/>
                                  </p:stCondLst>
                                  <p:childTnLst>
                                    <p:set>
                                      <p:cBhvr>
                                        <p:cTn id="6" dur="2000">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4000">
              <a:srgbClr val="FF3399">
                <a:alpha val="52000"/>
              </a:srgbClr>
            </a:gs>
            <a:gs pos="0">
              <a:schemeClr val="accent2">
                <a:lumMod val="40000"/>
                <a:lumOff val="60000"/>
              </a:schemeClr>
            </a:gs>
            <a:gs pos="25000">
              <a:srgbClr val="FF6633"/>
            </a:gs>
            <a:gs pos="25000">
              <a:srgbClr val="FF6633"/>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txBox="1">
            <a:spLocks/>
          </p:cNvSpPr>
          <p:nvPr/>
        </p:nvSpPr>
        <p:spPr>
          <a:xfrm>
            <a:off x="2286000" y="228600"/>
            <a:ext cx="4800600" cy="1295400"/>
          </a:xfrm>
          <a:prstGeom prst="rect">
            <a:avLst/>
          </a:prstGeom>
          <a:solidFill>
            <a:srgbClr val="00B050"/>
          </a:solidFill>
          <a:ln>
            <a:solidFill>
              <a:srgbClr val="FF0000"/>
            </a:solidFill>
          </a:ln>
          <a:effectLst>
            <a:innerShdw blurRad="63500" dist="50800" dir="13500000">
              <a:prstClr val="black">
                <a:alpha val="50000"/>
              </a:prstClr>
            </a:innerShdw>
          </a:effectLst>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bn-IN" sz="6600" b="1" i="0" u="none" strike="noStrike" kern="1200" cap="none" spc="0" normalizeH="0" baseline="0" noProof="0" dirty="0" smtClean="0">
                <a:ln>
                  <a:noFill/>
                </a:ln>
                <a:solidFill>
                  <a:schemeClr val="tx1"/>
                </a:solidFill>
                <a:effectLst/>
                <a:uLnTx/>
                <a:uFillTx/>
                <a:latin typeface="NikoshBAN" pitchFamily="2" charset="0"/>
                <a:ea typeface="+mj-ea"/>
                <a:cs typeface="NikoshBAN" pitchFamily="2" charset="0"/>
              </a:rPr>
              <a:t>পরিচিতি  </a:t>
            </a:r>
            <a:endParaRPr kumimoji="0" lang="en-US" sz="6600" b="1" i="0" u="none" strike="noStrike" kern="1200" cap="none" spc="0" normalizeH="0" baseline="0" noProof="0" dirty="0">
              <a:ln>
                <a:noFill/>
              </a:ln>
              <a:solidFill>
                <a:schemeClr val="tx1"/>
              </a:solidFill>
              <a:effectLst/>
              <a:uLnTx/>
              <a:uFillTx/>
              <a:latin typeface="NikoshBAN" pitchFamily="2" charset="0"/>
              <a:ea typeface="+mj-ea"/>
              <a:cs typeface="NikoshBAN" pitchFamily="2" charset="0"/>
            </a:endParaRPr>
          </a:p>
        </p:txBody>
      </p:sp>
      <p:sp>
        <p:nvSpPr>
          <p:cNvPr id="3" name="Content Placeholder 2"/>
          <p:cNvSpPr txBox="1">
            <a:spLocks/>
          </p:cNvSpPr>
          <p:nvPr/>
        </p:nvSpPr>
        <p:spPr>
          <a:xfrm>
            <a:off x="533400" y="3048000"/>
            <a:ext cx="3962400" cy="3505200"/>
          </a:xfrm>
          <a:prstGeom prst="rect">
            <a:avLst/>
          </a:prstGeom>
          <a:solidFill>
            <a:srgbClr val="00B0F0"/>
          </a:solidFill>
        </p:spPr>
        <p:txBody>
          <a:bodyPr>
            <a:no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latin typeface="NikoshBAN" pitchFamily="2" charset="0"/>
                <a:cs typeface="NikoshBAN" pitchFamily="2" charset="0"/>
              </a:rPr>
              <a:t>মোঃ</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শহিদুল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ইসলাম</a:t>
            </a:r>
            <a:endPar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সহকারি শিক্ষক</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latin typeface="NikoshBAN" pitchFamily="2" charset="0"/>
                <a:cs typeface="NikoshBAN" pitchFamily="2" charset="0"/>
              </a:rPr>
              <a:t>গাড়ীদহ</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দাখিল</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মাদ্রাসা</a:t>
            </a:r>
            <a:endParaRPr lang="en-US" sz="3200" dirty="0" smtClean="0">
              <a:latin typeface="NikoshBAN" pitchFamily="2" charset="0"/>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3200" dirty="0" err="1" smtClean="0">
                <a:latin typeface="NikoshBAN" pitchFamily="2" charset="0"/>
                <a:cs typeface="NikoshBAN" pitchFamily="2" charset="0"/>
              </a:rPr>
              <a:t>শেরপুর</a:t>
            </a:r>
            <a:r>
              <a:rPr lang="en-US" sz="3200" dirty="0" smtClean="0">
                <a:latin typeface="NikoshBAN" pitchFamily="2" charset="0"/>
                <a:cs typeface="NikoshBAN" pitchFamily="2" charset="0"/>
              </a:rPr>
              <a:t>, </a:t>
            </a:r>
            <a:r>
              <a:rPr lang="en-US" sz="3200" dirty="0" err="1" smtClean="0">
                <a:latin typeface="NikoshBAN" pitchFamily="2" charset="0"/>
                <a:cs typeface="NikoshBAN" pitchFamily="2" charset="0"/>
              </a:rPr>
              <a:t>বগুড়া</a:t>
            </a:r>
            <a:endPar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মোবাঃ </a:t>
            </a: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০১৭</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২৪৬২২২০৯</a:t>
            </a: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endParaRPr kumimoji="0" lang="en-US" sz="3200" b="0"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
        <p:nvSpPr>
          <p:cNvPr id="4" name="Content Placeholder 3"/>
          <p:cNvSpPr txBox="1">
            <a:spLocks/>
          </p:cNvSpPr>
          <p:nvPr/>
        </p:nvSpPr>
        <p:spPr>
          <a:xfrm>
            <a:off x="4572000" y="3124200"/>
            <a:ext cx="4191000" cy="3429000"/>
          </a:xfrm>
          <a:prstGeom prst="rect">
            <a:avLst/>
          </a:prstGeom>
          <a:solidFill>
            <a:srgbClr val="00B0F0"/>
          </a:solidFill>
        </p:spPr>
        <p:txBody>
          <a:bodyPr>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শ্রেণিঃ নবম- দশম</a:t>
            </a:r>
            <a:r>
              <a:rPr kumimoji="0" lang="en-US"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বিষয়ঃ বাংলা (গদ্যাংশ)</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সময়ঃ ৫০ মিনিট</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পিরিয়ডঃ প্রথম</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তারিখঃ </a:t>
            </a:r>
            <a:r>
              <a:rPr lang="en-US" sz="3200" dirty="0" smtClean="0">
                <a:latin typeface="NikoshBAN" pitchFamily="2" charset="0"/>
                <a:cs typeface="NikoshBAN" pitchFamily="2" charset="0"/>
              </a:rPr>
              <a:t>৩১/১০/</a:t>
            </a:r>
            <a:r>
              <a:rPr kumimoji="0" lang="bn-IN" sz="3200" b="0" i="0" u="none" strike="noStrike" kern="1200" cap="none" spc="0" normalizeH="0" baseline="0" noProof="0" dirty="0" smtClean="0">
                <a:ln>
                  <a:noFill/>
                </a:ln>
                <a:solidFill>
                  <a:schemeClr val="tx1"/>
                </a:solidFill>
                <a:effectLst/>
                <a:uLnTx/>
                <a:uFillTx/>
                <a:latin typeface="NikoshBAN" pitchFamily="2" charset="0"/>
                <a:ea typeface="+mn-ea"/>
                <a:cs typeface="NikoshBAN" pitchFamily="2" charset="0"/>
              </a:rPr>
              <a:t>২০১</a:t>
            </a:r>
            <a:r>
              <a:rPr kumimoji="0" lang="en-US" sz="3200" b="0" i="0" u="none" strike="noStrike" kern="1200" cap="none" spc="0" normalizeH="0" baseline="0" noProof="0" smtClean="0">
                <a:ln>
                  <a:noFill/>
                </a:ln>
                <a:solidFill>
                  <a:schemeClr val="tx1"/>
                </a:solidFill>
                <a:effectLst/>
                <a:uLnTx/>
                <a:uFillTx/>
                <a:latin typeface="NikoshBAN" pitchFamily="2" charset="0"/>
                <a:ea typeface="+mn-ea"/>
                <a:cs typeface="NikoshBAN" pitchFamily="2" charset="0"/>
              </a:rPr>
              <a:t>৯</a:t>
            </a:r>
            <a:r>
              <a:rPr kumimoji="0" lang="bn-IN" sz="3200" b="0" i="0" u="none" strike="noStrike" kern="1200" cap="none" spc="0" normalizeH="0" baseline="0" noProof="0" smtClean="0">
                <a:ln>
                  <a:noFill/>
                </a:ln>
                <a:solidFill>
                  <a:schemeClr val="tx1"/>
                </a:solidFill>
                <a:effectLst/>
                <a:uLnTx/>
                <a:uFillTx/>
                <a:latin typeface="NikoshBAN" pitchFamily="2" charset="0"/>
                <a:ea typeface="+mn-ea"/>
                <a:cs typeface="NikoshBAN" pitchFamily="2" charset="0"/>
              </a:rPr>
              <a:t>।  </a:t>
            </a:r>
            <a:endParaRPr kumimoji="0" lang="en-US" sz="3200" b="0" i="0" u="none" strike="noStrike" kern="1200" cap="none" spc="0" normalizeH="0" baseline="0" noProof="0" dirty="0">
              <a:ln>
                <a:noFill/>
              </a:ln>
              <a:solidFill>
                <a:schemeClr val="tx1"/>
              </a:solidFill>
              <a:effectLst/>
              <a:uLnTx/>
              <a:uFillTx/>
              <a:latin typeface="NikoshBAN" pitchFamily="2" charset="0"/>
              <a:ea typeface="+mn-ea"/>
              <a:cs typeface="NikoshBAN" pitchFamily="2" charset="0"/>
            </a:endParaRPr>
          </a:p>
        </p:txBody>
      </p:sp>
      <p:sp>
        <p:nvSpPr>
          <p:cNvPr id="5" name="Oval 4"/>
          <p:cNvSpPr/>
          <p:nvPr/>
        </p:nvSpPr>
        <p:spPr>
          <a:xfrm>
            <a:off x="0" y="0"/>
            <a:ext cx="2286000" cy="243840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4)">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48000">
              <a:srgbClr val="FF0000">
                <a:alpha val="50000"/>
              </a:srgbClr>
            </a:gs>
            <a:gs pos="39999">
              <a:srgbClr val="85C2FF"/>
            </a:gs>
            <a:gs pos="70000">
              <a:srgbClr val="C4D6EB"/>
            </a:gs>
            <a:gs pos="100000">
              <a:srgbClr val="FFEBFA"/>
            </a:gs>
          </a:gsLst>
          <a:lin ang="4800000" scaled="0"/>
        </a:gradFill>
        <a:effectLst/>
      </p:bgPr>
    </p:bg>
    <p:spTree>
      <p:nvGrpSpPr>
        <p:cNvPr id="1" name=""/>
        <p:cNvGrpSpPr/>
        <p:nvPr/>
      </p:nvGrpSpPr>
      <p:grpSpPr>
        <a:xfrm>
          <a:off x="0" y="0"/>
          <a:ext cx="0" cy="0"/>
          <a:chOff x="0" y="0"/>
          <a:chExt cx="0" cy="0"/>
        </a:xfrm>
      </p:grpSpPr>
      <p:pic>
        <p:nvPicPr>
          <p:cNvPr id="2" name="Picture 1" descr="2012-12-0113543457725-copy.png"/>
          <p:cNvPicPr>
            <a:picLocks noChangeAspect="1"/>
          </p:cNvPicPr>
          <p:nvPr/>
        </p:nvPicPr>
        <p:blipFill>
          <a:blip r:embed="rId2"/>
          <a:stretch>
            <a:fillRect/>
          </a:stretch>
        </p:blipFill>
        <p:spPr>
          <a:xfrm>
            <a:off x="1600200" y="2292626"/>
            <a:ext cx="4876800" cy="2634151"/>
          </a:xfrm>
          <a:prstGeom prst="rect">
            <a:avLst/>
          </a:prstGeom>
          <a:solidFill>
            <a:srgbClr val="00B050"/>
          </a:solidFill>
          <a:ln w="190500" cap="rnd">
            <a:solidFill>
              <a:srgbClr val="FFFFFF"/>
            </a:solidFill>
          </a:ln>
          <a:effectLst>
            <a:outerShdw blurRad="50800" dist="38100" dir="8100000" algn="tr"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49000">
              <a:schemeClr val="accent6">
                <a:lumMod val="75000"/>
              </a:schemeClr>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0"/>
        </a:gradFill>
        <a:effectLst/>
      </p:bgPr>
    </p:bg>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nvGraphicFramePr>
        <p:xfrm>
          <a:off x="4267200" y="3200400"/>
          <a:ext cx="914400" cy="771525"/>
        </p:xfrm>
        <a:graphic>
          <a:graphicData uri="http://schemas.openxmlformats.org/presentationml/2006/ole">
            <mc:AlternateContent xmlns:mc="http://schemas.openxmlformats.org/markup-compatibility/2006">
              <mc:Choice xmlns:v="urn:schemas-microsoft-com:vml" Requires="v">
                <p:oleObj spid="_x0000_s1027" name="Packager Shell Object" showAsIcon="1" r:id="rId3" imgW="914400" imgH="771480" progId="Package">
                  <p:embed/>
                </p:oleObj>
              </mc:Choice>
              <mc:Fallback>
                <p:oleObj name="Packager Shell Object" showAsIcon="1" r:id="rId3" imgW="914400" imgH="77148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2004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43000">
              <a:srgbClr val="CCCCFF">
                <a:alpha val="70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6" name="TextBox 5"/>
          <p:cNvSpPr txBox="1"/>
          <p:nvPr/>
        </p:nvSpPr>
        <p:spPr>
          <a:xfrm>
            <a:off x="2667000" y="609600"/>
            <a:ext cx="3810000" cy="707886"/>
          </a:xfrm>
          <a:prstGeom prst="rect">
            <a:avLst/>
          </a:prstGeom>
          <a:solidFill>
            <a:schemeClr val="accent3">
              <a:lumMod val="20000"/>
              <a:lumOff val="80000"/>
            </a:schemeClr>
          </a:solidFill>
          <a:ln>
            <a:solidFill>
              <a:schemeClr val="accent2"/>
            </a:solidFill>
          </a:ln>
          <a:effectLst>
            <a:outerShdw blurRad="50800" dist="38100" dir="5400000" algn="t" rotWithShape="0">
              <a:prstClr val="black">
                <a:alpha val="40000"/>
              </a:prstClr>
            </a:outerShdw>
          </a:effectLst>
        </p:spPr>
        <p:txBody>
          <a:bodyPr wrap="square" rtlCol="0">
            <a:spAutoFit/>
          </a:bodyPr>
          <a:lstStyle/>
          <a:p>
            <a:pPr algn="ctr"/>
            <a:r>
              <a:rPr lang="bn-IN" sz="4000" b="1" dirty="0" smtClean="0">
                <a:solidFill>
                  <a:schemeClr val="tx2"/>
                </a:solidFill>
                <a:latin typeface="NikoshBAN" pitchFamily="2" charset="0"/>
                <a:cs typeface="NikoshBAN" pitchFamily="2" charset="0"/>
              </a:rPr>
              <a:t>একাত্তরের দিনগুলি </a:t>
            </a:r>
            <a:endParaRPr lang="en-US" sz="4000" b="1" dirty="0">
              <a:solidFill>
                <a:schemeClr val="tx2"/>
              </a:solidFill>
              <a:latin typeface="NikoshBAN" pitchFamily="2" charset="0"/>
              <a:cs typeface="NikoshBAN" pitchFamily="2" charset="0"/>
            </a:endParaRPr>
          </a:p>
        </p:txBody>
      </p:sp>
      <p:pic>
        <p:nvPicPr>
          <p:cNvPr id="3" name="Picture 2" descr="3a6b467f540fafc8b91b8f1328077002.jpg"/>
          <p:cNvPicPr>
            <a:picLocks noChangeAspect="1"/>
          </p:cNvPicPr>
          <p:nvPr/>
        </p:nvPicPr>
        <p:blipFill>
          <a:blip r:embed="rId2"/>
          <a:stretch>
            <a:fillRect/>
          </a:stretch>
        </p:blipFill>
        <p:spPr>
          <a:xfrm>
            <a:off x="2895601" y="1524000"/>
            <a:ext cx="3588738" cy="33575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42000">
              <a:srgbClr val="FC9FCB">
                <a:alpha val="46000"/>
              </a:srgbClr>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gradFill>
        <a:effectLst/>
      </p:bgPr>
    </p:bg>
    <p:spTree>
      <p:nvGrpSpPr>
        <p:cNvPr id="1" name=""/>
        <p:cNvGrpSpPr/>
        <p:nvPr/>
      </p:nvGrpSpPr>
      <p:grpSpPr>
        <a:xfrm>
          <a:off x="0" y="0"/>
          <a:ext cx="0" cy="0"/>
          <a:chOff x="0" y="0"/>
          <a:chExt cx="0" cy="0"/>
        </a:xfrm>
      </p:grpSpPr>
      <p:sp>
        <p:nvSpPr>
          <p:cNvPr id="2" name="Flowchart: Punched Tape 1"/>
          <p:cNvSpPr/>
          <p:nvPr/>
        </p:nvSpPr>
        <p:spPr>
          <a:xfrm>
            <a:off x="2667000" y="228600"/>
            <a:ext cx="3048000" cy="762000"/>
          </a:xfrm>
          <a:prstGeom prst="flowChartPunchedTape">
            <a:avLst/>
          </a:prstGeom>
          <a:solidFill>
            <a:srgbClr val="92D050"/>
          </a:solidFill>
          <a:ln>
            <a:solidFill>
              <a:srgbClr val="FF0000"/>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b="1" dirty="0" smtClean="0">
                <a:solidFill>
                  <a:schemeClr val="tx1"/>
                </a:solidFill>
                <a:latin typeface="NikoshBAN" pitchFamily="2" charset="0"/>
                <a:cs typeface="NikoshBAN" pitchFamily="2" charset="0"/>
              </a:rPr>
              <a:t>শিখনফল </a:t>
            </a:r>
            <a:endParaRPr lang="en-US" sz="3600" b="1" dirty="0">
              <a:solidFill>
                <a:schemeClr val="tx1"/>
              </a:solidFill>
              <a:latin typeface="NikoshBAN" pitchFamily="2" charset="0"/>
              <a:cs typeface="NikoshBAN" pitchFamily="2" charset="0"/>
            </a:endParaRPr>
          </a:p>
        </p:txBody>
      </p:sp>
      <p:sp>
        <p:nvSpPr>
          <p:cNvPr id="3" name="TextBox 2"/>
          <p:cNvSpPr txBox="1"/>
          <p:nvPr/>
        </p:nvSpPr>
        <p:spPr>
          <a:xfrm>
            <a:off x="1981200" y="1219200"/>
            <a:ext cx="4572000" cy="707886"/>
          </a:xfrm>
          <a:prstGeom prst="rect">
            <a:avLst/>
          </a:prstGeom>
          <a:solidFill>
            <a:schemeClr val="accent2">
              <a:lumMod val="40000"/>
              <a:lumOff val="60000"/>
            </a:schemeClr>
          </a:solidFill>
          <a:ln>
            <a:solidFill>
              <a:schemeClr val="accent4">
                <a:lumMod val="60000"/>
                <a:lumOff val="40000"/>
              </a:schemeClr>
            </a:solid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pPr algn="ctr"/>
            <a:r>
              <a:rPr lang="bn-IN" sz="4000" dirty="0" smtClean="0">
                <a:latin typeface="NikoshBAN" pitchFamily="2" charset="0"/>
                <a:cs typeface="NikoshBAN" pitchFamily="2" charset="0"/>
              </a:rPr>
              <a:t>এই পাঠ শেষে শিক্ষার্থীরা- </a:t>
            </a:r>
            <a:endParaRPr lang="en-US" sz="4000" dirty="0">
              <a:latin typeface="NikoshBAN" pitchFamily="2" charset="0"/>
              <a:cs typeface="NikoshBAN" pitchFamily="2" charset="0"/>
            </a:endParaRPr>
          </a:p>
        </p:txBody>
      </p:sp>
      <p:sp>
        <p:nvSpPr>
          <p:cNvPr id="5" name="Right Arrow 4"/>
          <p:cNvSpPr/>
          <p:nvPr/>
        </p:nvSpPr>
        <p:spPr>
          <a:xfrm>
            <a:off x="381000" y="2438400"/>
            <a:ext cx="304800" cy="22860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81000" y="3124200"/>
            <a:ext cx="304800" cy="22860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81000" y="4038600"/>
            <a:ext cx="304800" cy="22860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381000" y="5029200"/>
            <a:ext cx="304800" cy="22860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2362200"/>
            <a:ext cx="3810000" cy="461665"/>
          </a:xfrm>
          <a:prstGeom prst="rect">
            <a:avLst/>
          </a:prstGeom>
          <a:solidFill>
            <a:schemeClr val="tx2">
              <a:lumMod val="40000"/>
              <a:lumOff val="60000"/>
            </a:schemeClr>
          </a:solidFill>
          <a:ln>
            <a:solidFill>
              <a:schemeClr val="accent6">
                <a:lumMod val="75000"/>
              </a:schemeClr>
            </a:solidFill>
          </a:ln>
          <a:effectLst>
            <a:outerShdw blurRad="50800" dist="38100" dir="2700000" algn="tl" rotWithShape="0">
              <a:prstClr val="black">
                <a:alpha val="40000"/>
              </a:prstClr>
            </a:outerShdw>
          </a:effectLst>
        </p:spPr>
        <p:txBody>
          <a:bodyPr wrap="square" rtlCol="0">
            <a:spAutoFit/>
          </a:bodyPr>
          <a:lstStyle/>
          <a:p>
            <a:pPr algn="ctr"/>
            <a:r>
              <a:rPr lang="bn-IN" sz="2400" b="1" dirty="0" smtClean="0">
                <a:latin typeface="NikoshBAN" pitchFamily="2" charset="0"/>
                <a:cs typeface="NikoshBAN" pitchFamily="2" charset="0"/>
              </a:rPr>
              <a:t>লেখক পরিচিতি সম্পর্কে বলতে পারবে।  </a:t>
            </a:r>
            <a:endParaRPr lang="en-US" sz="2400" b="1" dirty="0">
              <a:latin typeface="NikoshBAN" pitchFamily="2" charset="0"/>
              <a:cs typeface="NikoshBAN" pitchFamily="2" charset="0"/>
            </a:endParaRPr>
          </a:p>
        </p:txBody>
      </p:sp>
      <p:sp>
        <p:nvSpPr>
          <p:cNvPr id="10" name="TextBox 9"/>
          <p:cNvSpPr txBox="1"/>
          <p:nvPr/>
        </p:nvSpPr>
        <p:spPr>
          <a:xfrm>
            <a:off x="1143000" y="3048000"/>
            <a:ext cx="5638800" cy="461665"/>
          </a:xfrm>
          <a:prstGeom prst="rect">
            <a:avLst/>
          </a:prstGeom>
          <a:solidFill>
            <a:schemeClr val="tx2">
              <a:lumMod val="40000"/>
              <a:lumOff val="60000"/>
            </a:schemeClr>
          </a:solidFill>
          <a:ln>
            <a:solidFill>
              <a:schemeClr val="accent6">
                <a:lumMod val="75000"/>
              </a:schemeClr>
            </a:solidFill>
          </a:ln>
          <a:effectLst/>
        </p:spPr>
        <p:txBody>
          <a:bodyPr wrap="square" rtlCol="0">
            <a:spAutoFit/>
          </a:bodyPr>
          <a:lstStyle/>
          <a:p>
            <a:r>
              <a:rPr lang="bn-IN" sz="2400" b="1" dirty="0" smtClean="0">
                <a:latin typeface="NikoshBAN" pitchFamily="2" charset="0"/>
                <a:cs typeface="NikoshBAN" pitchFamily="2" charset="0"/>
              </a:rPr>
              <a:t>প্রমিত বাংলা উচ্চারণসহ নতুন শব্দ সম্পর্কে বলতে পারবে। </a:t>
            </a:r>
            <a:endParaRPr lang="en-US" sz="2400" b="1" dirty="0">
              <a:latin typeface="NikoshBAN" pitchFamily="2" charset="0"/>
              <a:cs typeface="NikoshBAN" pitchFamily="2" charset="0"/>
            </a:endParaRPr>
          </a:p>
        </p:txBody>
      </p:sp>
      <p:sp>
        <p:nvSpPr>
          <p:cNvPr id="12" name="TextBox 11"/>
          <p:cNvSpPr txBox="1"/>
          <p:nvPr/>
        </p:nvSpPr>
        <p:spPr>
          <a:xfrm>
            <a:off x="1143000" y="3733800"/>
            <a:ext cx="6781800" cy="830997"/>
          </a:xfrm>
          <a:prstGeom prst="rect">
            <a:avLst/>
          </a:prstGeom>
          <a:solidFill>
            <a:schemeClr val="tx2">
              <a:lumMod val="40000"/>
              <a:lumOff val="60000"/>
            </a:schemeClr>
          </a:solidFill>
          <a:ln>
            <a:solidFill>
              <a:schemeClr val="accent6">
                <a:lumMod val="75000"/>
              </a:schemeClr>
            </a:solidFill>
          </a:ln>
          <a:effectLst/>
        </p:spPr>
        <p:txBody>
          <a:bodyPr wrap="square" rtlCol="0">
            <a:spAutoFit/>
          </a:bodyPr>
          <a:lstStyle/>
          <a:p>
            <a:r>
              <a:rPr lang="bn-IN" sz="2400" b="1" dirty="0" smtClean="0">
                <a:latin typeface="NikoshBAN" pitchFamily="2" charset="0"/>
                <a:cs typeface="NikoshBAN" pitchFamily="2" charset="0"/>
              </a:rPr>
              <a:t>‘রুমীর মতো এমন অসাধারণ মেধাবী ছেলের প্রাণ বাঁচলে দেশও বাঁচবে ’- কথাটি বর্ণনা করতে পারবে। </a:t>
            </a:r>
            <a:endParaRPr lang="en-US" sz="2400" b="1" dirty="0">
              <a:latin typeface="NikoshBAN" pitchFamily="2" charset="0"/>
              <a:cs typeface="NikoshBAN" pitchFamily="2" charset="0"/>
            </a:endParaRPr>
          </a:p>
        </p:txBody>
      </p:sp>
      <p:sp>
        <p:nvSpPr>
          <p:cNvPr id="13" name="TextBox 12"/>
          <p:cNvSpPr txBox="1"/>
          <p:nvPr/>
        </p:nvSpPr>
        <p:spPr>
          <a:xfrm>
            <a:off x="1143000" y="5029200"/>
            <a:ext cx="6934200" cy="830997"/>
          </a:xfrm>
          <a:prstGeom prst="rect">
            <a:avLst/>
          </a:prstGeom>
          <a:solidFill>
            <a:schemeClr val="tx2">
              <a:lumMod val="40000"/>
              <a:lumOff val="60000"/>
            </a:schemeClr>
          </a:solidFill>
          <a:ln>
            <a:solidFill>
              <a:schemeClr val="accent6">
                <a:lumMod val="75000"/>
              </a:schemeClr>
            </a:solidFill>
          </a:ln>
          <a:effectLst/>
        </p:spPr>
        <p:txBody>
          <a:bodyPr wrap="square" rtlCol="0">
            <a:spAutoFit/>
          </a:bodyPr>
          <a:lstStyle/>
          <a:p>
            <a:r>
              <a:rPr lang="bn-IN" sz="2400" b="1" dirty="0" smtClean="0">
                <a:latin typeface="NikoshBAN" pitchFamily="2" charset="0"/>
                <a:cs typeface="NikoshBAN" pitchFamily="2" charset="0"/>
              </a:rPr>
              <a:t>১৯৭১ সালের দিনগুলিতে পাকিস্তানিরা যে নির্মম হত্যাকাণ্ড চালিয়েছিল- ব্যাখ্যা করতে পারবে। </a:t>
            </a:r>
            <a:endParaRPr lang="en-US" sz="2400" b="1" dirty="0">
              <a:latin typeface="NikoshBAN" pitchFamily="2" charset="0"/>
              <a:cs typeface="NikoshBAN" pitchFamily="2" charset="0"/>
            </a:endParaRPr>
          </a:p>
        </p:txBody>
      </p:sp>
      <p:sp>
        <p:nvSpPr>
          <p:cNvPr id="14" name="TextBox 13"/>
          <p:cNvSpPr txBox="1"/>
          <p:nvPr/>
        </p:nvSpPr>
        <p:spPr>
          <a:xfrm>
            <a:off x="1143000" y="5943600"/>
            <a:ext cx="7162800" cy="461665"/>
          </a:xfrm>
          <a:prstGeom prst="rect">
            <a:avLst/>
          </a:prstGeom>
          <a:solidFill>
            <a:schemeClr val="tx2">
              <a:lumMod val="40000"/>
              <a:lumOff val="60000"/>
            </a:schemeClr>
          </a:solidFill>
          <a:ln>
            <a:solidFill>
              <a:schemeClr val="accent6">
                <a:lumMod val="75000"/>
              </a:schemeClr>
            </a:solidFill>
          </a:ln>
          <a:effectLst/>
        </p:spPr>
        <p:txBody>
          <a:bodyPr wrap="square" rtlCol="0">
            <a:spAutoFit/>
          </a:bodyPr>
          <a:lstStyle/>
          <a:p>
            <a:r>
              <a:rPr lang="bn-IN" sz="2400" b="1" dirty="0" smtClean="0">
                <a:latin typeface="NikoshBAN" pitchFamily="2" charset="0"/>
                <a:cs typeface="NikoshBAN" pitchFamily="2" charset="0"/>
              </a:rPr>
              <a:t>নিয়াজীর আত্নসমর্পণ আনন্দের কিন্তু শরিফের কুলখানি বেদনার’ বুঝিয়ে লিখ। </a:t>
            </a:r>
            <a:endParaRPr lang="en-US" sz="2400" b="1" dirty="0">
              <a:latin typeface="NikoshBAN" pitchFamily="2" charset="0"/>
              <a:cs typeface="NikoshBAN" pitchFamily="2" charset="0"/>
            </a:endParaRPr>
          </a:p>
        </p:txBody>
      </p:sp>
      <p:sp>
        <p:nvSpPr>
          <p:cNvPr id="16" name="Right Arrow 15"/>
          <p:cNvSpPr/>
          <p:nvPr/>
        </p:nvSpPr>
        <p:spPr>
          <a:xfrm>
            <a:off x="381000" y="5943600"/>
            <a:ext cx="304800" cy="228600"/>
          </a:xfrm>
          <a:prstGeom prst="rightArrow">
            <a:avLst/>
          </a:prstGeom>
          <a:solidFill>
            <a:srgbClr val="0070C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ppt_x"/>
                                          </p:val>
                                        </p:tav>
                                        <p:tav tm="100000">
                                          <p:val>
                                            <p:strVal val="#ppt_x"/>
                                          </p:val>
                                        </p:tav>
                                      </p:tavLst>
                                    </p:anim>
                                    <p:anim calcmode="lin" valueType="num">
                                      <p:cBhvr additive="base">
                                        <p:cTn id="14"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4)">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4)">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4)">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4)">
                                      <p:cBhvr>
                                        <p:cTn id="34" dur="2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heel(4)">
                                      <p:cBhvr>
                                        <p:cTn id="39"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10" grpId="0" animBg="1"/>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FFF200">
                <a:alpha val="0"/>
              </a:srgb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pic>
        <p:nvPicPr>
          <p:cNvPr id="3" name="Picture 2" descr="51DvCdVD+KL.jpg"/>
          <p:cNvPicPr>
            <a:picLocks noChangeAspect="1"/>
          </p:cNvPicPr>
          <p:nvPr/>
        </p:nvPicPr>
        <p:blipFill>
          <a:blip r:embed="rId2"/>
          <a:stretch>
            <a:fillRect/>
          </a:stretch>
        </p:blipFill>
        <p:spPr>
          <a:xfrm>
            <a:off x="69850" y="304799"/>
            <a:ext cx="2368550" cy="23622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p:cNvSpPr txBox="1"/>
          <p:nvPr/>
        </p:nvSpPr>
        <p:spPr>
          <a:xfrm>
            <a:off x="2971800" y="152400"/>
            <a:ext cx="2667000" cy="707886"/>
          </a:xfrm>
          <a:prstGeom prst="rect">
            <a:avLst/>
          </a:prstGeom>
          <a:solidFill>
            <a:srgbClr val="00B0F0"/>
          </a:solidFill>
          <a:ln>
            <a:solidFill>
              <a:schemeClr val="accent6">
                <a:lumMod val="75000"/>
              </a:schemeClr>
            </a:solidFill>
          </a:ln>
          <a:effectLst>
            <a:innerShdw blurRad="63500" dist="50800" dir="8100000">
              <a:prstClr val="black">
                <a:alpha val="50000"/>
              </a:prstClr>
            </a:innerShdw>
          </a:effectLst>
        </p:spPr>
        <p:txBody>
          <a:bodyPr wrap="square" rtlCol="0">
            <a:spAutoFit/>
          </a:bodyPr>
          <a:lstStyle/>
          <a:p>
            <a:r>
              <a:rPr lang="bn-IN" sz="4000" b="1" dirty="0" smtClean="0">
                <a:latin typeface="NikoshBAN" pitchFamily="2" charset="0"/>
                <a:cs typeface="NikoshBAN" pitchFamily="2" charset="0"/>
              </a:rPr>
              <a:t>লেখক পরিচিতি </a:t>
            </a:r>
            <a:endParaRPr lang="en-US" sz="4000" b="1" dirty="0">
              <a:latin typeface="NikoshBAN" pitchFamily="2" charset="0"/>
              <a:cs typeface="NikoshBAN" pitchFamily="2" charset="0"/>
            </a:endParaRPr>
          </a:p>
        </p:txBody>
      </p:sp>
      <p:sp>
        <p:nvSpPr>
          <p:cNvPr id="5" name="TextBox 4"/>
          <p:cNvSpPr txBox="1"/>
          <p:nvPr/>
        </p:nvSpPr>
        <p:spPr>
          <a:xfrm>
            <a:off x="2971800" y="1905000"/>
            <a:ext cx="2286000" cy="584775"/>
          </a:xfrm>
          <a:prstGeom prst="rect">
            <a:avLst/>
          </a:prstGeom>
          <a:solidFill>
            <a:schemeClr val="accent4">
              <a:lumMod val="40000"/>
              <a:lumOff val="60000"/>
            </a:schemeClr>
          </a:solidFill>
          <a:ln>
            <a:solidFill>
              <a:srgbClr val="00B050"/>
            </a:solidFill>
          </a:ln>
          <a:effectLst>
            <a:outerShdw blurRad="50800" dist="38100" dir="10800000" algn="r" rotWithShape="0">
              <a:prstClr val="black">
                <a:alpha val="40000"/>
              </a:prstClr>
            </a:outerShdw>
          </a:effectLst>
        </p:spPr>
        <p:txBody>
          <a:bodyPr wrap="square" rtlCol="0">
            <a:spAutoFit/>
          </a:bodyPr>
          <a:lstStyle/>
          <a:p>
            <a:r>
              <a:rPr lang="bn-IN" sz="3200" b="1" dirty="0" smtClean="0">
                <a:latin typeface="NikoshBAN" pitchFamily="2" charset="0"/>
                <a:cs typeface="NikoshBAN" pitchFamily="2" charset="0"/>
              </a:rPr>
              <a:t>জাহানারা ইমাম </a:t>
            </a:r>
            <a:endParaRPr lang="en-US" sz="3200" b="1" dirty="0">
              <a:latin typeface="NikoshBAN" pitchFamily="2" charset="0"/>
              <a:cs typeface="NikoshBAN" pitchFamily="2" charset="0"/>
            </a:endParaRPr>
          </a:p>
        </p:txBody>
      </p:sp>
      <p:sp>
        <p:nvSpPr>
          <p:cNvPr id="7" name="Rounded Rectangle 6"/>
          <p:cNvSpPr/>
          <p:nvPr/>
        </p:nvSpPr>
        <p:spPr>
          <a:xfrm>
            <a:off x="152400" y="3200400"/>
            <a:ext cx="2895600" cy="609600"/>
          </a:xfrm>
          <a:prstGeom prst="roundRect">
            <a:avLst/>
          </a:prstGeom>
          <a:solidFill>
            <a:schemeClr val="accent2">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smtClean="0">
                <a:solidFill>
                  <a:schemeClr val="tx1"/>
                </a:solidFill>
                <a:latin typeface="NikoshBAN" pitchFamily="2" charset="0"/>
                <a:cs typeface="NikoshBAN" pitchFamily="2" charset="0"/>
              </a:rPr>
              <a:t>জন্মঃ</a:t>
            </a:r>
            <a:r>
              <a:rPr lang="bn-IN" sz="2400" dirty="0" smtClean="0">
                <a:solidFill>
                  <a:schemeClr val="tx1"/>
                </a:solidFill>
                <a:latin typeface="NikoshBAN" pitchFamily="2" charset="0"/>
                <a:cs typeface="NikoshBAN" pitchFamily="2" charset="0"/>
              </a:rPr>
              <a:t> </a:t>
            </a:r>
            <a:r>
              <a:rPr lang="bn-IN" sz="2800" b="1" dirty="0" smtClean="0">
                <a:solidFill>
                  <a:schemeClr val="tx1"/>
                </a:solidFill>
                <a:latin typeface="NikoshBAN" pitchFamily="2" charset="0"/>
                <a:cs typeface="NikoshBAN" pitchFamily="2" charset="0"/>
              </a:rPr>
              <a:t>২৩রা মে ১৯২৩ </a:t>
            </a:r>
            <a:endParaRPr lang="en-US" sz="2800" b="1" dirty="0">
              <a:solidFill>
                <a:schemeClr val="tx1"/>
              </a:solidFill>
              <a:latin typeface="NikoshBAN" pitchFamily="2" charset="0"/>
              <a:cs typeface="NikoshBAN" pitchFamily="2" charset="0"/>
            </a:endParaRPr>
          </a:p>
        </p:txBody>
      </p:sp>
      <p:sp>
        <p:nvSpPr>
          <p:cNvPr id="10" name="TextBox 9"/>
          <p:cNvSpPr txBox="1"/>
          <p:nvPr/>
        </p:nvSpPr>
        <p:spPr>
          <a:xfrm>
            <a:off x="304800" y="4038600"/>
            <a:ext cx="2362200" cy="523220"/>
          </a:xfrm>
          <a:prstGeom prst="rect">
            <a:avLst/>
          </a:prstGeom>
          <a:solidFill>
            <a:schemeClr val="accent2">
              <a:lumMod val="40000"/>
              <a:lumOff val="60000"/>
            </a:schemeClr>
          </a:solidFill>
          <a:ln>
            <a:solidFill>
              <a:schemeClr val="accent4">
                <a:lumMod val="75000"/>
              </a:schemeClr>
            </a:solidFill>
          </a:ln>
          <a:effectLst>
            <a:glow rad="63500">
              <a:schemeClr val="accent1">
                <a:satMod val="175000"/>
                <a:alpha val="40000"/>
              </a:schemeClr>
            </a:glow>
          </a:effectLst>
        </p:spPr>
        <p:txBody>
          <a:bodyPr wrap="square" rtlCol="0">
            <a:spAutoFit/>
          </a:bodyPr>
          <a:lstStyle/>
          <a:p>
            <a:pPr algn="ctr"/>
            <a:r>
              <a:rPr lang="bn-IN" sz="2800" b="1" dirty="0" smtClean="0">
                <a:latin typeface="NikoshBAN" pitchFamily="2" charset="0"/>
                <a:cs typeface="NikoshBAN" pitchFamily="2" charset="0"/>
              </a:rPr>
              <a:t>পরিচিতিঃ</a:t>
            </a:r>
            <a:r>
              <a:rPr lang="bn-IN" sz="2400" dirty="0" smtClean="0">
                <a:latin typeface="NikoshBAN" pitchFamily="2" charset="0"/>
                <a:cs typeface="NikoshBAN" pitchFamily="2" charset="0"/>
              </a:rPr>
              <a:t> </a:t>
            </a:r>
            <a:r>
              <a:rPr lang="bn-IN" sz="2800" b="1" dirty="0" smtClean="0">
                <a:latin typeface="NikoshBAN" pitchFamily="2" charset="0"/>
                <a:cs typeface="NikoshBAN" pitchFamily="2" charset="0"/>
              </a:rPr>
              <a:t>অধ্যাপক</a:t>
            </a:r>
            <a:r>
              <a:rPr lang="bn-IN" sz="2400" b="1" dirty="0" smtClean="0">
                <a:latin typeface="NikoshBAN" pitchFamily="2" charset="0"/>
                <a:cs typeface="NikoshBAN" pitchFamily="2" charset="0"/>
              </a:rPr>
              <a:t> </a:t>
            </a:r>
            <a:endParaRPr lang="en-US" sz="2400" b="1" dirty="0">
              <a:latin typeface="NikoshBAN" pitchFamily="2" charset="0"/>
              <a:cs typeface="NikoshBAN" pitchFamily="2" charset="0"/>
            </a:endParaRPr>
          </a:p>
        </p:txBody>
      </p:sp>
      <p:sp>
        <p:nvSpPr>
          <p:cNvPr id="11" name="TextBox 10"/>
          <p:cNvSpPr txBox="1"/>
          <p:nvPr/>
        </p:nvSpPr>
        <p:spPr>
          <a:xfrm>
            <a:off x="3581400" y="3352800"/>
            <a:ext cx="5410200" cy="892552"/>
          </a:xfrm>
          <a:prstGeom prst="rect">
            <a:avLst/>
          </a:prstGeom>
          <a:solidFill>
            <a:schemeClr val="accent2">
              <a:lumMod val="40000"/>
              <a:lumOff val="60000"/>
            </a:schemeClr>
          </a:solidFill>
          <a:ln>
            <a:solidFill>
              <a:schemeClr val="tx2">
                <a:lumMod val="60000"/>
                <a:lumOff val="40000"/>
              </a:schemeClr>
            </a:solidFill>
          </a:ln>
          <a:effectLst>
            <a:outerShdw blurRad="50800" dist="38100" algn="l" rotWithShape="0">
              <a:prstClr val="black">
                <a:alpha val="40000"/>
              </a:prstClr>
            </a:outerShdw>
          </a:effectLst>
        </p:spPr>
        <p:txBody>
          <a:bodyPr wrap="square" rtlCol="0">
            <a:spAutoFit/>
          </a:bodyPr>
          <a:lstStyle/>
          <a:p>
            <a:r>
              <a:rPr lang="bn-IN" sz="2800" b="1" dirty="0" smtClean="0">
                <a:latin typeface="NikoshBAN" pitchFamily="2" charset="0"/>
                <a:cs typeface="NikoshBAN" pitchFamily="2" charset="0"/>
              </a:rPr>
              <a:t>গ্রন্থসমূহঃ</a:t>
            </a:r>
            <a:r>
              <a:rPr lang="bn-IN" sz="2800" dirty="0" smtClean="0">
                <a:latin typeface="NikoshBAN" pitchFamily="2" charset="0"/>
                <a:cs typeface="NikoshBAN" pitchFamily="2" charset="0"/>
              </a:rPr>
              <a:t> </a:t>
            </a:r>
            <a:r>
              <a:rPr lang="bn-IN" sz="2400" b="1" dirty="0" smtClean="0">
                <a:latin typeface="NikoshBAN" pitchFamily="2" charset="0"/>
                <a:cs typeface="NikoshBAN" pitchFamily="2" charset="0"/>
              </a:rPr>
              <a:t>একাত্তরের দিনগুলি, সাতটি তারার ঝিলিমিলি, ক্যান্সারের সঙ্গে বসবাস, প্রবাসের দিনগুলি। </a:t>
            </a:r>
            <a:endParaRPr lang="en-US" sz="2400" b="1" dirty="0">
              <a:latin typeface="NikoshBAN" pitchFamily="2" charset="0"/>
              <a:cs typeface="NikoshBAN" pitchFamily="2" charset="0"/>
            </a:endParaRPr>
          </a:p>
        </p:txBody>
      </p:sp>
      <p:sp>
        <p:nvSpPr>
          <p:cNvPr id="14" name="TextBox 13"/>
          <p:cNvSpPr txBox="1"/>
          <p:nvPr/>
        </p:nvSpPr>
        <p:spPr>
          <a:xfrm>
            <a:off x="152400" y="4876800"/>
            <a:ext cx="2743200" cy="477054"/>
          </a:xfrm>
          <a:prstGeom prst="rect">
            <a:avLst/>
          </a:prstGeom>
          <a:solidFill>
            <a:schemeClr val="accent2">
              <a:lumMod val="20000"/>
              <a:lumOff val="80000"/>
            </a:schemeClr>
          </a:solidFill>
          <a:ln>
            <a:solidFill>
              <a:schemeClr val="tx2">
                <a:lumMod val="60000"/>
                <a:lumOff val="40000"/>
              </a:schemeClr>
            </a:solidFill>
          </a:ln>
          <a:effectLst>
            <a:outerShdw blurRad="50800" dist="38100" algn="l" rotWithShape="0">
              <a:prstClr val="black">
                <a:alpha val="40000"/>
              </a:prstClr>
            </a:outerShdw>
          </a:effectLst>
        </p:spPr>
        <p:txBody>
          <a:bodyPr wrap="square" rtlCol="0">
            <a:spAutoFit/>
          </a:bodyPr>
          <a:lstStyle/>
          <a:p>
            <a:r>
              <a:rPr lang="bn-IN" sz="2500" b="1" dirty="0" smtClean="0">
                <a:latin typeface="NikoshBAN" pitchFamily="2" charset="0"/>
                <a:cs typeface="NikoshBAN" pitchFamily="2" charset="0"/>
              </a:rPr>
              <a:t>পুরষ্কারঃ</a:t>
            </a:r>
            <a:r>
              <a:rPr lang="bn-IN" sz="2400" b="1" dirty="0" smtClean="0">
                <a:latin typeface="NikoshBAN" pitchFamily="2" charset="0"/>
                <a:cs typeface="NikoshBAN" pitchFamily="2" charset="0"/>
              </a:rPr>
              <a:t> বাংলা একাডেমি </a:t>
            </a:r>
            <a:endParaRPr lang="en-US" sz="2400" b="1" dirty="0">
              <a:latin typeface="NikoshBAN" pitchFamily="2" charset="0"/>
              <a:cs typeface="NikoshBAN" pitchFamily="2" charset="0"/>
            </a:endParaRPr>
          </a:p>
        </p:txBody>
      </p:sp>
      <p:sp>
        <p:nvSpPr>
          <p:cNvPr id="15" name="TextBox 14"/>
          <p:cNvSpPr txBox="1"/>
          <p:nvPr/>
        </p:nvSpPr>
        <p:spPr>
          <a:xfrm>
            <a:off x="3657600" y="4648200"/>
            <a:ext cx="3124200" cy="584775"/>
          </a:xfrm>
          <a:prstGeom prst="rect">
            <a:avLst/>
          </a:prstGeom>
          <a:solidFill>
            <a:schemeClr val="accent4">
              <a:lumMod val="40000"/>
              <a:lumOff val="60000"/>
            </a:schemeClr>
          </a:solidFill>
          <a:ln>
            <a:solidFill>
              <a:schemeClr val="accent4">
                <a:lumMod val="40000"/>
                <a:lumOff val="60000"/>
              </a:schemeClr>
            </a:solidFill>
          </a:ln>
          <a:effectLst>
            <a:outerShdw blurRad="50800" dist="38100" dir="8100000" algn="tr" rotWithShape="0">
              <a:prstClr val="black">
                <a:alpha val="40000"/>
              </a:prstClr>
            </a:outerShdw>
          </a:effectLst>
        </p:spPr>
        <p:txBody>
          <a:bodyPr wrap="square" rtlCol="0">
            <a:spAutoFit/>
          </a:bodyPr>
          <a:lstStyle/>
          <a:p>
            <a:r>
              <a:rPr lang="bn-IN" sz="3200" b="1" dirty="0" smtClean="0">
                <a:latin typeface="NikoshBAN" pitchFamily="2" charset="0"/>
                <a:cs typeface="NikoshBAN" pitchFamily="2" charset="0"/>
              </a:rPr>
              <a:t>মৃত্যুঃ</a:t>
            </a:r>
            <a:r>
              <a:rPr lang="bn-IN" sz="2800" b="1" dirty="0" smtClean="0">
                <a:latin typeface="NikoshBAN" pitchFamily="2" charset="0"/>
                <a:cs typeface="NikoshBAN" pitchFamily="2" charset="0"/>
              </a:rPr>
              <a:t> ২৬ জুন ১৯৯৪। </a:t>
            </a:r>
            <a:endParaRPr lang="en-US" sz="28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0" grpId="0" animBg="1"/>
      <p:bldP spid="11"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62000">
              <a:srgbClr val="5E9EFF">
                <a:alpha val="29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extBox 1"/>
          <p:cNvSpPr txBox="1"/>
          <p:nvPr/>
        </p:nvSpPr>
        <p:spPr>
          <a:xfrm>
            <a:off x="3200400" y="152400"/>
            <a:ext cx="2057400" cy="646331"/>
          </a:xfrm>
          <a:prstGeom prst="rect">
            <a:avLst/>
          </a:prstGeom>
          <a:solidFill>
            <a:srgbClr val="92D050"/>
          </a:solidFill>
          <a:ln>
            <a:solidFill>
              <a:srgbClr val="002060"/>
            </a:solidFill>
          </a:ln>
          <a:effectLst>
            <a:glow rad="101600">
              <a:schemeClr val="accent3">
                <a:satMod val="175000"/>
                <a:alpha val="40000"/>
              </a:schemeClr>
            </a:glow>
          </a:effectLst>
        </p:spPr>
        <p:txBody>
          <a:bodyPr wrap="square" rtlCol="0">
            <a:spAutoFit/>
          </a:bodyPr>
          <a:lstStyle/>
          <a:p>
            <a:pPr algn="ctr"/>
            <a:r>
              <a:rPr lang="bn-IN" sz="3600" b="1" dirty="0" smtClean="0">
                <a:latin typeface="NikoshBAN" pitchFamily="2" charset="0"/>
                <a:cs typeface="NikoshBAN" pitchFamily="2" charset="0"/>
              </a:rPr>
              <a:t>শব্দার্থ </a:t>
            </a:r>
            <a:endParaRPr lang="en-US" sz="3600" b="1" dirty="0">
              <a:latin typeface="NikoshBAN" pitchFamily="2" charset="0"/>
              <a:cs typeface="NikoshBAN" pitchFamily="2" charset="0"/>
            </a:endParaRPr>
          </a:p>
        </p:txBody>
      </p:sp>
      <p:sp>
        <p:nvSpPr>
          <p:cNvPr id="4" name="TextBox 3"/>
          <p:cNvSpPr txBox="1"/>
          <p:nvPr/>
        </p:nvSpPr>
        <p:spPr>
          <a:xfrm>
            <a:off x="533400" y="1676400"/>
            <a:ext cx="990600"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2400" b="1" dirty="0" smtClean="0">
                <a:latin typeface="NikoshBAN" pitchFamily="2" charset="0"/>
                <a:cs typeface="NikoshBAN" pitchFamily="2" charset="0"/>
              </a:rPr>
              <a:t>রুমী</a:t>
            </a:r>
            <a:r>
              <a:rPr lang="bn-IN"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5" name="TextBox 4"/>
          <p:cNvSpPr txBox="1"/>
          <p:nvPr/>
        </p:nvSpPr>
        <p:spPr>
          <a:xfrm>
            <a:off x="381000" y="2743200"/>
            <a:ext cx="1295400" cy="461665"/>
          </a:xfrm>
          <a:prstGeom prst="rect">
            <a:avLst/>
          </a:prstGeom>
          <a:solidFill>
            <a:schemeClr val="accent2">
              <a:lumMod val="40000"/>
              <a:lumOff val="60000"/>
            </a:schemeClr>
          </a:solidFill>
          <a:ln>
            <a:noFill/>
          </a:ln>
          <a:effectLst>
            <a:outerShdw blurRad="50800" dist="38100" algn="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400" b="1" dirty="0" smtClean="0">
                <a:latin typeface="NikoshBAN" pitchFamily="2" charset="0"/>
                <a:cs typeface="NikoshBAN" pitchFamily="2" charset="0"/>
              </a:rPr>
              <a:t>খুরকি</a:t>
            </a:r>
            <a:r>
              <a:rPr lang="bn-IN" dirty="0" smtClean="0">
                <a:latin typeface="NikoshBAN" pitchFamily="2" charset="0"/>
                <a:cs typeface="NikoshBAN" pitchFamily="2" charset="0"/>
              </a:rPr>
              <a:t> </a:t>
            </a:r>
            <a:endParaRPr lang="en-US" dirty="0">
              <a:latin typeface="NikoshBAN" pitchFamily="2" charset="0"/>
              <a:cs typeface="NikoshBAN" pitchFamily="2" charset="0"/>
            </a:endParaRPr>
          </a:p>
        </p:txBody>
      </p:sp>
      <p:sp>
        <p:nvSpPr>
          <p:cNvPr id="6" name="TextBox 5"/>
          <p:cNvSpPr txBox="1"/>
          <p:nvPr/>
        </p:nvSpPr>
        <p:spPr>
          <a:xfrm>
            <a:off x="304800" y="3733800"/>
            <a:ext cx="1295400"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bn-IN" sz="2400" b="1" dirty="0" smtClean="0">
                <a:latin typeface="NikoshBAN" pitchFamily="2" charset="0"/>
                <a:cs typeface="NikoshBAN" pitchFamily="2" charset="0"/>
              </a:rPr>
              <a:t>বিরান </a:t>
            </a:r>
            <a:endParaRPr lang="en-US" sz="2400" b="1" dirty="0">
              <a:latin typeface="NikoshBAN" pitchFamily="2" charset="0"/>
              <a:cs typeface="NikoshBAN" pitchFamily="2" charset="0"/>
            </a:endParaRPr>
          </a:p>
        </p:txBody>
      </p:sp>
      <p:sp>
        <p:nvSpPr>
          <p:cNvPr id="7" name="TextBox 6"/>
          <p:cNvSpPr txBox="1"/>
          <p:nvPr/>
        </p:nvSpPr>
        <p:spPr>
          <a:xfrm>
            <a:off x="381000" y="5562600"/>
            <a:ext cx="1219200" cy="461665"/>
          </a:xfrm>
          <a:prstGeom prst="rect">
            <a:avLst/>
          </a:prstGeom>
          <a:solidFill>
            <a:schemeClr val="accent2">
              <a:lumMod val="60000"/>
              <a:lumOff val="40000"/>
            </a:schemeClr>
          </a:solidFill>
          <a:ln>
            <a:solidFill>
              <a:schemeClr val="tx2">
                <a:lumMod val="60000"/>
                <a:lumOff val="40000"/>
              </a:schemeClr>
            </a:solidFill>
          </a:ln>
        </p:spPr>
        <p:txBody>
          <a:bodyPr wrap="square" rtlCol="0">
            <a:spAutoFit/>
          </a:bodyPr>
          <a:lstStyle/>
          <a:p>
            <a:pPr algn="ctr"/>
            <a:r>
              <a:rPr lang="bn-IN" sz="2400" b="1" dirty="0" smtClean="0">
                <a:latin typeface="NikoshBAN" pitchFamily="2" charset="0"/>
                <a:cs typeface="NikoshBAN" pitchFamily="2" charset="0"/>
              </a:rPr>
              <a:t>চরমপত্র </a:t>
            </a:r>
            <a:endParaRPr lang="en-US" sz="2400" b="1" dirty="0">
              <a:latin typeface="NikoshBAN" pitchFamily="2" charset="0"/>
              <a:cs typeface="NikoshBAN" pitchFamily="2" charset="0"/>
            </a:endParaRPr>
          </a:p>
        </p:txBody>
      </p:sp>
      <p:sp>
        <p:nvSpPr>
          <p:cNvPr id="8" name="TextBox 7"/>
          <p:cNvSpPr txBox="1"/>
          <p:nvPr/>
        </p:nvSpPr>
        <p:spPr>
          <a:xfrm>
            <a:off x="304800" y="4495800"/>
            <a:ext cx="1447800" cy="461665"/>
          </a:xfrm>
          <a:prstGeom prst="rect">
            <a:avLst/>
          </a:prstGeom>
          <a:solidFill>
            <a:srgbClr val="FF0000"/>
          </a:solidFill>
          <a:ln>
            <a:solidFill>
              <a:srgbClr val="00B0F0"/>
            </a:solidFill>
          </a:ln>
          <a:effectLst/>
        </p:spPr>
        <p:txBody>
          <a:bodyPr wrap="square" rtlCol="0">
            <a:spAutoFit/>
          </a:bodyPr>
          <a:lstStyle/>
          <a:p>
            <a:r>
              <a:rPr lang="bn-IN" sz="2400" b="1" dirty="0" smtClean="0">
                <a:latin typeface="NikoshBAN" pitchFamily="2" charset="0"/>
                <a:cs typeface="NikoshBAN" pitchFamily="2" charset="0"/>
              </a:rPr>
              <a:t>আলটিমেডাম </a:t>
            </a:r>
            <a:endParaRPr lang="en-US" sz="2400" b="1" dirty="0">
              <a:latin typeface="NikoshBAN" pitchFamily="2" charset="0"/>
              <a:cs typeface="NikoshBAN" pitchFamily="2" charset="0"/>
            </a:endParaRPr>
          </a:p>
        </p:txBody>
      </p:sp>
      <p:sp>
        <p:nvSpPr>
          <p:cNvPr id="9" name="TextBox 8"/>
          <p:cNvSpPr txBox="1"/>
          <p:nvPr/>
        </p:nvSpPr>
        <p:spPr>
          <a:xfrm>
            <a:off x="5334000" y="1676400"/>
            <a:ext cx="1600200" cy="461665"/>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bn-IN" sz="2400" b="1" dirty="0" smtClean="0">
                <a:latin typeface="NikoshBAN" pitchFamily="2" charset="0"/>
                <a:cs typeface="NikoshBAN" pitchFamily="2" charset="0"/>
              </a:rPr>
              <a:t>জামীর ভাই </a:t>
            </a:r>
            <a:endParaRPr lang="en-US" sz="2400" b="1" dirty="0">
              <a:latin typeface="NikoshBAN" pitchFamily="2" charset="0"/>
              <a:cs typeface="NikoshBAN" pitchFamily="2" charset="0"/>
            </a:endParaRPr>
          </a:p>
        </p:txBody>
      </p:sp>
      <p:sp>
        <p:nvSpPr>
          <p:cNvPr id="10" name="TextBox 9"/>
          <p:cNvSpPr txBox="1"/>
          <p:nvPr/>
        </p:nvSpPr>
        <p:spPr>
          <a:xfrm>
            <a:off x="5334000" y="2667001"/>
            <a:ext cx="3810000" cy="769441"/>
          </a:xfrm>
          <a:prstGeom prst="rect">
            <a:avLst/>
          </a:prstGeom>
          <a:solidFill>
            <a:schemeClr val="accent2">
              <a:lumMod val="40000"/>
              <a:lumOff val="60000"/>
            </a:schemeClr>
          </a:solidFill>
          <a:ln>
            <a:solidFill>
              <a:schemeClr val="tx2">
                <a:lumMod val="60000"/>
                <a:lumOff val="40000"/>
              </a:schemeClr>
            </a:solidFill>
          </a:ln>
        </p:spPr>
        <p:txBody>
          <a:bodyPr wrap="square" rtlCol="0">
            <a:spAutoFit/>
          </a:bodyPr>
          <a:lstStyle/>
          <a:p>
            <a:r>
              <a:rPr lang="bn-IN" sz="2200" b="1" dirty="0" smtClean="0">
                <a:latin typeface="NikoshBAN" pitchFamily="2" charset="0"/>
                <a:cs typeface="NikoshBAN" pitchFamily="2" charset="0"/>
              </a:rPr>
              <a:t>মাটি খোঁড়ার জন্য ব্যবহৃত  এক প্রকার ছোট খন্তা </a:t>
            </a:r>
            <a:endParaRPr lang="en-US" sz="2200" b="1" dirty="0">
              <a:latin typeface="NikoshBAN" pitchFamily="2" charset="0"/>
              <a:cs typeface="NikoshBAN" pitchFamily="2" charset="0"/>
            </a:endParaRPr>
          </a:p>
        </p:txBody>
      </p:sp>
      <p:sp>
        <p:nvSpPr>
          <p:cNvPr id="11" name="TextBox 10"/>
          <p:cNvSpPr txBox="1"/>
          <p:nvPr/>
        </p:nvSpPr>
        <p:spPr>
          <a:xfrm>
            <a:off x="5334000" y="3657600"/>
            <a:ext cx="2209800" cy="461665"/>
          </a:xfrm>
          <a:prstGeom prst="rect">
            <a:avLst/>
          </a:prstGeom>
          <a:solidFill>
            <a:schemeClr val="accent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bn-IN" sz="2400" b="1" dirty="0" smtClean="0">
                <a:latin typeface="NikoshBAN" pitchFamily="2" charset="0"/>
                <a:cs typeface="NikoshBAN" pitchFamily="2" charset="0"/>
              </a:rPr>
              <a:t>জনমানবহীন,  ফাঁকা </a:t>
            </a:r>
            <a:endParaRPr lang="en-US" sz="2400" b="1" dirty="0">
              <a:latin typeface="NikoshBAN" pitchFamily="2" charset="0"/>
              <a:cs typeface="NikoshBAN" pitchFamily="2" charset="0"/>
            </a:endParaRPr>
          </a:p>
        </p:txBody>
      </p:sp>
      <p:sp>
        <p:nvSpPr>
          <p:cNvPr id="12" name="TextBox 11"/>
          <p:cNvSpPr txBox="1"/>
          <p:nvPr/>
        </p:nvSpPr>
        <p:spPr>
          <a:xfrm>
            <a:off x="5334000" y="4495800"/>
            <a:ext cx="1981200" cy="461665"/>
          </a:xfrm>
          <a:prstGeom prst="rect">
            <a:avLst/>
          </a:prstGeom>
          <a:solidFill>
            <a:srgbClr val="FF0000"/>
          </a:solidFill>
          <a:ln>
            <a:solidFill>
              <a:schemeClr val="accent2"/>
            </a:solidFill>
          </a:ln>
          <a:effectLst>
            <a:outerShdw blurRad="50800" dist="38100" dir="2700000" algn="tl" rotWithShape="0">
              <a:prstClr val="black">
                <a:alpha val="40000"/>
              </a:prstClr>
            </a:outerShdw>
          </a:effectLst>
        </p:spPr>
        <p:txBody>
          <a:bodyPr wrap="square" rtlCol="0">
            <a:spAutoFit/>
          </a:bodyPr>
          <a:lstStyle/>
          <a:p>
            <a:r>
              <a:rPr lang="bn-IN" sz="2400" b="1" dirty="0" smtClean="0">
                <a:latin typeface="NikoshBAN" pitchFamily="2" charset="0"/>
                <a:cs typeface="NikoshBAN" pitchFamily="2" charset="0"/>
              </a:rPr>
              <a:t>চূড়ান্ত সময় নির্ধারণ </a:t>
            </a:r>
            <a:endParaRPr lang="en-US" sz="2400" b="1" dirty="0">
              <a:latin typeface="NikoshBAN" pitchFamily="2" charset="0"/>
              <a:cs typeface="NikoshBAN" pitchFamily="2" charset="0"/>
            </a:endParaRPr>
          </a:p>
        </p:txBody>
      </p:sp>
      <p:sp>
        <p:nvSpPr>
          <p:cNvPr id="13" name="TextBox 12"/>
          <p:cNvSpPr txBox="1"/>
          <p:nvPr/>
        </p:nvSpPr>
        <p:spPr>
          <a:xfrm>
            <a:off x="5334000" y="5715000"/>
            <a:ext cx="3200400" cy="461665"/>
          </a:xfrm>
          <a:prstGeom prst="rect">
            <a:avLst/>
          </a:prstGeom>
          <a:solidFill>
            <a:schemeClr val="accent2">
              <a:lumMod val="40000"/>
              <a:lumOff val="60000"/>
            </a:schemeClr>
          </a:solidFill>
          <a:ln>
            <a:solidFill>
              <a:schemeClr val="tx2">
                <a:lumMod val="40000"/>
                <a:lumOff val="60000"/>
              </a:schemeClr>
            </a:solidFill>
          </a:ln>
          <a:effectLst/>
        </p:spPr>
        <p:txBody>
          <a:bodyPr wrap="square" rtlCol="0">
            <a:spAutoFit/>
          </a:bodyPr>
          <a:lstStyle/>
          <a:p>
            <a:pPr algn="ctr"/>
            <a:r>
              <a:rPr lang="bn-IN" sz="2400" b="1" dirty="0" smtClean="0">
                <a:latin typeface="NikoshBAN" pitchFamily="2" charset="0"/>
                <a:cs typeface="NikoshBAN" pitchFamily="2" charset="0"/>
              </a:rPr>
              <a:t>মৃত্যুর পূর্ব সময়ে লিখিত উপদেশ </a:t>
            </a:r>
            <a:endParaRPr lang="en-US" sz="2400" b="1" dirty="0">
              <a:latin typeface="NikoshBAN" pitchFamily="2" charset="0"/>
              <a:cs typeface="NikoshBAN" pitchFamily="2" charset="0"/>
            </a:endParaRPr>
          </a:p>
        </p:txBody>
      </p:sp>
      <p:pic>
        <p:nvPicPr>
          <p:cNvPr id="14" name="Picture 13" descr="images.jpg"/>
          <p:cNvPicPr>
            <a:picLocks noChangeAspect="1"/>
          </p:cNvPicPr>
          <p:nvPr/>
        </p:nvPicPr>
        <p:blipFill>
          <a:blip r:embed="rId2"/>
          <a:stretch>
            <a:fillRect/>
          </a:stretch>
        </p:blipFill>
        <p:spPr>
          <a:xfrm>
            <a:off x="2971800" y="1371600"/>
            <a:ext cx="1447800" cy="848762"/>
          </a:xfrm>
          <a:prstGeom prst="rect">
            <a:avLst/>
          </a:prstGeom>
          <a:solidFill>
            <a:srgbClr val="FF0000"/>
          </a:solidFill>
          <a:ln>
            <a:solidFill>
              <a:srgbClr val="002060"/>
            </a:solidFill>
          </a:ln>
          <a:effectLst>
            <a:outerShdw blurRad="50800" dist="38100" dir="2700000" algn="tl" rotWithShape="0">
              <a:prstClr val="black">
                <a:alpha val="40000"/>
              </a:prstClr>
            </a:outerShdw>
            <a:softEdge rad="112500"/>
          </a:effectLst>
        </p:spPr>
      </p:pic>
      <p:pic>
        <p:nvPicPr>
          <p:cNvPr id="15" name="Picture 14" descr="e011b2.jpg"/>
          <p:cNvPicPr>
            <a:picLocks noChangeAspect="1"/>
          </p:cNvPicPr>
          <p:nvPr/>
        </p:nvPicPr>
        <p:blipFill>
          <a:blip r:embed="rId3"/>
          <a:stretch>
            <a:fillRect/>
          </a:stretch>
        </p:blipFill>
        <p:spPr>
          <a:xfrm>
            <a:off x="3048000" y="3429000"/>
            <a:ext cx="1295400" cy="821988"/>
          </a:xfrm>
          <a:prstGeom prst="roundRect">
            <a:avLst>
              <a:gd name="adj" fmla="val 8594"/>
            </a:avLst>
          </a:prstGeom>
          <a:solidFill>
            <a:srgbClr val="FFFFFF">
              <a:shade val="85000"/>
            </a:srgbClr>
          </a:solidFill>
          <a:ln>
            <a:solidFill>
              <a:srgbClr val="FF0000"/>
            </a:solidFill>
          </a:ln>
          <a:effectLst/>
        </p:spPr>
      </p:pic>
      <p:pic>
        <p:nvPicPr>
          <p:cNvPr id="16" name="Picture 15" descr="OpenBook_For_NewsNotes.jpg"/>
          <p:cNvPicPr>
            <a:picLocks noChangeAspect="1"/>
          </p:cNvPicPr>
          <p:nvPr/>
        </p:nvPicPr>
        <p:blipFill>
          <a:blip r:embed="rId4"/>
          <a:stretch>
            <a:fillRect/>
          </a:stretch>
        </p:blipFill>
        <p:spPr>
          <a:xfrm>
            <a:off x="2971800" y="5410200"/>
            <a:ext cx="1371600" cy="838200"/>
          </a:xfrm>
          <a:prstGeom prst="rect">
            <a:avLst/>
          </a:prstGeom>
          <a:ln>
            <a:solidFill>
              <a:srgbClr val="FF0000"/>
            </a:solidFill>
          </a:ln>
          <a:effectLst>
            <a:outerShdw blurRad="50800" dist="38100" dir="2700000" algn="tl" rotWithShape="0">
              <a:prstClr val="black">
                <a:alpha val="40000"/>
              </a:prstClr>
            </a:outerShdw>
          </a:effectLst>
        </p:spPr>
      </p:pic>
      <p:pic>
        <p:nvPicPr>
          <p:cNvPr id="17" name="Picture 16" descr="bagabondu.gif"/>
          <p:cNvPicPr>
            <a:picLocks noChangeAspect="1"/>
          </p:cNvPicPr>
          <p:nvPr/>
        </p:nvPicPr>
        <p:blipFill>
          <a:blip r:embed="rId5"/>
          <a:stretch>
            <a:fillRect/>
          </a:stretch>
        </p:blipFill>
        <p:spPr>
          <a:xfrm>
            <a:off x="3048000" y="4495800"/>
            <a:ext cx="1295400" cy="682351"/>
          </a:xfrm>
          <a:prstGeom prst="rect">
            <a:avLst/>
          </a:prstGeom>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8" name="Picture 17" descr="131310-fiskars-telescopic-garden-spade-straight1.jpg"/>
          <p:cNvPicPr>
            <a:picLocks noChangeAspect="1"/>
          </p:cNvPicPr>
          <p:nvPr/>
        </p:nvPicPr>
        <p:blipFill>
          <a:blip r:embed="rId6" cstate="print"/>
          <a:stretch>
            <a:fillRect/>
          </a:stretch>
        </p:blipFill>
        <p:spPr>
          <a:xfrm>
            <a:off x="3048000" y="2438400"/>
            <a:ext cx="1295400" cy="765274"/>
          </a:xfrm>
          <a:prstGeom prst="roundRect">
            <a:avLst>
              <a:gd name="adj" fmla="val 8594"/>
            </a:avLst>
          </a:prstGeom>
          <a:solidFill>
            <a:srgbClr val="FFFFFF">
              <a:shade val="85000"/>
            </a:srgbClr>
          </a:solidFill>
          <a:ln>
            <a:solidFill>
              <a:schemeClr val="accent4">
                <a:lumMod val="50000"/>
              </a:schemeClr>
            </a:solidFill>
          </a:ln>
          <a:effectLst>
            <a:outerShdw blurRad="50800" dist="38100" dir="5400000" algn="t" rotWithShape="0">
              <a:prstClr val="black">
                <a:alpha val="40000"/>
              </a:prstClr>
            </a:outerShdw>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checkerboard(across)">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heckerboard(across)">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checkerboard(across)">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circle(in)">
                                      <p:cBhvr>
                                        <p:cTn id="48" dur="20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checkerboard(across)">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checkerboard(across)">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circle(in)">
                                      <p:cBhvr>
                                        <p:cTn id="63" dur="20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5" presetClass="entr" presetSubtype="10"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Effect transition="in" filter="checkerboard(across)">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checkerboard(across)">
                                      <p:cBhvr>
                                        <p:cTn id="73" dur="500"/>
                                        <p:tgtEl>
                                          <p:spTgt spid="7"/>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circle(in)">
                                      <p:cBhvr>
                                        <p:cTn id="78" dur="20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5" presetClass="entr" presetSubtype="10"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heckerboard(across)">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7000">
              <a:srgbClr val="FF0000">
                <a:alpha val="54000"/>
              </a:srgbClr>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3" name="Picture 2" descr="10.jpg"/>
          <p:cNvPicPr>
            <a:picLocks noChangeAspect="1"/>
          </p:cNvPicPr>
          <p:nvPr/>
        </p:nvPicPr>
        <p:blipFill>
          <a:blip r:embed="rId2" cstate="print"/>
          <a:stretch>
            <a:fillRect/>
          </a:stretch>
        </p:blipFill>
        <p:spPr>
          <a:xfrm>
            <a:off x="279400" y="381000"/>
            <a:ext cx="2082800" cy="1562100"/>
          </a:xfrm>
          <a:prstGeom prst="ellipse">
            <a:avLst/>
          </a:prstGeom>
          <a:solidFill>
            <a:srgbClr val="7030A0"/>
          </a:solidFill>
          <a:ln w="63500" cap="rnd">
            <a:solidFill>
              <a:srgbClr val="00B0F0"/>
            </a:solidFill>
          </a:ln>
          <a:effectLst>
            <a:glow rad="139700">
              <a:schemeClr val="accent2">
                <a:satMod val="175000"/>
                <a:alpha val="40000"/>
              </a:schemeClr>
            </a:glow>
            <a:innerShdw blurRad="114300">
              <a:prstClr val="black"/>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TextBox 3"/>
          <p:cNvSpPr txBox="1"/>
          <p:nvPr/>
        </p:nvSpPr>
        <p:spPr>
          <a:xfrm>
            <a:off x="2895600" y="457200"/>
            <a:ext cx="2743200" cy="769441"/>
          </a:xfrm>
          <a:prstGeom prst="rect">
            <a:avLst/>
          </a:prstGeom>
          <a:solidFill>
            <a:srgbClr val="00B050"/>
          </a:solidFill>
          <a:ln>
            <a:solidFill>
              <a:srgbClr val="7030A0"/>
            </a:solidFill>
          </a:ln>
          <a:effectLst>
            <a:outerShdw blurRad="50800" dist="38100" dir="5400000" algn="t" rotWithShape="0">
              <a:prstClr val="black">
                <a:alpha val="40000"/>
              </a:prstClr>
            </a:outerShdw>
          </a:effectLst>
        </p:spPr>
        <p:txBody>
          <a:bodyPr wrap="square" rtlCol="0">
            <a:spAutoFit/>
          </a:bodyPr>
          <a:lstStyle/>
          <a:p>
            <a:pPr algn="ctr"/>
            <a:r>
              <a:rPr lang="bn-IN" sz="4400" b="1" dirty="0" smtClean="0">
                <a:latin typeface="NikoshBAN" pitchFamily="2" charset="0"/>
                <a:cs typeface="NikoshBAN" pitchFamily="2" charset="0"/>
              </a:rPr>
              <a:t>আদর্শ পাঠ </a:t>
            </a:r>
            <a:endParaRPr lang="en-US" sz="4400" b="1" dirty="0">
              <a:latin typeface="NikoshBAN" pitchFamily="2" charset="0"/>
              <a:cs typeface="NikoshBAN" pitchFamily="2" charset="0"/>
            </a:endParaRPr>
          </a:p>
        </p:txBody>
      </p:sp>
      <p:sp>
        <p:nvSpPr>
          <p:cNvPr id="5" name="TextBox 4"/>
          <p:cNvSpPr txBox="1"/>
          <p:nvPr/>
        </p:nvSpPr>
        <p:spPr>
          <a:xfrm>
            <a:off x="228600" y="2286000"/>
            <a:ext cx="8229600" cy="3046988"/>
          </a:xfrm>
          <a:prstGeom prst="rect">
            <a:avLst/>
          </a:prstGeom>
          <a:solidFill>
            <a:schemeClr val="accent2">
              <a:lumMod val="20000"/>
              <a:lumOff val="80000"/>
            </a:schemeClr>
          </a:solidFill>
          <a:ln>
            <a:solidFill>
              <a:schemeClr val="bg1">
                <a:lumMod val="95000"/>
              </a:schemeClr>
            </a:solidFill>
          </a:ln>
        </p:spPr>
        <p:txBody>
          <a:bodyPr wrap="square" rtlCol="0">
            <a:spAutoFit/>
          </a:bodyPr>
          <a:lstStyle/>
          <a:p>
            <a:pPr algn="just"/>
            <a:r>
              <a:rPr lang="bn-IN" sz="3200" b="1" dirty="0" smtClean="0">
                <a:latin typeface="NikoshBAN" pitchFamily="2" charset="0"/>
                <a:cs typeface="NikoshBAN" pitchFamily="2" charset="0"/>
              </a:rPr>
              <a:t>চারদিন ধরে বৃষ্টি। শনিবার রাতে কি মুষলধারে যে হলো, রোববার তো দিনভর একটানা। গতকাল সকালের পর বৃষ্টি থামলেও সারাদিন বৃষ্টি সারাদিন আকাশ মেঘলা ছিল। মাঝে মাঝে রোদ দেখা গেছে। মাঝে  মাঝে এক পশলা বৃষ্টি জামী ছড়া কাটছিল, ‘রোদ হ বৃষ্টি হয়,খ্যাক-শিয়ালির বিয়ে হয়।’ কিন্তু আমার মনে..................।   </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4)">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0000">
                <a:alpha val="52000"/>
              </a:srgbClr>
            </a:gs>
            <a:gs pos="45000">
              <a:srgbClr val="FF7A00"/>
            </a:gs>
            <a:gs pos="70000">
              <a:srgbClr val="FF0300"/>
            </a:gs>
            <a:gs pos="100000">
              <a:srgbClr val="4D0808"/>
            </a:gs>
          </a:gsLst>
          <a:lin ang="5400000" scaled="0"/>
        </a:gradFill>
        <a:effectLst/>
      </p:bgPr>
    </p:bg>
    <p:spTree>
      <p:nvGrpSpPr>
        <p:cNvPr id="1" name=""/>
        <p:cNvGrpSpPr/>
        <p:nvPr/>
      </p:nvGrpSpPr>
      <p:grpSpPr>
        <a:xfrm>
          <a:off x="0" y="0"/>
          <a:ext cx="0" cy="0"/>
          <a:chOff x="0" y="0"/>
          <a:chExt cx="0" cy="0"/>
        </a:xfrm>
      </p:grpSpPr>
      <p:grpSp>
        <p:nvGrpSpPr>
          <p:cNvPr id="4" name="Group 3"/>
          <p:cNvGrpSpPr/>
          <p:nvPr/>
        </p:nvGrpSpPr>
        <p:grpSpPr>
          <a:xfrm>
            <a:off x="152400" y="609600"/>
            <a:ext cx="8610600" cy="5829300"/>
            <a:chOff x="-533400" y="1219200"/>
            <a:chExt cx="8610600" cy="5829300"/>
          </a:xfrm>
        </p:grpSpPr>
        <p:pic>
          <p:nvPicPr>
            <p:cNvPr id="2" name="Picture 1" descr="kal.jpg"/>
            <p:cNvPicPr>
              <a:picLocks noChangeAspect="1"/>
            </p:cNvPicPr>
            <p:nvPr/>
          </p:nvPicPr>
          <p:blipFill>
            <a:blip r:embed="rId3"/>
            <a:stretch>
              <a:fillRect/>
            </a:stretch>
          </p:blipFill>
          <p:spPr>
            <a:xfrm>
              <a:off x="-533400" y="1295400"/>
              <a:ext cx="4572000" cy="5753100"/>
            </a:xfrm>
            <a:prstGeom prst="rect">
              <a:avLst/>
            </a:prstGeom>
          </p:spPr>
        </p:pic>
        <p:pic>
          <p:nvPicPr>
            <p:cNvPr id="3" name="Picture 2" descr="2.jpg"/>
            <p:cNvPicPr>
              <a:picLocks noChangeAspect="1"/>
            </p:cNvPicPr>
            <p:nvPr/>
          </p:nvPicPr>
          <p:blipFill>
            <a:blip r:embed="rId4"/>
            <a:stretch>
              <a:fillRect/>
            </a:stretch>
          </p:blipFill>
          <p:spPr>
            <a:xfrm>
              <a:off x="3505200" y="1219200"/>
              <a:ext cx="4572000" cy="5715000"/>
            </a:xfrm>
            <a:prstGeom prst="rect">
              <a:avLst/>
            </a:prstGeom>
          </p:spPr>
        </p:pic>
      </p:grpSp>
      <p:sp>
        <p:nvSpPr>
          <p:cNvPr id="5" name="Rectangle 4"/>
          <p:cNvSpPr/>
          <p:nvPr/>
        </p:nvSpPr>
        <p:spPr>
          <a:xfrm>
            <a:off x="3276600" y="1"/>
            <a:ext cx="2743200" cy="646331"/>
          </a:xfrm>
          <a:prstGeom prst="rect">
            <a:avLst/>
          </a:prstGeom>
          <a:solidFill>
            <a:schemeClr val="accent4">
              <a:lumMod val="40000"/>
              <a:lumOff val="60000"/>
            </a:schemeClr>
          </a:solidFill>
          <a:ln>
            <a:solidFill>
              <a:schemeClr val="tx2">
                <a:lumMod val="60000"/>
                <a:lumOff val="40000"/>
              </a:schemeClr>
            </a:solidFill>
          </a:ln>
          <a:effectLst/>
        </p:spPr>
        <p:txBody>
          <a:bodyPr wrap="square">
            <a:spAutoFit/>
          </a:bodyPr>
          <a:lstStyle/>
          <a:p>
            <a:pPr algn="ctr"/>
            <a:r>
              <a:rPr lang="bn-IN" sz="3600" dirty="0" smtClean="0">
                <a:latin typeface="NikoshBAN" pitchFamily="2" charset="0"/>
                <a:cs typeface="NikoshBAN" pitchFamily="2" charset="0"/>
              </a:rPr>
              <a:t>আকাশ মেঘলা</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353</Words>
  <Application>Microsoft Office PowerPoint</Application>
  <PresentationFormat>On-screen Show (4:3)</PresentationFormat>
  <Paragraphs>63</Paragraphs>
  <Slides>20</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dc:creator>
  <cp:lastModifiedBy>SHAHIDUL ISLAM</cp:lastModifiedBy>
  <cp:revision>121</cp:revision>
  <dcterms:created xsi:type="dcterms:W3CDTF">2006-08-16T00:00:00Z</dcterms:created>
  <dcterms:modified xsi:type="dcterms:W3CDTF">2019-10-31T10:01:11Z</dcterms:modified>
</cp:coreProperties>
</file>