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58" r:id="rId4"/>
    <p:sldId id="257" r:id="rId5"/>
    <p:sldId id="259" r:id="rId6"/>
    <p:sldId id="260" r:id="rId7"/>
    <p:sldId id="261" r:id="rId8"/>
    <p:sldId id="280" r:id="rId9"/>
    <p:sldId id="264" r:id="rId10"/>
    <p:sldId id="265" r:id="rId11"/>
    <p:sldId id="268" r:id="rId12"/>
    <p:sldId id="273" r:id="rId13"/>
    <p:sldId id="274" r:id="rId14"/>
    <p:sldId id="287" r:id="rId15"/>
    <p:sldId id="281" r:id="rId16"/>
    <p:sldId id="276" r:id="rId17"/>
    <p:sldId id="271" r:id="rId18"/>
    <p:sldId id="278" r:id="rId19"/>
    <p:sldId id="279" r:id="rId20"/>
    <p:sldId id="286" r:id="rId21"/>
    <p:sldId id="282" r:id="rId22"/>
    <p:sldId id="283" r:id="rId23"/>
    <p:sldId id="285"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8F1C"/>
    <a:srgbClr val="B5E6F6"/>
    <a:srgbClr val="CC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85714" autoAdjust="0"/>
  </p:normalViewPr>
  <p:slideViewPr>
    <p:cSldViewPr snapToGrid="0">
      <p:cViewPr varScale="1">
        <p:scale>
          <a:sx n="62" d="100"/>
          <a:sy n="62" d="100"/>
        </p:scale>
        <p:origin x="9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10652-60B1-4878-AB48-73A309082A5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DDF02-043E-4F9E-B559-053CF837492A}" type="slidenum">
              <a:rPr lang="en-US" smtClean="0"/>
              <a:t>‹#›</a:t>
            </a:fld>
            <a:endParaRPr lang="en-US"/>
          </a:p>
        </p:txBody>
      </p:sp>
    </p:spTree>
    <p:extLst>
      <p:ext uri="{BB962C8B-B14F-4D97-AF65-F5344CB8AC3E}">
        <p14:creationId xmlns:p14="http://schemas.microsoft.com/office/powerpoint/2010/main" val="124592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bn.wikipedia.org/wiki/%E0%A6%97%E0%A7%8D%E0%A6%B0%E0%A6%B9%E0%A6%BE%E0%A6%A3%E0%A7%81_%E0%A6%AC%E0%A7%87%E0%A6%B7%E0%A7%8D%E0%A6%9F%E0%A6%A8%E0%A7%80" TargetMode="External"/><Relationship Id="rId13" Type="http://schemas.openxmlformats.org/officeDocument/2006/relationships/hyperlink" Target="https://bn.wikipedia.org/wiki/%E0%A6%9A%E0%A6%BE%E0%A6%81%E0%A6%A6" TargetMode="External"/><Relationship Id="rId3" Type="http://schemas.openxmlformats.org/officeDocument/2006/relationships/hyperlink" Target="https://bn.wikipedia.org/wiki/%E0%A6%AA%E0%A7%8D%E0%A6%B2%E0%A7%81%E0%A6%9F%E0%A7%8B" TargetMode="External"/><Relationship Id="rId7" Type="http://schemas.openxmlformats.org/officeDocument/2006/relationships/hyperlink" Target="https://bn.wikipedia.org/wiki/%E0%A6%AC%E0%A7%83%E0%A6%B9%E0%A6%B8%E0%A7%8D%E0%A6%AA%E0%A6%A4%E0%A6%BF_%E0%A6%97%E0%A7%8D%E0%A6%B0%E0%A6%B9" TargetMode="External"/><Relationship Id="rId12" Type="http://schemas.openxmlformats.org/officeDocument/2006/relationships/hyperlink" Target="https://bn.wikipedia.org/wiki/%E0%A6%AA%E0%A7%83%E0%A6%A5%E0%A6%BF%E0%A6%AC%E0%A7%8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bn.wikipedia.org/wiki/%E0%A6%B6%E0%A6%A8%E0%A6%BF_%E0%A6%97%E0%A7%8D%E0%A6%B0%E0%A6%B9" TargetMode="External"/><Relationship Id="rId11" Type="http://schemas.openxmlformats.org/officeDocument/2006/relationships/hyperlink" Target="https://bn.wikipedia.org/wiki/%E0%A6%B6%E0%A7%81%E0%A6%95%E0%A7%8D%E0%A6%B0_%E0%A6%97%E0%A7%8D%E0%A6%B0%E0%A6%B9" TargetMode="External"/><Relationship Id="rId5" Type="http://schemas.openxmlformats.org/officeDocument/2006/relationships/hyperlink" Target="https://bn.wikipedia.org/wiki/%E0%A6%87%E0%A6%89%E0%A6%B0%E0%A7%87%E0%A6%A8%E0%A6%BE%E0%A6%B8" TargetMode="External"/><Relationship Id="rId10" Type="http://schemas.openxmlformats.org/officeDocument/2006/relationships/hyperlink" Target="https://bn.wikipedia.org/wiki/%E0%A6%AC%E0%A7%81%E0%A6%A7_%E0%A6%97%E0%A7%8D%E0%A6%B0%E0%A6%B9" TargetMode="External"/><Relationship Id="rId4" Type="http://schemas.openxmlformats.org/officeDocument/2006/relationships/hyperlink" Target="https://bn.wikipedia.org/wiki/%E0%A6%A8%E0%A7%87%E0%A6%AA%E0%A6%9A%E0%A7%81%E0%A6%A8" TargetMode="External"/><Relationship Id="rId9" Type="http://schemas.openxmlformats.org/officeDocument/2006/relationships/hyperlink" Target="https://bn.wikipedia.org/wiki/%E0%A6%B8%E0%A7%82%E0%A6%B0%E0%A7%8D%E0%A6%AF" TargetMode="External"/><Relationship Id="rId14" Type="http://schemas.openxmlformats.org/officeDocument/2006/relationships/hyperlink" Target="https://bn.wikipedia.org/wiki/%E0%A6%AE%E0%A6%99%E0%A7%8D%E0%A6%97%E0%A6%B2_%E0%A6%97%E0%A7%8D%E0%A6%B0%E0%A6%B9"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onushilon.org/astro/mongol.htm" TargetMode="External"/><Relationship Id="rId3" Type="http://schemas.openxmlformats.org/officeDocument/2006/relationships/hyperlink" Target="http://onushilon.org/astro/souro-jogot.htm" TargetMode="External"/><Relationship Id="rId7" Type="http://schemas.openxmlformats.org/officeDocument/2006/relationships/hyperlink" Target="http://onushilon.org/astro/prithok.htm#%E0%A6%AA%E0%A7%83%E0%A6%A5%E0%A6%BF%E0%A6%AC%E0%A7%8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onushilon.org/astro/shukkro.htm" TargetMode="External"/><Relationship Id="rId5" Type="http://schemas.openxmlformats.org/officeDocument/2006/relationships/hyperlink" Target="http://onushilon.org/astro/budh.htm" TargetMode="External"/><Relationship Id="rId4" Type="http://schemas.openxmlformats.org/officeDocument/2006/relationships/hyperlink" Target="http://onushilon.org/myth/hindu/brionu.htm#%E0%A6%AC%E0%A7%83%E0%A6%B9%E0%A6%B8%E0%A7%8D%E0%A6%AA%E0%A6%A4%E0%A6%BF" TargetMode="External"/><Relationship Id="rId9" Type="http://schemas.openxmlformats.org/officeDocument/2006/relationships/hyperlink" Target="http://onushilon.org/astro/grohanu.htm"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bn.wikipedia.org/wiki/%E0%A6%97%E0%A7%8D%E0%A6%AF%E0%A6%BE%E0%A6%B8%E0%A7%80%E0%A6%AF%E0%A6%BC_%E0%A6%A6%E0%A7%88%E0%A6%A4%E0%A7%8D%E0%A6%AF" TargetMode="External"/><Relationship Id="rId13" Type="http://schemas.openxmlformats.org/officeDocument/2006/relationships/hyperlink" Target="https://bn.wikipedia.org/wiki/%E0%A6%B6%E0%A6%A8%E0%A6%BF_%E0%A6%97%E0%A7%8D%E0%A6%B0%E0%A6%B9#cite_note-Mass_ref_2-7" TargetMode="External"/><Relationship Id="rId18" Type="http://schemas.openxmlformats.org/officeDocument/2006/relationships/hyperlink" Target="https://bn.wikipedia.org/wiki/%E0%A6%B0%E0%A7%8B%E0%A6%AE%E0%A6%BE%E0%A6%A8_%E0%A6%AA%E0%A7%81%E0%A6%B0%E0%A6%BE%E0%A6%A3" TargetMode="External"/><Relationship Id="rId3" Type="http://schemas.openxmlformats.org/officeDocument/2006/relationships/hyperlink" Target="https://bn.wikipedia.org/wiki/%E0%A6%87%E0%A6%82%E0%A6%B0%E0%A7%87%E0%A6%9C%E0%A6%BF_%E0%A6%AD%E0%A6%BE%E0%A6%B7%E0%A6%BE" TargetMode="External"/><Relationship Id="rId21" Type="http://schemas.openxmlformats.org/officeDocument/2006/relationships/hyperlink" Target="https://bn.wikipedia.org/wiki/%E0%A6%95%E0%A6%BE%E0%A6%B8%E0%A7%8D%E0%A6%A4%E0%A7%87" TargetMode="External"/><Relationship Id="rId7" Type="http://schemas.openxmlformats.org/officeDocument/2006/relationships/hyperlink" Target="https://bn.wikipedia.org/wiki/%E0%A6%B8%E0%A7%8C%E0%A6%B0%E0%A6%9C%E0%A6%97%E0%A7%8E" TargetMode="External"/><Relationship Id="rId12" Type="http://schemas.openxmlformats.org/officeDocument/2006/relationships/hyperlink" Target="https://bn.wikipedia.org/wiki/%E0%A6%B6%E0%A6%A8%E0%A6%BF_%E0%A6%97%E0%A7%8D%E0%A6%B0%E0%A6%B9#cite_note-Mass_ref-6" TargetMode="External"/><Relationship Id="rId17" Type="http://schemas.openxmlformats.org/officeDocument/2006/relationships/hyperlink" Target="https://bn.wikipedia.org/wiki/%E0%A6%B6%E0%A6%A8%E0%A6%BF_(%E0%A6%A6%E0%A7%87%E0%A6%AC%E0%A6%A4%E0%A6%BE)" TargetMode="External"/><Relationship Id="rId2" Type="http://schemas.openxmlformats.org/officeDocument/2006/relationships/slide" Target="../slides/slide18.xml"/><Relationship Id="rId16" Type="http://schemas.openxmlformats.org/officeDocument/2006/relationships/hyperlink" Target="https://bn.wikipedia.org/wiki/%E0%A6%B9%E0%A6%BF%E0%A6%A8%E0%A7%8D%E0%A6%A6%E0%A7%81_%E0%A6%A6%E0%A7%87%E0%A6%AC%E0%A6%A6%E0%A7%87%E0%A6%AC%E0%A7%80" TargetMode="External"/><Relationship Id="rId20" Type="http://schemas.openxmlformats.org/officeDocument/2006/relationships/hyperlink" Target="https://bn.wikipedia.org/w/index.php?title=%E0%A6%9C%E0%A7%8D%E0%A6%AF%E0%A7%8B%E0%A6%A4%E0%A6%BF%E0%A6%B0%E0%A7%8D%E0%A6%AC%E0%A7%88%E0%A6%9C%E0%A7%8D%E0%A6%9E%E0%A6%BE%E0%A6%A8%E0%A6%BF%E0%A6%95_%E0%A6%9A%E0%A6%BF%E0%A6%B9%E0%A7%8D%E0%A6%A8&amp;action=edit&amp;redlink=1" TargetMode="External"/><Relationship Id="rId1" Type="http://schemas.openxmlformats.org/officeDocument/2006/relationships/notesMaster" Target="../notesMasters/notesMaster1.xml"/><Relationship Id="rId6" Type="http://schemas.openxmlformats.org/officeDocument/2006/relationships/hyperlink" Target="https://bn.wikipedia.org/wiki/%E0%A6%AC%E0%A7%83%E0%A6%B9%E0%A6%B8%E0%A7%8D%E0%A6%AA%E0%A6%A4%E0%A6%BF_%E0%A6%97%E0%A7%8D%E0%A6%B0%E0%A6%B9" TargetMode="External"/><Relationship Id="rId11" Type="http://schemas.openxmlformats.org/officeDocument/2006/relationships/hyperlink" Target="https://bn.wikipedia.org/wiki/%E0%A6%B6%E0%A6%A8%E0%A6%BF_%E0%A6%97%E0%A7%8D%E0%A6%B0%E0%A6%B9#cite_note-Radius_ref_2-5" TargetMode="External"/><Relationship Id="rId5" Type="http://schemas.openxmlformats.org/officeDocument/2006/relationships/hyperlink" Target="https://bn.wikipedia.org/wiki/%E0%A6%97%E0%A7%8D%E0%A6%B0%E0%A6%B9" TargetMode="External"/><Relationship Id="rId15" Type="http://schemas.openxmlformats.org/officeDocument/2006/relationships/hyperlink" Target="https://bn.wikipedia.org/wiki/%E0%A6%B9%E0%A6%BF%E0%A6%A8%E0%A7%8D%E0%A6%A6%E0%A7%81%E0%A6%A7%E0%A6%B0%E0%A7%8D%E0%A6%AE" TargetMode="External"/><Relationship Id="rId10" Type="http://schemas.openxmlformats.org/officeDocument/2006/relationships/hyperlink" Target="https://bn.wikipedia.org/wiki/%E0%A6%B6%E0%A6%A8%E0%A6%BF_%E0%A6%97%E0%A7%8D%E0%A6%B0%E0%A6%B9#cite_note-Radius_ref-4" TargetMode="External"/><Relationship Id="rId19" Type="http://schemas.openxmlformats.org/officeDocument/2006/relationships/hyperlink" Target="https://bn.wikipedia.org/w/index.php?title=%E0%A6%B8%E0%A7%8D%E0%A6%AF%E0%A6%BE%E0%A6%9F%E0%A6%BE%E0%A6%B0%E0%A7%8D%E0%A6%A8_(%E0%A6%AA%E0%A7%81%E0%A6%B0%E0%A6%BE%E0%A6%A3)&amp;action=edit&amp;redlink=1" TargetMode="External"/><Relationship Id="rId4" Type="http://schemas.openxmlformats.org/officeDocument/2006/relationships/hyperlink" Target="https://bn.wikipedia.org/wiki/%E0%A6%B8%E0%A7%82%E0%A6%B0%E0%A7%8D%E0%A6%AF" TargetMode="External"/><Relationship Id="rId9" Type="http://schemas.openxmlformats.org/officeDocument/2006/relationships/hyperlink" Target="https://bn.wikipedia.org/wiki/%E0%A6%AA%E0%A7%83%E0%A6%A5%E0%A6%BF%E0%A6%AC%E0%A7%80" TargetMode="External"/><Relationship Id="rId14" Type="http://schemas.openxmlformats.org/officeDocument/2006/relationships/hyperlink" Target="https://bn.wikipedia.org/wiki/%E0%A6%B6%E0%A6%A8%E0%A6%BF_%E0%A6%97%E0%A7%8D%E0%A6%B0%E0%A6%B9#cite_note-Mass_ref_3-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nushilon.org/astro/souro-jogot.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onushilon.org/astro/surj.htm#%E0%A6%B8%E0%A7%82%E0%A6%B0%E0%A7%8D%E0%A6%A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onushilon.org/astro/surj.htm#%E0%A6%B8%E0%A7%82%E0%A6%B0%E0%A7%8D%E0%A6%A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bn.wikipedia.org/w/index.php?title=%E0%A6%95%E0%A7%8D%E0%A6%B7%E0%A7%81%E0%A6%A6%E0%A7%8D%E0%A6%B0_%E0%A6%B8%E0%A7%8C%E0%A6%B0_%E0%A6%9C%E0%A6%BE%E0%A6%97%E0%A6%A4%E0%A6%BF%E0%A6%95_%E0%A6%AC%E0%A6%B8%E0%A7%8D%E0%A6%A4%E0%A7%81&amp;action=edit&amp;redlink=1" TargetMode="External"/><Relationship Id="rId13" Type="http://schemas.openxmlformats.org/officeDocument/2006/relationships/hyperlink" Target="https://bn.wikipedia.org/w/index.php?title=%E0%A6%86%E0%A6%A8%E0%A7%8D%E0%A6%A4%E0%A6%83%E0%A6%97%E0%A7%8D%E0%A6%B0%E0%A6%B9%E0%A7%80%E0%A6%AF%E0%A6%BC_%E0%A6%A7%E0%A7%82%E0%A6%B2%E0%A6%BF_%E0%A6%AE%E0%A7%87%E0%A6%98&amp;action=edit&amp;redlink=1" TargetMode="External"/><Relationship Id="rId3" Type="http://schemas.openxmlformats.org/officeDocument/2006/relationships/hyperlink" Target="https://bn.wikipedia.org/wiki/%E0%A6%B8%E0%A7%82%E0%A6%B0%E0%A7%8D%E0%A6%AF" TargetMode="External"/><Relationship Id="rId7" Type="http://schemas.openxmlformats.org/officeDocument/2006/relationships/hyperlink" Target="https://bn.wikipedia.org/wiki/%E0%A6%AC%E0%A6%BE%E0%A6%AE%E0%A6%A8_%E0%A6%97%E0%A7%8D%E0%A6%B0%E0%A6%B9" TargetMode="External"/><Relationship Id="rId12" Type="http://schemas.openxmlformats.org/officeDocument/2006/relationships/hyperlink" Target="https://bn.wikipedia.org/wiki/%E0%A6%A7%E0%A7%82%E0%A6%AE%E0%A6%95%E0%A7%87%E0%A6%A4%E0%A7%8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n.wikipedia.org/wiki/%E0%A6%AA%E0%A7%8D%E0%A6%B0%E0%A6%BE%E0%A6%95%E0%A7%83%E0%A6%A4%E0%A6%BF%E0%A6%95_%E0%A6%89%E0%A6%AA%E0%A6%97%E0%A7%8D%E0%A6%B0%E0%A6%B9" TargetMode="External"/><Relationship Id="rId11" Type="http://schemas.openxmlformats.org/officeDocument/2006/relationships/hyperlink" Target="https://bn.wikipedia.org/wiki/%E0%A6%89%E0%A6%B2%E0%A7%8D%E0%A6%95%E0%A6%BE" TargetMode="External"/><Relationship Id="rId5" Type="http://schemas.openxmlformats.org/officeDocument/2006/relationships/hyperlink" Target="https://bn.wikipedia.org/wiki/%E0%A6%97%E0%A7%8D%E0%A6%B0%E0%A6%B9" TargetMode="External"/><Relationship Id="rId10" Type="http://schemas.openxmlformats.org/officeDocument/2006/relationships/hyperlink" Target="https://bn.wikipedia.org/wiki/%E0%A6%97%E0%A7%8D%E0%A6%B0%E0%A6%B9%E0%A6%BE%E0%A6%A3%E0%A7%81" TargetMode="External"/><Relationship Id="rId4" Type="http://schemas.openxmlformats.org/officeDocument/2006/relationships/hyperlink" Target="https://bn.wikipedia.org/wiki/%E0%A6%9C%E0%A7%8D%E0%A6%AF%E0%A7%8B%E0%A6%A4%E0%A6%BF%E0%A6%B0%E0%A7%8D%E0%A6%AC%E0%A7%88%E0%A6%9C%E0%A7%8D%E0%A6%9E%E0%A6%BE%E0%A6%A8%E0%A6%BF%E0%A6%95_%E0%A6%AC%E0%A6%B8%E0%A7%8D%E0%A6%A4%E0%A7%81" TargetMode="External"/><Relationship Id="rId9" Type="http://schemas.openxmlformats.org/officeDocument/2006/relationships/hyperlink" Target="https://bn.wikipedia.org/wiki/%E0%A6%B8%E0%A7%8C%E0%A6%B0%E0%A6%9C%E0%A6%97%E0%A7%8E#cite_note-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n.wikipedia.org/wiki/%E0%A6%A7%E0%A6%BE%E0%A6%A4%E0%A7%8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bn.wikipedia.org/w/index.php?title=%E0%A6%B8%E0%A6%BF%E0%A6%B2%E0%A6%BF%E0%A6%95%E0%A7%87%E0%A6%9F&amp;action=edit&amp;redlink=1"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bn.wikipedia.org/w/index.php?title=%E0%A6%B2%E0%A7%81%E0%A6%B8%E0%A6%BF%E0%A6%AB%E0%A6%BE%E0%A6%B0&amp;action=edit&amp;redlink=1" TargetMode="External"/><Relationship Id="rId3" Type="http://schemas.openxmlformats.org/officeDocument/2006/relationships/hyperlink" Target="https://bn.wikipedia.org/wiki/%E0%A6%B8%E0%A7%82%E0%A6%B0%E0%A7%8D%E0%A6%AF" TargetMode="External"/><Relationship Id="rId7" Type="http://schemas.openxmlformats.org/officeDocument/2006/relationships/hyperlink" Target="https://bn.wikipedia.org/wiki/%E0%A6%AA%E0%A7%83%E0%A6%A5%E0%A6%BF%E0%A6%AC%E0%A7%8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bn.wikipedia.org/w/index.php?title=%E0%A6%AA%E0%A6%BE%E0%A6%B0%E0%A7%8D%E0%A6%A5%E0%A6%BF%E0%A6%AC_%E0%A6%97%E0%A7%8D%E0%A6%B0%E0%A6%B9&amp;action=edit&amp;redlink=1" TargetMode="External"/><Relationship Id="rId5" Type="http://schemas.openxmlformats.org/officeDocument/2006/relationships/hyperlink" Target="https://bn.wikipedia.org/wiki/%E0%A6%97%E0%A7%8D%E0%A6%B0%E0%A6%B9" TargetMode="External"/><Relationship Id="rId10" Type="http://schemas.openxmlformats.org/officeDocument/2006/relationships/hyperlink" Target="https://bn.wikipedia.org/wiki/%E0%A6%89%E0%A6%AA%E0%A6%97%E0%A7%8D%E0%A6%B0%E0%A6%B9" TargetMode="External"/><Relationship Id="rId4" Type="http://schemas.openxmlformats.org/officeDocument/2006/relationships/hyperlink" Target="https://bn.wikipedia.org/wiki/%E0%A6%B8%E0%A7%8C%E0%A6%B0%E0%A6%9C%E0%A6%97%E0%A7%8E" TargetMode="External"/><Relationship Id="rId9" Type="http://schemas.openxmlformats.org/officeDocument/2006/relationships/hyperlink" Target="https://bn.wikipedia.org/wiki/%E0%A6%B6%E0%A6%AF%E0%A6%BC%E0%A6%A4%E0%A6%BE%E0%A6%A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kern="1200" dirty="0">
                <a:solidFill>
                  <a:schemeClr val="tx1"/>
                </a:solidFill>
                <a:effectLst/>
                <a:latin typeface="+mn-lt"/>
                <a:ea typeface="+mn-ea"/>
                <a:cs typeface="+mn-cs"/>
              </a:rPr>
              <a:t>সৌর জগতের প্রধান বস্তুসমূহ (স্কেল অনুযায়ী নয়; বাম থেকে ডানে): </a:t>
            </a:r>
            <a:r>
              <a:rPr lang="as-IN" sz="1200" b="0" i="0" u="none" strike="noStrike" kern="1200" dirty="0">
                <a:solidFill>
                  <a:schemeClr val="tx1"/>
                </a:solidFill>
                <a:effectLst/>
                <a:latin typeface="+mn-lt"/>
                <a:ea typeface="+mn-ea"/>
                <a:cs typeface="+mn-cs"/>
                <a:hlinkClick r:id="rId3" tooltip="প্লুটো"/>
              </a:rPr>
              <a:t>প্লুটো</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4" tooltip="নেপচুন"/>
              </a:rPr>
              <a:t>নেপচুন</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5" tooltip="ইউরেনাস"/>
              </a:rPr>
              <a:t>ইউরেনাস</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6" tooltip="শনি গ্রহ"/>
              </a:rPr>
              <a:t>শনি</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7" tooltip="বৃহস্পতি গ্রহ"/>
              </a:rPr>
              <a:t>বৃহস্পতি</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8" tooltip="গ্রহাণু বেষ্টনী"/>
              </a:rPr>
              <a:t>গ্রহাণু বেষ্টনী</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9" tooltip="সূর্য"/>
              </a:rPr>
              <a:t>সূর্য</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0" tooltip="বুধ গ্রহ"/>
              </a:rPr>
              <a:t>বুধ</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1" tooltip="শুক্র গ্রহ"/>
              </a:rPr>
              <a:t>শুক্র</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2" tooltip="পৃথিবী"/>
              </a:rPr>
              <a:t>পৃথিবী</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3" tooltip="চাঁদ"/>
              </a:rPr>
              <a:t>চাঁদ</a:t>
            </a:r>
            <a:r>
              <a:rPr lang="as-IN" sz="1200" b="0" i="0" kern="1200" dirty="0">
                <a:solidFill>
                  <a:schemeClr val="tx1"/>
                </a:solidFill>
                <a:effectLst/>
                <a:latin typeface="+mn-lt"/>
                <a:ea typeface="+mn-ea"/>
                <a:cs typeface="+mn-cs"/>
              </a:rPr>
              <a:t> এবং </a:t>
            </a:r>
            <a:r>
              <a:rPr lang="as-IN" sz="1200" b="0" i="0" u="none" strike="noStrike" kern="1200" dirty="0">
                <a:solidFill>
                  <a:schemeClr val="tx1"/>
                </a:solidFill>
                <a:effectLst/>
                <a:latin typeface="+mn-lt"/>
                <a:ea typeface="+mn-ea"/>
                <a:cs typeface="+mn-cs"/>
                <a:hlinkClick r:id="rId14" tooltip="মঙ্গল গ্রহ"/>
              </a:rPr>
              <a:t>মঙ্গল</a:t>
            </a:r>
            <a:r>
              <a:rPr lang="as-IN" sz="1200" b="0" i="0" kern="1200" dirty="0">
                <a:solidFill>
                  <a:schemeClr val="tx1"/>
                </a:solidFill>
                <a:effectLst/>
                <a:latin typeface="+mn-lt"/>
                <a:ea typeface="+mn-ea"/>
                <a:cs typeface="+mn-cs"/>
              </a:rPr>
              <a:t>। একেবারে বামে একটি ধূমকেতুও দেখা যাচ্ছে।</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4</a:t>
            </a:fld>
            <a:endParaRPr lang="en-US"/>
          </a:p>
        </p:txBody>
      </p:sp>
    </p:spTree>
    <p:extLst>
      <p:ext uri="{BB962C8B-B14F-4D97-AF65-F5344CB8AC3E}">
        <p14:creationId xmlns:p14="http://schemas.microsoft.com/office/powerpoint/2010/main" val="102205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0" i="0" u="none" strike="noStrike" kern="1200" dirty="0">
                <a:solidFill>
                  <a:schemeClr val="tx1"/>
                </a:solidFill>
                <a:effectLst/>
                <a:latin typeface="+mn-lt"/>
                <a:ea typeface="+mn-ea"/>
                <a:cs typeface="+mn-cs"/>
                <a:hlinkClick r:id="rId3"/>
              </a:rPr>
              <a:t>সৌরজগতের</a:t>
            </a:r>
            <a:r>
              <a:rPr lang="bn-IN" sz="1200" b="0" i="0" kern="1200" dirty="0">
                <a:solidFill>
                  <a:schemeClr val="tx1"/>
                </a:solidFill>
                <a:effectLst/>
                <a:latin typeface="+mn-lt"/>
                <a:ea typeface="+mn-ea"/>
                <a:cs typeface="+mn-cs"/>
              </a:rPr>
              <a:t>– একটি গ্রহ। এটি সৌরজগতের বৃহত্তম গ্রহ। হিন্দু পৌরাণিক ঋষি এবং দেবতাদের গুরু </a:t>
            </a:r>
            <a:r>
              <a:rPr lang="bn-IN" sz="1200" b="0" i="0" u="none" strike="noStrike" kern="1200" dirty="0">
                <a:solidFill>
                  <a:schemeClr val="tx1"/>
                </a:solidFill>
                <a:effectLst/>
                <a:latin typeface="+mn-lt"/>
                <a:ea typeface="+mn-ea"/>
                <a:cs typeface="+mn-cs"/>
                <a:hlinkClick r:id="rId4"/>
              </a:rPr>
              <a:t>বৃহস্পতি'</a:t>
            </a:r>
            <a:r>
              <a:rPr lang="bn-IN" sz="1200" b="0" i="0" kern="1200" dirty="0">
                <a:solidFill>
                  <a:schemeClr val="tx1"/>
                </a:solidFill>
                <a:effectLst/>
                <a:latin typeface="+mn-lt"/>
                <a:ea typeface="+mn-ea"/>
                <a:cs typeface="+mn-cs"/>
              </a:rPr>
              <a:t>র নামানুসারে এই গ্রহের নামকরণ করেছিলেন ভারতীয় ঋষিরা</a:t>
            </a:r>
            <a:endParaRPr lang="en-US" sz="1200" b="0" i="0" kern="1200" dirty="0">
              <a:solidFill>
                <a:schemeClr val="tx1"/>
              </a:solidFill>
              <a:effectLst/>
              <a:latin typeface="+mn-lt"/>
              <a:ea typeface="+mn-ea"/>
              <a:cs typeface="+mn-cs"/>
            </a:endParaRPr>
          </a:p>
          <a:p>
            <a:pPr rtl="0"/>
            <a:r>
              <a:rPr lang="as-IN" sz="1200" b="0" i="0" kern="1200" dirty="0">
                <a:solidFill>
                  <a:schemeClr val="tx1"/>
                </a:solidFill>
                <a:effectLst/>
                <a:latin typeface="+mn-lt"/>
                <a:ea typeface="+mn-ea"/>
                <a:cs typeface="+mn-cs"/>
              </a:rPr>
              <a:t>সূর্যের দিক থেকে এর অবস্থান পঞ্চম। এর পূর্ববর্তী চারটি গ্রহ হলো </a:t>
            </a:r>
            <a:r>
              <a:rPr lang="as-IN" sz="1200" b="0" i="0" u="none" strike="noStrike" kern="1200" dirty="0">
                <a:solidFill>
                  <a:schemeClr val="tx1"/>
                </a:solidFill>
                <a:effectLst/>
                <a:latin typeface="+mn-lt"/>
                <a:ea typeface="+mn-ea"/>
                <a:cs typeface="+mn-cs"/>
                <a:hlinkClick r:id="rId5"/>
              </a:rPr>
              <a:t>বুধ</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6"/>
              </a:rPr>
              <a:t>শুক্র</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7"/>
              </a:rPr>
              <a:t>পৃথিবী</a:t>
            </a:r>
            <a:r>
              <a:rPr lang="as-IN" sz="1200" b="0" i="0" kern="1200" dirty="0">
                <a:solidFill>
                  <a:schemeClr val="tx1"/>
                </a:solidFill>
                <a:effectLst/>
                <a:latin typeface="+mn-lt"/>
                <a:ea typeface="+mn-ea"/>
                <a:cs typeface="+mn-cs"/>
              </a:rPr>
              <a:t> ও </a:t>
            </a:r>
            <a:r>
              <a:rPr lang="as-IN" sz="1200" b="0" i="0" u="none" strike="noStrike" kern="1200" dirty="0">
                <a:solidFill>
                  <a:schemeClr val="tx1"/>
                </a:solidFill>
                <a:effectLst/>
                <a:latin typeface="+mn-lt"/>
                <a:ea typeface="+mn-ea"/>
                <a:cs typeface="+mn-cs"/>
                <a:hlinkClick r:id="rId8"/>
              </a:rPr>
              <a:t>মঙ্গল</a:t>
            </a:r>
            <a:r>
              <a:rPr lang="as-IN" sz="1200" b="0" i="0" kern="1200" dirty="0">
                <a:solidFill>
                  <a:schemeClr val="tx1"/>
                </a:solidFill>
                <a:effectLst/>
                <a:latin typeface="+mn-lt"/>
                <a:ea typeface="+mn-ea"/>
                <a:cs typeface="+mn-cs"/>
              </a:rPr>
              <a:t>। বৃহস্পতি ও </a:t>
            </a:r>
            <a:r>
              <a:rPr lang="as-IN" sz="1200" b="0" i="0" u="none" strike="noStrike" kern="1200" dirty="0">
                <a:solidFill>
                  <a:schemeClr val="tx1"/>
                </a:solidFill>
                <a:effectLst/>
                <a:latin typeface="+mn-lt"/>
                <a:ea typeface="+mn-ea"/>
                <a:cs typeface="+mn-cs"/>
                <a:hlinkClick r:id="rId8"/>
              </a:rPr>
              <a:t>মঙ্গল</a:t>
            </a:r>
            <a:r>
              <a:rPr lang="as-IN" sz="1200" b="0" i="0" kern="1200" dirty="0">
                <a:solidFill>
                  <a:schemeClr val="tx1"/>
                </a:solidFill>
                <a:effectLst/>
                <a:latin typeface="+mn-lt"/>
                <a:ea typeface="+mn-ea"/>
                <a:cs typeface="+mn-cs"/>
              </a:rPr>
              <a:t> গ্রহের মধ্যবর্তী স্থানে রয়েছে </a:t>
            </a:r>
            <a:r>
              <a:rPr lang="as-IN" sz="1200" b="0" i="0" u="none" strike="noStrike" kern="1200" dirty="0">
                <a:solidFill>
                  <a:schemeClr val="tx1"/>
                </a:solidFill>
                <a:effectLst/>
                <a:latin typeface="+mn-lt"/>
                <a:ea typeface="+mn-ea"/>
                <a:cs typeface="+mn-cs"/>
                <a:hlinkClick r:id="rId9"/>
              </a:rPr>
              <a:t>গ্রহাণুপুঞ্জ</a:t>
            </a:r>
            <a:r>
              <a:rPr lang="as-IN" sz="1200" b="0" i="0" kern="1200" dirty="0">
                <a:solidFill>
                  <a:schemeClr val="tx1"/>
                </a:solidFill>
                <a:effectLst/>
                <a:latin typeface="+mn-lt"/>
                <a:ea typeface="+mn-ea"/>
                <a:cs typeface="+mn-cs"/>
              </a:rPr>
              <a:t>। বৃহস্পতিতে কোনো জীবনের অস্তিত্ব নেই। তবে এর কোনো উপগ্রহে জীবন থাকতেও পারে বলে অনুমান করা হয়।</a:t>
            </a:r>
          </a:p>
          <a:p>
            <a:pPr rtl="0"/>
            <a:r>
              <a:rPr lang="as-IN" sz="1200" b="0" i="0" kern="1200" dirty="0">
                <a:solidFill>
                  <a:schemeClr val="tx1"/>
                </a:solidFill>
                <a:effectLst/>
                <a:latin typeface="+mn-lt"/>
                <a:ea typeface="+mn-ea"/>
                <a:cs typeface="+mn-cs"/>
              </a:rPr>
              <a:t>সূর্য থেকে এর গড় দূরত্ব ৭৭,৮০,০০,০০০ কিলোমিটার। নিজ অক্ষের উপর এর আবর্তন সময় প্রায় ১০ ঘণ্টা। সূর্যকে প্রদক্ষিণ করতে এর সময় লাগে পার্থিব ১২ বৎসর বা ৪,৩৩৩ পার্থিব দিবস।</a:t>
            </a:r>
          </a:p>
          <a:p>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17</a:t>
            </a:fld>
            <a:endParaRPr lang="en-US"/>
          </a:p>
        </p:txBody>
      </p:sp>
    </p:spTree>
    <p:extLst>
      <p:ext uri="{BB962C8B-B14F-4D97-AF65-F5344CB8AC3E}">
        <p14:creationId xmlns:p14="http://schemas.microsoft.com/office/powerpoint/2010/main" val="3701258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a:solidFill>
                  <a:schemeClr val="tx1"/>
                </a:solidFill>
                <a:effectLst/>
                <a:latin typeface="+mn-lt"/>
                <a:ea typeface="+mn-ea"/>
                <a:cs typeface="+mn-cs"/>
              </a:rPr>
              <a:t>শনি</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3" tooltip="ইংরেজি ভাষা"/>
              </a:rPr>
              <a:t>ইংরেজি</a:t>
            </a:r>
            <a:r>
              <a:rPr lang="as-IN" sz="1200" b="0" i="0" kern="1200" dirty="0">
                <a:solidFill>
                  <a:schemeClr val="tx1"/>
                </a:solidFill>
                <a:effectLst/>
                <a:latin typeface="+mn-lt"/>
                <a:ea typeface="+mn-ea"/>
                <a:cs typeface="+mn-cs"/>
              </a:rPr>
              <a:t> নাম: </a:t>
            </a:r>
            <a:r>
              <a:rPr lang="en-US" sz="1200" b="0" i="0" kern="1200" dirty="0">
                <a:solidFill>
                  <a:schemeClr val="tx1"/>
                </a:solidFill>
                <a:effectLst/>
                <a:latin typeface="+mn-lt"/>
                <a:ea typeface="+mn-ea"/>
                <a:cs typeface="+mn-cs"/>
              </a:rPr>
              <a:t>Saturn; </a:t>
            </a:r>
            <a:r>
              <a:rPr lang="as-IN" sz="1200" b="0" i="1" kern="1200" dirty="0">
                <a:solidFill>
                  <a:schemeClr val="tx1"/>
                </a:solidFill>
                <a:effectLst/>
                <a:latin typeface="+mn-lt"/>
                <a:ea typeface="+mn-ea"/>
                <a:cs typeface="+mn-cs"/>
              </a:rPr>
              <a:t>স্যাটার্ন</a:t>
            </a:r>
            <a:r>
              <a:rPr lang="as-IN" sz="1200" b="0" i="0" kern="1200" dirty="0">
                <a:solidFill>
                  <a:schemeClr val="tx1"/>
                </a:solidFill>
                <a:effectLst/>
                <a:latin typeface="+mn-lt"/>
                <a:ea typeface="+mn-ea"/>
                <a:cs typeface="+mn-cs"/>
              </a:rPr>
              <a:t>) হল </a:t>
            </a:r>
            <a:r>
              <a:rPr lang="as-IN" sz="1200" b="0" i="0" u="none" strike="noStrike" kern="1200" dirty="0">
                <a:solidFill>
                  <a:schemeClr val="tx1"/>
                </a:solidFill>
                <a:effectLst/>
                <a:latin typeface="+mn-lt"/>
                <a:ea typeface="+mn-ea"/>
                <a:cs typeface="+mn-cs"/>
                <a:hlinkClick r:id="rId4" tooltip="সূর্য"/>
              </a:rPr>
              <a:t>সূর্য</a:t>
            </a:r>
            <a:r>
              <a:rPr lang="as-IN" sz="1200" b="0" i="0" kern="1200" dirty="0">
                <a:solidFill>
                  <a:schemeClr val="tx1"/>
                </a:solidFill>
                <a:effectLst/>
                <a:latin typeface="+mn-lt"/>
                <a:ea typeface="+mn-ea"/>
                <a:cs typeface="+mn-cs"/>
              </a:rPr>
              <a:t> থেকে দূরত্বের নিরিখে ষষ্ঠ </a:t>
            </a:r>
            <a:r>
              <a:rPr lang="as-IN" sz="1200" b="0" i="0" u="none" strike="noStrike" kern="1200" dirty="0">
                <a:solidFill>
                  <a:schemeClr val="tx1"/>
                </a:solidFill>
                <a:effectLst/>
                <a:latin typeface="+mn-lt"/>
                <a:ea typeface="+mn-ea"/>
                <a:cs typeface="+mn-cs"/>
                <a:hlinkClick r:id="rId5" tooltip="গ্রহ"/>
              </a:rPr>
              <a:t>গ্রহ</a:t>
            </a:r>
            <a:r>
              <a:rPr lang="as-IN" sz="1200" b="0" i="0" kern="1200" dirty="0">
                <a:solidFill>
                  <a:schemeClr val="tx1"/>
                </a:solidFill>
                <a:effectLst/>
                <a:latin typeface="+mn-lt"/>
                <a:ea typeface="+mn-ea"/>
                <a:cs typeface="+mn-cs"/>
              </a:rPr>
              <a:t> এবং </a:t>
            </a:r>
            <a:r>
              <a:rPr lang="as-IN" sz="1200" b="0" i="0" u="none" strike="noStrike" kern="1200" dirty="0">
                <a:solidFill>
                  <a:schemeClr val="tx1"/>
                </a:solidFill>
                <a:effectLst/>
                <a:latin typeface="+mn-lt"/>
                <a:ea typeface="+mn-ea"/>
                <a:cs typeface="+mn-cs"/>
                <a:hlinkClick r:id="rId6" tooltip="বৃহস্পতি গ্রহ"/>
              </a:rPr>
              <a:t>বৃহস্পতির</a:t>
            </a:r>
            <a:r>
              <a:rPr lang="as-IN" sz="1200" b="0" i="0" kern="1200" dirty="0">
                <a:solidFill>
                  <a:schemeClr val="tx1"/>
                </a:solidFill>
                <a:effectLst/>
                <a:latin typeface="+mn-lt"/>
                <a:ea typeface="+mn-ea"/>
                <a:cs typeface="+mn-cs"/>
              </a:rPr>
              <a:t> পরই </a:t>
            </a:r>
            <a:r>
              <a:rPr lang="as-IN" sz="1200" b="0" i="0" u="none" strike="noStrike" kern="1200" dirty="0">
                <a:solidFill>
                  <a:schemeClr val="tx1"/>
                </a:solidFill>
                <a:effectLst/>
                <a:latin typeface="+mn-lt"/>
                <a:ea typeface="+mn-ea"/>
                <a:cs typeface="+mn-cs"/>
                <a:hlinkClick r:id="rId7" tooltip="সৌরজগৎ"/>
              </a:rPr>
              <a:t>সৌরজগতের</a:t>
            </a:r>
            <a:r>
              <a:rPr lang="as-IN" sz="1200" b="0" i="0" kern="1200" dirty="0">
                <a:solidFill>
                  <a:schemeClr val="tx1"/>
                </a:solidFill>
                <a:effectLst/>
                <a:latin typeface="+mn-lt"/>
                <a:ea typeface="+mn-ea"/>
                <a:cs typeface="+mn-cs"/>
              </a:rPr>
              <a:t> দ্বিতীয়-বৃহত্তম গ্রহ। এটি একটি </a:t>
            </a:r>
            <a:r>
              <a:rPr lang="as-IN" sz="1200" b="0" i="0" u="none" strike="noStrike" kern="1200" dirty="0">
                <a:solidFill>
                  <a:schemeClr val="tx1"/>
                </a:solidFill>
                <a:effectLst/>
                <a:latin typeface="+mn-lt"/>
                <a:ea typeface="+mn-ea"/>
                <a:cs typeface="+mn-cs"/>
                <a:hlinkClick r:id="rId8" tooltip="গ্যাসীয় দৈত্য"/>
              </a:rPr>
              <a:t>গ্যাসীয় দৈত্য</a:t>
            </a:r>
            <a:r>
              <a:rPr lang="as-IN" sz="1200" b="0" i="0" kern="1200" dirty="0">
                <a:solidFill>
                  <a:schemeClr val="tx1"/>
                </a:solidFill>
                <a:effectLst/>
                <a:latin typeface="+mn-lt"/>
                <a:ea typeface="+mn-ea"/>
                <a:cs typeface="+mn-cs"/>
              </a:rPr>
              <a:t>, যার ব্যাসার্ধ </a:t>
            </a:r>
            <a:r>
              <a:rPr lang="as-IN" sz="1200" b="0" i="0" u="none" strike="noStrike" kern="1200" dirty="0">
                <a:solidFill>
                  <a:schemeClr val="tx1"/>
                </a:solidFill>
                <a:effectLst/>
                <a:latin typeface="+mn-lt"/>
                <a:ea typeface="+mn-ea"/>
                <a:cs typeface="+mn-cs"/>
                <a:hlinkClick r:id="rId9" tooltip="পৃথিবী"/>
              </a:rPr>
              <a:t>পৃথিবীর</a:t>
            </a:r>
            <a:r>
              <a:rPr lang="as-IN" sz="1200" b="0" i="0" kern="1200" dirty="0">
                <a:solidFill>
                  <a:schemeClr val="tx1"/>
                </a:solidFill>
                <a:effectLst/>
                <a:latin typeface="+mn-lt"/>
                <a:ea typeface="+mn-ea"/>
                <a:cs typeface="+mn-cs"/>
              </a:rPr>
              <a:t> ব্যাসার্ধের প্রায় নয় গুণ।</a:t>
            </a:r>
            <a:r>
              <a:rPr lang="as-IN" sz="1200" b="0" i="0" u="none" strike="noStrike" kern="1200" baseline="30000" dirty="0">
                <a:solidFill>
                  <a:schemeClr val="tx1"/>
                </a:solidFill>
                <a:effectLst/>
                <a:latin typeface="+mn-lt"/>
                <a:ea typeface="+mn-ea"/>
                <a:cs typeface="+mn-cs"/>
                <a:hlinkClick r:id="rId10"/>
              </a:rPr>
              <a:t>[৪]</a:t>
            </a:r>
            <a:r>
              <a:rPr lang="as-IN" sz="1200" b="0" i="0" u="none" strike="noStrike" kern="1200" baseline="30000" dirty="0">
                <a:solidFill>
                  <a:schemeClr val="tx1"/>
                </a:solidFill>
                <a:effectLst/>
                <a:latin typeface="+mn-lt"/>
                <a:ea typeface="+mn-ea"/>
                <a:cs typeface="+mn-cs"/>
                <a:hlinkClick r:id="rId11"/>
              </a:rPr>
              <a:t>[৫]</a:t>
            </a:r>
            <a:r>
              <a:rPr lang="as-IN" sz="1200" b="0" i="0" kern="1200" dirty="0">
                <a:solidFill>
                  <a:schemeClr val="tx1"/>
                </a:solidFill>
                <a:effectLst/>
                <a:latin typeface="+mn-lt"/>
                <a:ea typeface="+mn-ea"/>
                <a:cs typeface="+mn-cs"/>
              </a:rPr>
              <a:t> শনি গ্রহের গড় ঘনত্ব অবশ্য পৃথিবীর গড় ঘনত্বের এক-অষ্টমাংশ। কিন্তু এই গ্রহের বৃহত্তর আয়তনের জন্য এটি পৃথিবীর তুলনায় ৯৫ গুণ বেশি ঘন।</a:t>
            </a:r>
            <a:r>
              <a:rPr lang="as-IN" sz="1200" b="0" i="0" u="none" strike="noStrike" kern="1200" baseline="30000" dirty="0">
                <a:solidFill>
                  <a:schemeClr val="tx1"/>
                </a:solidFill>
                <a:effectLst/>
                <a:latin typeface="+mn-lt"/>
                <a:ea typeface="+mn-ea"/>
                <a:cs typeface="+mn-cs"/>
                <a:hlinkClick r:id="rId12"/>
              </a:rPr>
              <a:t>[৬]</a:t>
            </a:r>
            <a:r>
              <a:rPr lang="as-IN" sz="1200" b="0" i="0" u="none" strike="noStrike" kern="1200" baseline="30000" dirty="0">
                <a:solidFill>
                  <a:schemeClr val="tx1"/>
                </a:solidFill>
                <a:effectLst/>
                <a:latin typeface="+mn-lt"/>
                <a:ea typeface="+mn-ea"/>
                <a:cs typeface="+mn-cs"/>
                <a:hlinkClick r:id="rId13"/>
              </a:rPr>
              <a:t>[৭]</a:t>
            </a:r>
            <a:r>
              <a:rPr lang="as-IN" sz="1200" b="0" i="0" u="none" strike="noStrike" kern="1200" baseline="30000" dirty="0">
                <a:solidFill>
                  <a:schemeClr val="tx1"/>
                </a:solidFill>
                <a:effectLst/>
                <a:latin typeface="+mn-lt"/>
                <a:ea typeface="+mn-ea"/>
                <a:cs typeface="+mn-cs"/>
                <a:hlinkClick r:id="rId14"/>
              </a:rPr>
              <a:t>[৮]</a:t>
            </a:r>
            <a:r>
              <a:rPr lang="as-IN" sz="1200" b="0" i="0" kern="1200" dirty="0">
                <a:solidFill>
                  <a:schemeClr val="tx1"/>
                </a:solidFill>
                <a:effectLst/>
                <a:latin typeface="+mn-lt"/>
                <a:ea typeface="+mn-ea"/>
                <a:cs typeface="+mn-cs"/>
              </a:rPr>
              <a:t> শনি গ্রহের বাংলা নামটি এসেছে </a:t>
            </a:r>
            <a:r>
              <a:rPr lang="as-IN" sz="1200" b="0" i="0" u="none" strike="noStrike" kern="1200" dirty="0">
                <a:solidFill>
                  <a:schemeClr val="tx1"/>
                </a:solidFill>
                <a:effectLst/>
                <a:latin typeface="+mn-lt"/>
                <a:ea typeface="+mn-ea"/>
                <a:cs typeface="+mn-cs"/>
                <a:hlinkClick r:id="rId15" tooltip="হিন্দুধর্ম"/>
              </a:rPr>
              <a:t>হিন্দু</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6" tooltip="হিন্দু দেবদেবী"/>
              </a:rPr>
              <a:t>গ্রহদেবতা</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7" tooltip="শনি (দেবতা)"/>
              </a:rPr>
              <a:t>শনির</a:t>
            </a:r>
            <a:r>
              <a:rPr lang="as-IN" sz="1200" b="0" i="0" kern="1200" dirty="0">
                <a:solidFill>
                  <a:schemeClr val="tx1"/>
                </a:solidFill>
                <a:effectLst/>
                <a:latin typeface="+mn-lt"/>
                <a:ea typeface="+mn-ea"/>
                <a:cs typeface="+mn-cs"/>
              </a:rPr>
              <a:t> নাম থেকে। অন্যদিকে ইংরেজি নাম স্যাটার্ন এসেছে </a:t>
            </a:r>
            <a:r>
              <a:rPr lang="as-IN" sz="1200" b="0" i="0" u="none" strike="noStrike" kern="1200" dirty="0">
                <a:solidFill>
                  <a:schemeClr val="tx1"/>
                </a:solidFill>
                <a:effectLst/>
                <a:latin typeface="+mn-lt"/>
                <a:ea typeface="+mn-ea"/>
                <a:cs typeface="+mn-cs"/>
                <a:hlinkClick r:id="rId18" tooltip="রোমান পুরাণ"/>
              </a:rPr>
              <a:t>রোমান</a:t>
            </a:r>
            <a:r>
              <a:rPr lang="as-IN" sz="1200" b="0" i="0" kern="1200" dirty="0">
                <a:solidFill>
                  <a:schemeClr val="tx1"/>
                </a:solidFill>
                <a:effectLst/>
                <a:latin typeface="+mn-lt"/>
                <a:ea typeface="+mn-ea"/>
                <a:cs typeface="+mn-cs"/>
              </a:rPr>
              <a:t> কৃষিদেবতা </a:t>
            </a:r>
            <a:r>
              <a:rPr lang="as-IN" sz="1200" b="0" i="0" u="none" strike="noStrike" kern="1200" dirty="0">
                <a:solidFill>
                  <a:schemeClr val="tx1"/>
                </a:solidFill>
                <a:effectLst/>
                <a:latin typeface="+mn-lt"/>
                <a:ea typeface="+mn-ea"/>
                <a:cs typeface="+mn-cs"/>
                <a:hlinkClick r:id="rId19" tooltip="স্যাটার্ন (পুরাণ) (পাতার অস্তিত্ব নেই)"/>
              </a:rPr>
              <a:t>স্যাটার্নের</a:t>
            </a:r>
            <a:r>
              <a:rPr lang="as-IN" sz="1200" b="0" i="0" kern="1200" dirty="0">
                <a:solidFill>
                  <a:schemeClr val="tx1"/>
                </a:solidFill>
                <a:effectLst/>
                <a:latin typeface="+mn-lt"/>
                <a:ea typeface="+mn-ea"/>
                <a:cs typeface="+mn-cs"/>
              </a:rPr>
              <a:t> নাম থেকে এবং শনির </a:t>
            </a:r>
            <a:r>
              <a:rPr lang="as-IN" sz="1200" b="0" i="0" u="none" strike="noStrike" kern="1200" dirty="0">
                <a:solidFill>
                  <a:schemeClr val="tx1"/>
                </a:solidFill>
                <a:effectLst/>
                <a:latin typeface="+mn-lt"/>
                <a:ea typeface="+mn-ea"/>
                <a:cs typeface="+mn-cs"/>
                <a:hlinkClick r:id="rId20" tooltip="জ্যোতির্বৈজ্ঞানিক চিহ্ন (পাতার অস্তিত্ব নেই)"/>
              </a:rPr>
              <a:t>জ্যোতির্বৈজ্ঞানিক চিহ্নটি</a:t>
            </a:r>
            <a:r>
              <a:rPr lang="as-IN" sz="1200" b="0" i="0" kern="1200" dirty="0">
                <a:solidFill>
                  <a:schemeClr val="tx1"/>
                </a:solidFill>
                <a:effectLst/>
                <a:latin typeface="+mn-lt"/>
                <a:ea typeface="+mn-ea"/>
                <a:cs typeface="+mn-cs"/>
              </a:rPr>
              <a:t> (♄) উক্ত রোমান দেবতার </a:t>
            </a:r>
            <a:r>
              <a:rPr lang="as-IN" sz="1200" b="0" i="0" u="none" strike="noStrike" kern="1200" dirty="0">
                <a:solidFill>
                  <a:schemeClr val="tx1"/>
                </a:solidFill>
                <a:effectLst/>
                <a:latin typeface="+mn-lt"/>
                <a:ea typeface="+mn-ea"/>
                <a:cs typeface="+mn-cs"/>
                <a:hlinkClick r:id="rId21" tooltip="কাস্তে"/>
              </a:rPr>
              <a:t>কাস্তের</a:t>
            </a:r>
            <a:r>
              <a:rPr lang="as-IN" sz="1200" b="0" i="0" kern="1200" dirty="0">
                <a:solidFill>
                  <a:schemeClr val="tx1"/>
                </a:solidFill>
                <a:effectLst/>
                <a:latin typeface="+mn-lt"/>
                <a:ea typeface="+mn-ea"/>
                <a:cs typeface="+mn-cs"/>
              </a:rPr>
              <a:t> প্রতীক।</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18</a:t>
            </a:fld>
            <a:endParaRPr lang="en-US"/>
          </a:p>
        </p:txBody>
      </p:sp>
    </p:spTree>
    <p:extLst>
      <p:ext uri="{BB962C8B-B14F-4D97-AF65-F5344CB8AC3E}">
        <p14:creationId xmlns:p14="http://schemas.microsoft.com/office/powerpoint/2010/main" val="131374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0" i="0" u="none" strike="noStrike" kern="1200" dirty="0">
                <a:solidFill>
                  <a:schemeClr val="tx1"/>
                </a:solidFill>
                <a:effectLst/>
                <a:latin typeface="+mn-lt"/>
                <a:ea typeface="+mn-ea"/>
                <a:cs typeface="+mn-cs"/>
                <a:hlinkClick r:id="rId3"/>
              </a:rPr>
              <a:t>সৌরজগৎ-এর</a:t>
            </a:r>
            <a:r>
              <a:rPr lang="bn-IN" sz="1200" b="0" i="0" kern="1200" dirty="0">
                <a:solidFill>
                  <a:schemeClr val="tx1"/>
                </a:solidFill>
                <a:effectLst/>
                <a:latin typeface="+mn-lt"/>
                <a:ea typeface="+mn-ea"/>
                <a:cs typeface="+mn-cs"/>
              </a:rPr>
              <a:t> একটি গ্রহ। </a:t>
            </a:r>
            <a:r>
              <a:rPr lang="bn-IN" sz="1200" b="0" i="0" u="none" strike="noStrike" kern="1200" dirty="0">
                <a:solidFill>
                  <a:schemeClr val="tx1"/>
                </a:solidFill>
                <a:effectLst/>
                <a:latin typeface="+mn-lt"/>
                <a:ea typeface="+mn-ea"/>
                <a:cs typeface="+mn-cs"/>
                <a:hlinkClick r:id="rId4"/>
              </a:rPr>
              <a:t>সূর্যের </a:t>
            </a:r>
            <a:r>
              <a:rPr lang="bn-IN" sz="1200" b="0" i="0" kern="1200" dirty="0">
                <a:solidFill>
                  <a:schemeClr val="tx1"/>
                </a:solidFill>
                <a:effectLst/>
                <a:latin typeface="+mn-lt"/>
                <a:ea typeface="+mn-ea"/>
                <a:cs typeface="+mn-cs"/>
              </a:rPr>
              <a:t>দিক থেকে এর অবস্থান সপ্তম এবং আকারের বিচারে তৃতীয় বৃহত্তম। এই গ্রহের আবিষ্কারের সাথে উইলিয়াম হার্সেল-এর নাম বিশেষভাবে জড়িত। মূলত এই গ্রহটিকে অনেক জ্যোতির্বিজ্ঞানীই আগে লক্ষ্য করেছিলেন, কিন্তু তাঁরা এটাকে সৌর জগতের গ্রহ হিসাবে বিবেচনায় আনতে পারেন নি। ১৬৯০ খ্রিষ্টাব্দে </a:t>
            </a:r>
            <a:r>
              <a:rPr lang="en-US" sz="1200" b="0" i="0" kern="1200" dirty="0">
                <a:solidFill>
                  <a:schemeClr val="tx1"/>
                </a:solidFill>
                <a:effectLst/>
                <a:latin typeface="+mn-lt"/>
                <a:ea typeface="+mn-ea"/>
                <a:cs typeface="+mn-cs"/>
              </a:rPr>
              <a:t>John </a:t>
            </a:r>
            <a:r>
              <a:rPr lang="en-US" sz="1200" b="0" i="0" kern="1200" dirty="0" err="1">
                <a:solidFill>
                  <a:schemeClr val="tx1"/>
                </a:solidFill>
                <a:effectLst/>
                <a:latin typeface="+mn-lt"/>
                <a:ea typeface="+mn-ea"/>
                <a:cs typeface="+mn-cs"/>
              </a:rPr>
              <a:t>Flamsteed</a:t>
            </a:r>
            <a:r>
              <a:rPr lang="en-US" sz="1200" b="0" i="0" kern="1200" dirty="0">
                <a:solidFill>
                  <a:schemeClr val="tx1"/>
                </a:solidFill>
                <a:effectLst/>
                <a:latin typeface="+mn-lt"/>
                <a:ea typeface="+mn-ea"/>
                <a:cs typeface="+mn-cs"/>
              </a:rPr>
              <a:t> </a:t>
            </a:r>
            <a:r>
              <a:rPr lang="bn-IN" sz="1200" b="0" i="0" kern="1200" dirty="0">
                <a:solidFill>
                  <a:schemeClr val="tx1"/>
                </a:solidFill>
                <a:effectLst/>
                <a:latin typeface="+mn-lt"/>
                <a:ea typeface="+mn-ea"/>
                <a:cs typeface="+mn-cs"/>
              </a:rPr>
              <a:t>অন্তত ছয়বার এই গ্রহটিকে দেখতে পান। তিনি তার নক্ষত্র তালিকায় এই গ্রহটিকে বৃষ নক্ষত্রমণ্ডলের একটি নক্ষত্র হিসাবে নামকরণ করেছিলেন 34 </a:t>
            </a:r>
            <a:r>
              <a:rPr lang="en-US" sz="1200" b="0" i="0" kern="1200" dirty="0" err="1">
                <a:solidFill>
                  <a:schemeClr val="tx1"/>
                </a:solidFill>
                <a:effectLst/>
                <a:latin typeface="+mn-lt"/>
                <a:ea typeface="+mn-ea"/>
                <a:cs typeface="+mn-cs"/>
              </a:rPr>
              <a:t>Tauri</a:t>
            </a:r>
            <a:r>
              <a:rPr lang="en-US" sz="1200" b="0" i="0" kern="1200" dirty="0">
                <a:solidFill>
                  <a:schemeClr val="tx1"/>
                </a:solidFill>
                <a:effectLst/>
                <a:latin typeface="+mn-lt"/>
                <a:ea typeface="+mn-ea"/>
                <a:cs typeface="+mn-cs"/>
              </a:rPr>
              <a:t>। </a:t>
            </a:r>
            <a:r>
              <a:rPr lang="bn-IN" sz="1200" b="0" i="0" kern="1200" dirty="0">
                <a:solidFill>
                  <a:schemeClr val="tx1"/>
                </a:solidFill>
                <a:effectLst/>
                <a:latin typeface="+mn-lt"/>
                <a:ea typeface="+mn-ea"/>
                <a:cs typeface="+mn-cs"/>
              </a:rPr>
              <a:t>ফরাসি জ্যোতির্বিজ্ঞানী </a:t>
            </a:r>
            <a:r>
              <a:rPr lang="en-US" sz="1200" b="0" i="0" kern="1200" dirty="0">
                <a:solidFill>
                  <a:schemeClr val="tx1"/>
                </a:solidFill>
                <a:effectLst/>
                <a:latin typeface="+mn-lt"/>
                <a:ea typeface="+mn-ea"/>
                <a:cs typeface="+mn-cs"/>
              </a:rPr>
              <a:t>Pierre </a:t>
            </a:r>
            <a:r>
              <a:rPr lang="en-US" sz="1200" b="0" i="0" kern="1200" dirty="0" err="1">
                <a:solidFill>
                  <a:schemeClr val="tx1"/>
                </a:solidFill>
                <a:effectLst/>
                <a:latin typeface="+mn-lt"/>
                <a:ea typeface="+mn-ea"/>
                <a:cs typeface="+mn-cs"/>
              </a:rPr>
              <a:t>Lemonnier</a:t>
            </a:r>
            <a:r>
              <a:rPr lang="en-US" sz="1200" b="0" i="0" kern="1200" dirty="0">
                <a:solidFill>
                  <a:schemeClr val="tx1"/>
                </a:solidFill>
                <a:effectLst/>
                <a:latin typeface="+mn-lt"/>
                <a:ea typeface="+mn-ea"/>
                <a:cs typeface="+mn-cs"/>
              </a:rPr>
              <a:t>  </a:t>
            </a:r>
            <a:r>
              <a:rPr lang="bn-IN" sz="1200" b="0" i="0" kern="1200" dirty="0">
                <a:solidFill>
                  <a:schemeClr val="tx1"/>
                </a:solidFill>
                <a:effectLst/>
                <a:latin typeface="+mn-lt"/>
                <a:ea typeface="+mn-ea"/>
                <a:cs typeface="+mn-cs"/>
              </a:rPr>
              <a:t>১৭৫০ থেকে ১৭৬৯ খ্রিষ্টাব্দের ভিতরে প্রায় ১২ বার এই গ্রহটি পর্যবেক্ষণ করেন। কিন্তু তিনিও একে নক্ষত্র হিসাবেই চিহ্নিত করেছিলেন। স্যার উইলিয়াম হার্সেল (</a:t>
            </a:r>
            <a:r>
              <a:rPr lang="en-US" sz="1200" b="0" i="0" kern="1200" dirty="0">
                <a:solidFill>
                  <a:schemeClr val="tx1"/>
                </a:solidFill>
                <a:effectLst/>
                <a:latin typeface="+mn-lt"/>
                <a:ea typeface="+mn-ea"/>
                <a:cs typeface="+mn-cs"/>
              </a:rPr>
              <a:t>Sir William Herschel) </a:t>
            </a:r>
            <a:r>
              <a:rPr lang="bn-IN" sz="1200" b="0" i="0" kern="1200" dirty="0">
                <a:solidFill>
                  <a:schemeClr val="tx1"/>
                </a:solidFill>
                <a:effectLst/>
                <a:latin typeface="+mn-lt"/>
                <a:ea typeface="+mn-ea"/>
                <a:cs typeface="+mn-cs"/>
              </a:rPr>
              <a:t>এই গ্রহটিকে প্রথম ১৭৮১ খ্রিষ্টাব্দের ১৩ মার্চে বিশেষভাবে পর্যবেক্ষণ করেন এবং ঐ বৎসরের ২৬ এপ্রিলে একে একটি ধূমকেতু হিসাবে উল্লেখ করেন। পরে আরো গভীরভাবে পর্যবেক্ষণের পর তিনি একে সৌরজগতের গ্রহ হিসাবে স্বীকৃতি দেন। প্রথমাবস্থায় অনেক জ্যোতির্বিজ্ঞানীই এটা মানতে চান নি। শেষ পর্যন্ত একে গ্রহ হিসাবে আন্তর্জাতিকভাবে স্বীকার করে নেওয়া হয়।</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19</a:t>
            </a:fld>
            <a:endParaRPr lang="en-US"/>
          </a:p>
        </p:txBody>
      </p:sp>
    </p:spTree>
    <p:extLst>
      <p:ext uri="{BB962C8B-B14F-4D97-AF65-F5344CB8AC3E}">
        <p14:creationId xmlns:p14="http://schemas.microsoft.com/office/powerpoint/2010/main" val="45108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u="none" strike="noStrike" kern="1200" dirty="0">
                <a:solidFill>
                  <a:schemeClr val="tx1"/>
                </a:solidFill>
                <a:effectLst/>
                <a:latin typeface="+mn-lt"/>
                <a:ea typeface="+mn-ea"/>
                <a:cs typeface="+mn-cs"/>
                <a:hlinkClick r:id="rId3"/>
              </a:rPr>
              <a:t>সূর্যের </a:t>
            </a:r>
            <a:r>
              <a:rPr lang="as-IN" sz="1200" b="0" i="0" kern="1200" dirty="0">
                <a:solidFill>
                  <a:schemeClr val="tx1"/>
                </a:solidFill>
                <a:effectLst/>
                <a:latin typeface="+mn-lt"/>
                <a:ea typeface="+mn-ea"/>
                <a:cs typeface="+mn-cs"/>
              </a:rPr>
              <a:t>দিক থেকে এর অবস্থান অষ্টম। সূর্য থেকে সবচেয়ে দূরবর্তী। রোমান সমুদ্র দেবতা নেপচুনের নামে এর নামকরণ করা হয়েছে। জ্যোতির্বিজ্ঞানীদের গাণিতিক হিসাবে, এই গ্রহটিকে চোখে দেখার আগেই ধারণা করা হয়েছিল, ইউরেনাসের পরে একটি গ্রহ রয়েছে। এই অনুমানের কথা প্রথম প্রকাশ করেন  আরবেইন লি ভিরিয়ার (</a:t>
            </a:r>
            <a:r>
              <a:rPr lang="en-US" sz="1200" b="0" i="0" kern="1200" dirty="0" err="1">
                <a:solidFill>
                  <a:schemeClr val="tx1"/>
                </a:solidFill>
                <a:effectLst/>
                <a:latin typeface="+mn-lt"/>
                <a:ea typeface="+mn-ea"/>
                <a:cs typeface="+mn-cs"/>
              </a:rPr>
              <a:t>Urbain</a:t>
            </a:r>
            <a:r>
              <a:rPr lang="en-US" sz="1200" b="0" i="0" kern="1200" dirty="0">
                <a:solidFill>
                  <a:schemeClr val="tx1"/>
                </a:solidFill>
                <a:effectLst/>
                <a:latin typeface="+mn-lt"/>
                <a:ea typeface="+mn-ea"/>
                <a:cs typeface="+mn-cs"/>
              </a:rPr>
              <a:t> Le Verrier)। </a:t>
            </a:r>
            <a:r>
              <a:rPr lang="as-IN" sz="1200" b="0" i="0" kern="1200" dirty="0">
                <a:solidFill>
                  <a:schemeClr val="tx1"/>
                </a:solidFill>
                <a:effectLst/>
                <a:latin typeface="+mn-lt"/>
                <a:ea typeface="+mn-ea"/>
                <a:cs typeface="+mn-cs"/>
              </a:rPr>
              <a:t>এবং তিনিই প্রথম এর নামকরণ করেন নামকরণ করেন নেপচুন। অবশ্য ১৬১২ খ্রিষ্টাব্দের দিকে গ্যালিলিওর গ্রহ সম্পর্কিত চিত্রাঙ্কন দেখে মনে হয়, তিনিও এই গ্রহটিকে দেখেছিলেন। গ্যালিলিও প্রথম দেখেন ১৬১২ খ্রিষ্টাব্দের ২৮শে ডিসেম্বর। পরে আবার তিনি দেখতে পান ১৬১৩ খ্রিষ্টাব্দের ২৭শে জানুয়ারি। কিন্তু দুই বারই তিনি একে নহ্মত্র হিসেবে বিবেচনা করে গ্রহের তালিকা থেকে বাদ দেন।</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20</a:t>
            </a:fld>
            <a:endParaRPr lang="en-US"/>
          </a:p>
        </p:txBody>
      </p:sp>
    </p:spTree>
    <p:extLst>
      <p:ext uri="{BB962C8B-B14F-4D97-AF65-F5344CB8AC3E}">
        <p14:creationId xmlns:p14="http://schemas.microsoft.com/office/powerpoint/2010/main" val="121564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5</a:t>
            </a:fld>
            <a:endParaRPr lang="en-US"/>
          </a:p>
        </p:txBody>
      </p:sp>
    </p:spTree>
    <p:extLst>
      <p:ext uri="{BB962C8B-B14F-4D97-AF65-F5344CB8AC3E}">
        <p14:creationId xmlns:p14="http://schemas.microsoft.com/office/powerpoint/2010/main" val="121254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a:solidFill>
                  <a:schemeClr val="tx1"/>
                </a:solidFill>
                <a:effectLst/>
                <a:latin typeface="+mn-lt"/>
                <a:ea typeface="+mn-ea"/>
                <a:cs typeface="+mn-cs"/>
              </a:rPr>
              <a:t>সৌরজগৎ</a:t>
            </a:r>
            <a:r>
              <a:rPr lang="as-IN" sz="1200" b="0" i="0" kern="1200" dirty="0">
                <a:solidFill>
                  <a:schemeClr val="tx1"/>
                </a:solidFill>
                <a:effectLst/>
                <a:latin typeface="+mn-lt"/>
                <a:ea typeface="+mn-ea"/>
                <a:cs typeface="+mn-cs"/>
              </a:rPr>
              <a:t> বলতে </a:t>
            </a:r>
            <a:r>
              <a:rPr lang="as-IN" sz="1200" b="0" i="0" u="none" strike="noStrike" kern="1200" dirty="0">
                <a:solidFill>
                  <a:schemeClr val="tx1"/>
                </a:solidFill>
                <a:effectLst/>
                <a:latin typeface="+mn-lt"/>
                <a:ea typeface="+mn-ea"/>
                <a:cs typeface="+mn-cs"/>
                <a:hlinkClick r:id="rId3" tooltip="সূর্য"/>
              </a:rPr>
              <a:t>সূর্য</a:t>
            </a:r>
            <a:r>
              <a:rPr lang="as-IN" sz="1200" b="0" i="0" kern="1200" dirty="0">
                <a:solidFill>
                  <a:schemeClr val="tx1"/>
                </a:solidFill>
                <a:effectLst/>
                <a:latin typeface="+mn-lt"/>
                <a:ea typeface="+mn-ea"/>
                <a:cs typeface="+mn-cs"/>
              </a:rPr>
              <a:t> এবং এর সাথে মহাকর্ষীয়ভাবে আবদ্ধ সকল </a:t>
            </a:r>
            <a:r>
              <a:rPr lang="as-IN" sz="1200" b="0" i="0" u="none" strike="noStrike" kern="1200" dirty="0">
                <a:solidFill>
                  <a:schemeClr val="tx1"/>
                </a:solidFill>
                <a:effectLst/>
                <a:latin typeface="+mn-lt"/>
                <a:ea typeface="+mn-ea"/>
                <a:cs typeface="+mn-cs"/>
                <a:hlinkClick r:id="rId4" tooltip="জ্যোতির্বৈজ্ঞানিক বস্তু"/>
              </a:rPr>
              <a:t>জ্যোতির্বৈজ্ঞানিক বস্তুকে</a:t>
            </a:r>
            <a:r>
              <a:rPr lang="as-IN" sz="1200" b="0" i="0" kern="1200" dirty="0">
                <a:solidFill>
                  <a:schemeClr val="tx1"/>
                </a:solidFill>
                <a:effectLst/>
                <a:latin typeface="+mn-lt"/>
                <a:ea typeface="+mn-ea"/>
                <a:cs typeface="+mn-cs"/>
              </a:rPr>
              <a:t> বোঝায়। এর মধ্যে আছে: আটটি </a:t>
            </a:r>
            <a:r>
              <a:rPr lang="as-IN" sz="1200" b="0" i="0" u="none" strike="noStrike" kern="1200" dirty="0">
                <a:solidFill>
                  <a:schemeClr val="tx1"/>
                </a:solidFill>
                <a:effectLst/>
                <a:latin typeface="+mn-lt"/>
                <a:ea typeface="+mn-ea"/>
                <a:cs typeface="+mn-cs"/>
                <a:hlinkClick r:id="rId5" tooltip="গ্রহ"/>
              </a:rPr>
              <a:t>গ্রহ</a:t>
            </a:r>
            <a:r>
              <a:rPr lang="as-IN" sz="1200" b="0" i="0" kern="1200" dirty="0">
                <a:solidFill>
                  <a:schemeClr val="tx1"/>
                </a:solidFill>
                <a:effectLst/>
                <a:latin typeface="+mn-lt"/>
                <a:ea typeface="+mn-ea"/>
                <a:cs typeface="+mn-cs"/>
              </a:rPr>
              <a:t>, তাদের ১৭৩টি জানা </a:t>
            </a:r>
            <a:r>
              <a:rPr lang="as-IN" sz="1200" b="0" i="0" u="none" strike="noStrike" kern="1200" dirty="0">
                <a:solidFill>
                  <a:schemeClr val="tx1"/>
                </a:solidFill>
                <a:effectLst/>
                <a:latin typeface="+mn-lt"/>
                <a:ea typeface="+mn-ea"/>
                <a:cs typeface="+mn-cs"/>
                <a:hlinkClick r:id="rId6" tooltip="প্রাকৃতিক উপগ্রহ"/>
              </a:rPr>
              <a:t>প্রাকৃতিক উপগ্রহ</a:t>
            </a:r>
            <a:r>
              <a:rPr lang="as-IN" sz="1200" b="0" i="0" kern="1200" dirty="0">
                <a:solidFill>
                  <a:schemeClr val="tx1"/>
                </a:solidFill>
                <a:effectLst/>
                <a:latin typeface="+mn-lt"/>
                <a:ea typeface="+mn-ea"/>
                <a:cs typeface="+mn-cs"/>
              </a:rPr>
              <a:t>, কিছু </a:t>
            </a:r>
            <a:r>
              <a:rPr lang="as-IN" sz="1200" b="0" i="0" u="none" strike="noStrike" kern="1200" dirty="0">
                <a:solidFill>
                  <a:schemeClr val="tx1"/>
                </a:solidFill>
                <a:effectLst/>
                <a:latin typeface="+mn-lt"/>
                <a:ea typeface="+mn-ea"/>
                <a:cs typeface="+mn-cs"/>
                <a:hlinkClick r:id="rId7" tooltip="বামন গ্রহ"/>
              </a:rPr>
              <a:t>বামন গ্রহ</a:t>
            </a:r>
            <a:r>
              <a:rPr lang="as-IN" sz="1200" b="0" i="0" kern="1200" dirty="0">
                <a:solidFill>
                  <a:schemeClr val="tx1"/>
                </a:solidFill>
                <a:effectLst/>
                <a:latin typeface="+mn-lt"/>
                <a:ea typeface="+mn-ea"/>
                <a:cs typeface="+mn-cs"/>
              </a:rPr>
              <a:t> ও তাদের চারটি কিছু প্রাকৃতিক উপগ্রহ এবং কোটি কোটি </a:t>
            </a:r>
            <a:r>
              <a:rPr lang="as-IN" sz="1200" b="0" i="0" u="none" strike="noStrike" kern="1200" dirty="0">
                <a:solidFill>
                  <a:schemeClr val="tx1"/>
                </a:solidFill>
                <a:effectLst/>
                <a:latin typeface="+mn-lt"/>
                <a:ea typeface="+mn-ea"/>
                <a:cs typeface="+mn-cs"/>
                <a:hlinkClick r:id="rId8" tooltip="ক্ষুদ্র সৌর জাগতিক বস্তু (পাতার অস্তিত্ব নেই)"/>
              </a:rPr>
              <a:t>ক্ষুদ্র বস্তু</a:t>
            </a:r>
            <a:r>
              <a:rPr lang="as-IN" sz="1200" b="0" i="0" kern="1200" dirty="0">
                <a:solidFill>
                  <a:schemeClr val="tx1"/>
                </a:solidFill>
                <a:effectLst/>
                <a:latin typeface="+mn-lt"/>
                <a:ea typeface="+mn-ea"/>
                <a:cs typeface="+mn-cs"/>
              </a:rPr>
              <a:t>।</a:t>
            </a:r>
            <a:r>
              <a:rPr lang="as-IN" sz="1200" b="0" i="0" u="none" strike="noStrike" kern="1200" baseline="30000" dirty="0">
                <a:solidFill>
                  <a:schemeClr val="tx1"/>
                </a:solidFill>
                <a:effectLst/>
                <a:latin typeface="+mn-lt"/>
                <a:ea typeface="+mn-ea"/>
                <a:cs typeface="+mn-cs"/>
                <a:hlinkClick r:id="rId9"/>
              </a:rPr>
              <a:t>[১]</a:t>
            </a:r>
            <a:r>
              <a:rPr lang="as-IN" sz="1200" b="0" i="0" kern="1200" dirty="0">
                <a:solidFill>
                  <a:schemeClr val="tx1"/>
                </a:solidFill>
                <a:effectLst/>
                <a:latin typeface="+mn-lt"/>
                <a:ea typeface="+mn-ea"/>
                <a:cs typeface="+mn-cs"/>
              </a:rPr>
              <a:t> শেষোক্ত শ্রেণীর মধ্যে আছে </a:t>
            </a:r>
            <a:r>
              <a:rPr lang="as-IN" sz="1200" b="0" i="0" u="none" strike="noStrike" kern="1200" dirty="0">
                <a:solidFill>
                  <a:schemeClr val="tx1"/>
                </a:solidFill>
                <a:effectLst/>
                <a:latin typeface="+mn-lt"/>
                <a:ea typeface="+mn-ea"/>
                <a:cs typeface="+mn-cs"/>
                <a:hlinkClick r:id="rId10" tooltip="গ্রহাণু"/>
              </a:rPr>
              <a:t>গ্রহাণু</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1" tooltip="উল্কা"/>
              </a:rPr>
              <a:t>উল্কা</a:t>
            </a:r>
            <a:r>
              <a:rPr lang="as-IN" sz="1200" b="0" i="0" kern="1200" dirty="0">
                <a:solidFill>
                  <a:schemeClr val="tx1"/>
                </a:solidFill>
                <a:effectLst/>
                <a:latin typeface="+mn-lt"/>
                <a:ea typeface="+mn-ea"/>
                <a:cs typeface="+mn-cs"/>
              </a:rPr>
              <a:t>, </a:t>
            </a:r>
            <a:r>
              <a:rPr lang="as-IN" sz="1200" b="0" i="0" u="none" strike="noStrike" kern="1200" dirty="0">
                <a:solidFill>
                  <a:schemeClr val="tx1"/>
                </a:solidFill>
                <a:effectLst/>
                <a:latin typeface="+mn-lt"/>
                <a:ea typeface="+mn-ea"/>
                <a:cs typeface="+mn-cs"/>
                <a:hlinkClick r:id="rId12" tooltip="ধূমকেতু"/>
              </a:rPr>
              <a:t>ধূমকেতু</a:t>
            </a:r>
            <a:r>
              <a:rPr lang="as-IN" sz="1200" b="0" i="0" kern="1200" dirty="0">
                <a:solidFill>
                  <a:schemeClr val="tx1"/>
                </a:solidFill>
                <a:effectLst/>
                <a:latin typeface="+mn-lt"/>
                <a:ea typeface="+mn-ea"/>
                <a:cs typeface="+mn-cs"/>
              </a:rPr>
              <a:t> এবং </a:t>
            </a:r>
            <a:r>
              <a:rPr lang="as-IN" sz="1200" b="0" i="0" u="none" strike="noStrike" kern="1200" dirty="0">
                <a:solidFill>
                  <a:schemeClr val="tx1"/>
                </a:solidFill>
                <a:effectLst/>
                <a:latin typeface="+mn-lt"/>
                <a:ea typeface="+mn-ea"/>
                <a:cs typeface="+mn-cs"/>
                <a:hlinkClick r:id="rId13" tooltip="আন্তঃগ্রহীয় ধূলি মেঘ (পাতার অস্তিত্ব নেই)"/>
              </a:rPr>
              <a:t>আন্তঃগ্রহীয় ধূলি মেঘ</a:t>
            </a:r>
            <a:r>
              <a:rPr lang="as-IN"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7</a:t>
            </a:fld>
            <a:endParaRPr lang="en-US"/>
          </a:p>
        </p:txBody>
      </p:sp>
    </p:spTree>
    <p:extLst>
      <p:ext uri="{BB962C8B-B14F-4D97-AF65-F5344CB8AC3E}">
        <p14:creationId xmlns:p14="http://schemas.microsoft.com/office/powerpoint/2010/main" val="199096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9</a:t>
            </a:fld>
            <a:endParaRPr lang="en-US"/>
          </a:p>
        </p:txBody>
      </p:sp>
    </p:spTree>
    <p:extLst>
      <p:ext uri="{BB962C8B-B14F-4D97-AF65-F5344CB8AC3E}">
        <p14:creationId xmlns:p14="http://schemas.microsoft.com/office/powerpoint/2010/main" val="118944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kern="1200" dirty="0">
                <a:solidFill>
                  <a:schemeClr val="tx1"/>
                </a:solidFill>
                <a:effectLst/>
                <a:latin typeface="+mn-lt"/>
                <a:ea typeface="+mn-ea"/>
                <a:cs typeface="+mn-cs"/>
              </a:rPr>
              <a:t>বুধ চারটি পার্থিব গ্রহের একটি অর্থাৎ এরও পৃথিবীর মত কঠিন পৃষ্ঠভূমি রয়েছে। চারটি পার্থিব গ্রহের মধ্যে এর আকার সবচেয়ে ছোট; বিষুবীয় অঞ্চলে এর ব্যাস ৪৮৭৯ কিমি। বুধের গাঠনিক উপাদানসমূহের মধ্যে ৭০% </a:t>
            </a:r>
            <a:r>
              <a:rPr lang="as-IN" sz="1200" b="0" i="0" u="none" strike="noStrike" kern="1200" dirty="0">
                <a:solidFill>
                  <a:schemeClr val="tx1"/>
                </a:solidFill>
                <a:effectLst/>
                <a:latin typeface="+mn-lt"/>
                <a:ea typeface="+mn-ea"/>
                <a:cs typeface="+mn-cs"/>
                <a:hlinkClick r:id="rId3" tooltip="ধাতু"/>
              </a:rPr>
              <a:t>ধাতব</a:t>
            </a:r>
            <a:r>
              <a:rPr lang="as-IN" sz="1200" b="0" i="0" kern="1200" dirty="0">
                <a:solidFill>
                  <a:schemeClr val="tx1"/>
                </a:solidFill>
                <a:effectLst/>
                <a:latin typeface="+mn-lt"/>
                <a:ea typeface="+mn-ea"/>
                <a:cs typeface="+mn-cs"/>
              </a:rPr>
              <a:t> এবং বাকি ৩০% </a:t>
            </a:r>
            <a:r>
              <a:rPr lang="as-IN" sz="1200" b="0" i="0" u="none" strike="noStrike" kern="1200" dirty="0">
                <a:solidFill>
                  <a:schemeClr val="tx1"/>
                </a:solidFill>
                <a:effectLst/>
                <a:latin typeface="+mn-lt"/>
                <a:ea typeface="+mn-ea"/>
                <a:cs typeface="+mn-cs"/>
                <a:hlinkClick r:id="rId4" tooltip="সিলিকেট (পাতার অস্তিত্ব নেই)"/>
              </a:rPr>
              <a:t>সিলিকেট</a:t>
            </a:r>
            <a:r>
              <a:rPr lang="as-IN" sz="1200" b="0" i="0" kern="1200" dirty="0">
                <a:solidFill>
                  <a:schemeClr val="tx1"/>
                </a:solidFill>
                <a:effectLst/>
                <a:latin typeface="+mn-lt"/>
                <a:ea typeface="+mn-ea"/>
                <a:cs typeface="+mn-cs"/>
              </a:rPr>
              <a:t> জাতীয়। এর ঘনত্ব সৌর জাগতিক বস্তসমূহের ঘনত্বের মধ্যে দ্বিতীয় সর্বোচ্চ, ৫.৪৩ গ্রাম/সেমি³; পৃথিবী থেকে সামান্য কম। মহাকর্ষীয় সংকোচনের প্রভাব সম্পূর্ণ উদ্ধার করতে পারলে বুধের গাঠনিক উপাদানসমূহের ঘনত্ব আরও বেশি হত।</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10</a:t>
            </a:fld>
            <a:endParaRPr lang="en-US"/>
          </a:p>
        </p:txBody>
      </p:sp>
    </p:spTree>
    <p:extLst>
      <p:ext uri="{BB962C8B-B14F-4D97-AF65-F5344CB8AC3E}">
        <p14:creationId xmlns:p14="http://schemas.microsoft.com/office/powerpoint/2010/main" val="276425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a:solidFill>
                  <a:schemeClr val="tx1"/>
                </a:solidFill>
                <a:effectLst/>
                <a:latin typeface="+mn-lt"/>
                <a:ea typeface="+mn-ea"/>
                <a:cs typeface="+mn-cs"/>
              </a:rPr>
              <a:t>শুক্র গ্রহ</a:t>
            </a:r>
            <a:r>
              <a:rPr lang="as-IN" sz="1200" b="0" i="0" kern="1200" dirty="0">
                <a:solidFill>
                  <a:schemeClr val="tx1"/>
                </a:solidFill>
                <a:effectLst/>
                <a:latin typeface="+mn-lt"/>
                <a:ea typeface="+mn-ea"/>
                <a:cs typeface="+mn-cs"/>
              </a:rPr>
              <a:t> হল </a:t>
            </a:r>
            <a:r>
              <a:rPr lang="as-IN" sz="1200" b="0" i="0" u="none" strike="noStrike" kern="1200" dirty="0">
                <a:solidFill>
                  <a:schemeClr val="tx1"/>
                </a:solidFill>
                <a:effectLst/>
                <a:latin typeface="+mn-lt"/>
                <a:ea typeface="+mn-ea"/>
                <a:cs typeface="+mn-cs"/>
                <a:hlinkClick r:id="rId3" tooltip="সূর্য"/>
              </a:rPr>
              <a:t>সূর্য</a:t>
            </a:r>
            <a:r>
              <a:rPr lang="as-IN" sz="1200" b="0" i="0" kern="1200" dirty="0">
                <a:solidFill>
                  <a:schemeClr val="tx1"/>
                </a:solidFill>
                <a:effectLst/>
                <a:latin typeface="+mn-lt"/>
                <a:ea typeface="+mn-ea"/>
                <a:cs typeface="+mn-cs"/>
              </a:rPr>
              <a:t> থেকে দূরত্বের দিক দিয়ে </a:t>
            </a:r>
            <a:r>
              <a:rPr lang="as-IN" sz="1200" b="0" i="0" u="none" strike="noStrike" kern="1200" dirty="0">
                <a:solidFill>
                  <a:schemeClr val="tx1"/>
                </a:solidFill>
                <a:effectLst/>
                <a:latin typeface="+mn-lt"/>
                <a:ea typeface="+mn-ea"/>
                <a:cs typeface="+mn-cs"/>
                <a:hlinkClick r:id="rId4" tooltip="সৌরজগৎ"/>
              </a:rPr>
              <a:t>সৌরজগতের</a:t>
            </a:r>
            <a:r>
              <a:rPr lang="as-IN" sz="1200" b="0" i="0" kern="1200" dirty="0">
                <a:solidFill>
                  <a:schemeClr val="tx1"/>
                </a:solidFill>
                <a:effectLst/>
                <a:latin typeface="+mn-lt"/>
                <a:ea typeface="+mn-ea"/>
                <a:cs typeface="+mn-cs"/>
              </a:rPr>
              <a:t> দ্বিতীয় </a:t>
            </a:r>
            <a:r>
              <a:rPr lang="as-IN" sz="1200" b="0" i="0" u="none" strike="noStrike" kern="1200" dirty="0">
                <a:solidFill>
                  <a:schemeClr val="tx1"/>
                </a:solidFill>
                <a:effectLst/>
                <a:latin typeface="+mn-lt"/>
                <a:ea typeface="+mn-ea"/>
                <a:cs typeface="+mn-cs"/>
                <a:hlinkClick r:id="rId5" tooltip="গ্রহ"/>
              </a:rPr>
              <a:t>গ্রহ</a:t>
            </a:r>
            <a:r>
              <a:rPr lang="as-IN" sz="1200" b="0" i="0" kern="1200" dirty="0">
                <a:solidFill>
                  <a:schemeClr val="tx1"/>
                </a:solidFill>
                <a:effectLst/>
                <a:latin typeface="+mn-lt"/>
                <a:ea typeface="+mn-ea"/>
                <a:cs typeface="+mn-cs"/>
              </a:rPr>
              <a:t>। এই </a:t>
            </a:r>
            <a:r>
              <a:rPr lang="as-IN" sz="1200" b="0" i="0" u="none" strike="noStrike" kern="1200" dirty="0">
                <a:solidFill>
                  <a:schemeClr val="tx1"/>
                </a:solidFill>
                <a:effectLst/>
                <a:latin typeface="+mn-lt"/>
                <a:ea typeface="+mn-ea"/>
                <a:cs typeface="+mn-cs"/>
                <a:hlinkClick r:id="rId6" tooltip="পার্থিব গ্রহ (পাতার অস্তিত্ব নেই)"/>
              </a:rPr>
              <a:t>পার্থিব গ্রহটিকে</a:t>
            </a:r>
            <a:r>
              <a:rPr lang="as-IN" sz="1200" b="0" i="0" kern="1200" dirty="0">
                <a:solidFill>
                  <a:schemeClr val="tx1"/>
                </a:solidFill>
                <a:effectLst/>
                <a:latin typeface="+mn-lt"/>
                <a:ea typeface="+mn-ea"/>
                <a:cs typeface="+mn-cs"/>
              </a:rPr>
              <a:t> অনেক সময় </a:t>
            </a:r>
            <a:r>
              <a:rPr lang="as-IN" sz="1200" b="0" i="0" u="none" strike="noStrike" kern="1200" dirty="0">
                <a:solidFill>
                  <a:schemeClr val="tx1"/>
                </a:solidFill>
                <a:effectLst/>
                <a:latin typeface="+mn-lt"/>
                <a:ea typeface="+mn-ea"/>
                <a:cs typeface="+mn-cs"/>
                <a:hlinkClick r:id="rId7" tooltip="পৃথিবী"/>
              </a:rPr>
              <a:t>পৃথিবীর</a:t>
            </a:r>
            <a:r>
              <a:rPr lang="as-IN" sz="1200" b="0" i="0" kern="1200" dirty="0">
                <a:solidFill>
                  <a:schemeClr val="tx1"/>
                </a:solidFill>
                <a:effectLst/>
                <a:latin typeface="+mn-lt"/>
                <a:ea typeface="+mn-ea"/>
                <a:cs typeface="+mn-cs"/>
              </a:rPr>
              <a:t> "বোন গ্রহ" বলে আখ্যায়িত করা হয়, কারণ পৃথিবী এবং শুক্রের মধ্যে গাঠনিক উপাদান এবং আচার-আচরণে বড় রকমের মিল রয়েছে। এই গ্রহটি যখন সকাল বেলায় পৃথিবীর আকাশে উদিত হয় তখন একে </a:t>
            </a:r>
            <a:r>
              <a:rPr lang="as-IN" sz="1200" b="0" i="0" u="none" strike="noStrike" kern="1200" dirty="0">
                <a:solidFill>
                  <a:schemeClr val="tx1"/>
                </a:solidFill>
                <a:effectLst/>
                <a:latin typeface="+mn-lt"/>
                <a:ea typeface="+mn-ea"/>
                <a:cs typeface="+mn-cs"/>
                <a:hlinkClick r:id="rId8" tooltip="লুসিফার (পাতার অস্তিত্ব নেই)"/>
              </a:rPr>
              <a:t>লুসিফার</a:t>
            </a:r>
            <a:r>
              <a:rPr lang="as-IN" sz="1200" b="0" i="0" kern="1200" dirty="0">
                <a:solidFill>
                  <a:schemeClr val="tx1"/>
                </a:solidFill>
                <a:effectLst/>
                <a:latin typeface="+mn-lt"/>
                <a:ea typeface="+mn-ea"/>
                <a:cs typeface="+mn-cs"/>
              </a:rPr>
              <a:t> বা </a:t>
            </a:r>
            <a:r>
              <a:rPr lang="as-IN" sz="1200" b="0" i="0" u="none" strike="noStrike" kern="1200" dirty="0">
                <a:solidFill>
                  <a:schemeClr val="tx1"/>
                </a:solidFill>
                <a:effectLst/>
                <a:latin typeface="+mn-lt"/>
                <a:ea typeface="+mn-ea"/>
                <a:cs typeface="+mn-cs"/>
                <a:hlinkClick r:id="rId9" tooltip="শয়তান"/>
              </a:rPr>
              <a:t>শয়তান</a:t>
            </a:r>
            <a:r>
              <a:rPr lang="as-IN" sz="1200" b="0" i="0" kern="1200" dirty="0">
                <a:solidFill>
                  <a:schemeClr val="tx1"/>
                </a:solidFill>
                <a:effectLst/>
                <a:latin typeface="+mn-lt"/>
                <a:ea typeface="+mn-ea"/>
                <a:cs typeface="+mn-cs"/>
              </a:rPr>
              <a:t> নামেও ডাকা হয়ে থাকে। বাংলায় সকালের আকাশে একে </a:t>
            </a:r>
            <a:r>
              <a:rPr lang="as-IN" sz="1200" b="0" i="1" kern="1200" dirty="0">
                <a:solidFill>
                  <a:schemeClr val="tx1"/>
                </a:solidFill>
                <a:effectLst/>
                <a:latin typeface="+mn-lt"/>
                <a:ea typeface="+mn-ea"/>
                <a:cs typeface="+mn-cs"/>
              </a:rPr>
              <a:t>শুকতারা</a:t>
            </a:r>
            <a:r>
              <a:rPr lang="as-IN" sz="1200" b="0" i="0" kern="1200" dirty="0">
                <a:solidFill>
                  <a:schemeClr val="tx1"/>
                </a:solidFill>
                <a:effectLst/>
                <a:latin typeface="+mn-lt"/>
                <a:ea typeface="+mn-ea"/>
                <a:cs typeface="+mn-cs"/>
              </a:rPr>
              <a:t> এবং সন্ধ্যার আকাশে একে </a:t>
            </a:r>
            <a:r>
              <a:rPr lang="as-IN" sz="1200" b="0" i="1" kern="1200" dirty="0">
                <a:solidFill>
                  <a:schemeClr val="tx1"/>
                </a:solidFill>
                <a:effectLst/>
                <a:latin typeface="+mn-lt"/>
                <a:ea typeface="+mn-ea"/>
                <a:cs typeface="+mn-cs"/>
              </a:rPr>
              <a:t>সন্ধ্যাতারা</a:t>
            </a:r>
            <a:r>
              <a:rPr lang="as-IN" sz="1200" b="0" i="0" kern="1200" dirty="0">
                <a:solidFill>
                  <a:schemeClr val="tx1"/>
                </a:solidFill>
                <a:effectLst/>
                <a:latin typeface="+mn-lt"/>
                <a:ea typeface="+mn-ea"/>
                <a:cs typeface="+mn-cs"/>
              </a:rPr>
              <a:t> বলে ডাকা হয়ে থাকে। এর কোনও </a:t>
            </a:r>
            <a:r>
              <a:rPr lang="as-IN" sz="1200" b="0" i="0" u="none" strike="noStrike" kern="1200" dirty="0">
                <a:solidFill>
                  <a:schemeClr val="tx1"/>
                </a:solidFill>
                <a:effectLst/>
                <a:latin typeface="+mn-lt"/>
                <a:ea typeface="+mn-ea"/>
                <a:cs typeface="+mn-cs"/>
                <a:hlinkClick r:id="rId10" tooltip="উপগ্রহ"/>
              </a:rPr>
              <a:t>উপগ্রহ</a:t>
            </a:r>
            <a:r>
              <a:rPr lang="as-IN" sz="1200" b="0" i="0" kern="1200" dirty="0">
                <a:solidFill>
                  <a:schemeClr val="tx1"/>
                </a:solidFill>
                <a:effectLst/>
                <a:latin typeface="+mn-lt"/>
                <a:ea typeface="+mn-ea"/>
                <a:cs typeface="+mn-cs"/>
              </a:rPr>
              <a:t> নাই।</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11</a:t>
            </a:fld>
            <a:endParaRPr lang="en-US"/>
          </a:p>
        </p:txBody>
      </p:sp>
    </p:spTree>
    <p:extLst>
      <p:ext uri="{BB962C8B-B14F-4D97-AF65-F5344CB8AC3E}">
        <p14:creationId xmlns:p14="http://schemas.microsoft.com/office/powerpoint/2010/main" val="143383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12</a:t>
            </a:fld>
            <a:endParaRPr lang="en-US"/>
          </a:p>
        </p:txBody>
      </p:sp>
    </p:spTree>
    <p:extLst>
      <p:ext uri="{BB962C8B-B14F-4D97-AF65-F5344CB8AC3E}">
        <p14:creationId xmlns:p14="http://schemas.microsoft.com/office/powerpoint/2010/main" val="233041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kern="1200" dirty="0">
                <a:solidFill>
                  <a:schemeClr val="tx1"/>
                </a:solidFill>
                <a:effectLst/>
                <a:latin typeface="+mn-lt"/>
                <a:ea typeface="+mn-ea"/>
                <a:cs typeface="+mn-cs"/>
              </a:rPr>
              <a:t>পৃথিবীর উপরিতলে রয়েছে সিলিকেট সমৃদ্ধ মাটি, নানবিধ জৈব ও অজৈব উপাদান। আর কেন্দ্রে রয়েছে কঠিন লৌহ পিণ্ড। পৃথিবীর উপরিতল থেকে কেন্দ্রের দূরত্ব প্রায় ৫১০০-৬৩৭৮ কিলোমিটার। এর ভূত্বক থেকে কেন্দ্রের ভিতরে রয়েছে নানা রকমের উপাদানের স্তর। এই সব স্তরের বস্তুসমূহ কঠিন, তরল, অর্ধতরল, চূর্ণ ইত্যাদি নানা রকম দশায় রয়েছে। কখনো কখনো পৃথিবীর অভ্যন্তরের গলিত পদার্থ অগ্ন্যুৎপাতের মাধ্যমে ভূত্বক ভেদ করে উপরে আসে। বিশাল বিশাল বস্তুপুঞ্জ নিয়ে গঠিত হয়েছে প্লেট। এই সকল প্লেটের সংঘর্ষে বা অগ্ন্যুৎপাতের কারণে সৃষ্টি হয় ভূমিকম্প। </a:t>
            </a:r>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13</a:t>
            </a:fld>
            <a:endParaRPr lang="en-US"/>
          </a:p>
        </p:txBody>
      </p:sp>
    </p:spTree>
    <p:extLst>
      <p:ext uri="{BB962C8B-B14F-4D97-AF65-F5344CB8AC3E}">
        <p14:creationId xmlns:p14="http://schemas.microsoft.com/office/powerpoint/2010/main" val="374594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DF02-043E-4F9E-B559-053CF837492A}" type="slidenum">
              <a:rPr lang="en-US" smtClean="0"/>
              <a:t>16</a:t>
            </a:fld>
            <a:endParaRPr lang="en-US"/>
          </a:p>
        </p:txBody>
      </p:sp>
    </p:spTree>
    <p:extLst>
      <p:ext uri="{BB962C8B-B14F-4D97-AF65-F5344CB8AC3E}">
        <p14:creationId xmlns:p14="http://schemas.microsoft.com/office/powerpoint/2010/main" val="3959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91F7-A0DC-4BEF-9D1C-D4A2C5683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ECBF5-EA39-4563-8999-6FBDD86C8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65CA5C-876F-44DE-83D5-23361F473E5F}"/>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C6893BD1-E8E0-4BCC-B62D-062060E27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A202C-19AF-4DE5-B3CF-BEF4C885F8CF}"/>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47232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15AE-3FB3-4807-BECE-A1AF83070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BF0C6-3032-4E5F-884F-EECC81DA27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CF15B-FCFF-48BA-9D28-CCF3B959C86D}"/>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CF912103-DD90-471C-A045-12839C0FF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77E4C-60A6-4FBC-A710-341579EA070D}"/>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99458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6CAC1-3FFC-4BB9-9B5C-B821B9A15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8B236-765F-418B-9FE9-CDD7C6F641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5BF9B-DC5F-4472-8D01-08BEF301D816}"/>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9E6AE1CB-6A9C-4E6D-A243-22004BD36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5BD74-D49D-4E8A-8B9C-6173A4BB1CE7}"/>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0862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3A7E-11FF-4415-9229-0D0CC09E7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43A8-5CE2-4FB0-858A-7E23E04FD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9C38F-2A4A-488A-B328-F3AC26F3FF48}"/>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012ECF62-7779-40A2-AEFD-95C250A3B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57823-D4FD-460E-A3A4-D033D641E9D5}"/>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3739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8828-11CD-401C-BF5E-FC683C56BA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110A7-AD23-4B92-8237-CFED0DA82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5456B7-20E9-4951-83BA-9040E85BB63A}"/>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D906DEB5-BEB0-41F4-8205-0F25BA4CA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80658-E8EE-4B4E-8596-6A6C3C18065A}"/>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31192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7060-E091-4520-AAF0-706582FFB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EC67B4-FFAF-438F-92EE-FE8F2B361A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D0CD0-D32C-4DB5-B9B8-0283B3355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6A066-0EF4-4561-B56D-2D47B5E2E899}"/>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6" name="Footer Placeholder 5">
            <a:extLst>
              <a:ext uri="{FF2B5EF4-FFF2-40B4-BE49-F238E27FC236}">
                <a16:creationId xmlns:a16="http://schemas.microsoft.com/office/drawing/2014/main" id="{48674102-6F02-4B5B-80AE-9EB3524EC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67136-4528-4E66-94AF-6EB9829ED4B8}"/>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15688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EA9-4773-4FE1-8570-AF81336A57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7C065D-16C0-4CA3-8389-6E9F0C00DE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AC1F3E-0FF3-40A0-8DE0-13F41B60B4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278844-7FCD-49F7-B5D4-821BBB562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87089E-E45B-4715-B003-2FC444C653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5F32E-68DE-4510-975D-D933996D009A}"/>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8" name="Footer Placeholder 7">
            <a:extLst>
              <a:ext uri="{FF2B5EF4-FFF2-40B4-BE49-F238E27FC236}">
                <a16:creationId xmlns:a16="http://schemas.microsoft.com/office/drawing/2014/main" id="{6DB302F4-AAF7-440C-9B56-61C8FDA7B5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DEF468-2FFC-4AD4-BAA2-E97A187890E7}"/>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50305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1409-6EAA-4BC1-9DB3-BAFBF2B15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986EA1-F802-4498-877B-2110D386B4E9}"/>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4" name="Footer Placeholder 3">
            <a:extLst>
              <a:ext uri="{FF2B5EF4-FFF2-40B4-BE49-F238E27FC236}">
                <a16:creationId xmlns:a16="http://schemas.microsoft.com/office/drawing/2014/main" id="{48DA2467-4A69-466C-B3C7-3B2671999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769352-BC60-45A8-BA05-559C387D2483}"/>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26363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88F9E-B60D-4F9E-A84E-440B80F89233}"/>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3" name="Footer Placeholder 2">
            <a:extLst>
              <a:ext uri="{FF2B5EF4-FFF2-40B4-BE49-F238E27FC236}">
                <a16:creationId xmlns:a16="http://schemas.microsoft.com/office/drawing/2014/main" id="{75F0AC9B-7BDA-4B4C-A203-C40B228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BE78E-C12E-4AAF-B5CF-6358F962C03F}"/>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259056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A113-95D7-4B47-A366-634BA003C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39412-C80F-4ADD-85D5-7BDB9DF48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93923-4F9A-4D1A-AE21-8FBEA05C9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A8412-078D-4A1E-B667-A1BEDB9E07F0}"/>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6" name="Footer Placeholder 5">
            <a:extLst>
              <a:ext uri="{FF2B5EF4-FFF2-40B4-BE49-F238E27FC236}">
                <a16:creationId xmlns:a16="http://schemas.microsoft.com/office/drawing/2014/main" id="{15EFFC95-F713-4E00-98C9-E93634E3A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50943-0F4B-47D3-92CC-DEFB78A7D871}"/>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268141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9965-3A71-471D-B4CF-27E24F781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B3C15-028E-404D-A68F-EE970C0E6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C89221-2301-4B41-887E-EEC9C5DC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62DA89-6E5A-44AE-BDC6-BB8EEECF6A10}"/>
              </a:ext>
            </a:extLst>
          </p:cNvPr>
          <p:cNvSpPr>
            <a:spLocks noGrp="1"/>
          </p:cNvSpPr>
          <p:nvPr>
            <p:ph type="dt" sz="half" idx="10"/>
          </p:nvPr>
        </p:nvSpPr>
        <p:spPr/>
        <p:txBody>
          <a:bodyPr/>
          <a:lstStyle/>
          <a:p>
            <a:fld id="{EA116118-C481-48DF-B06D-3D3B6B891150}" type="datetimeFigureOut">
              <a:rPr lang="en-US" smtClean="0"/>
              <a:t>10/2/2019</a:t>
            </a:fld>
            <a:endParaRPr lang="en-US"/>
          </a:p>
        </p:txBody>
      </p:sp>
      <p:sp>
        <p:nvSpPr>
          <p:cNvPr id="6" name="Footer Placeholder 5">
            <a:extLst>
              <a:ext uri="{FF2B5EF4-FFF2-40B4-BE49-F238E27FC236}">
                <a16:creationId xmlns:a16="http://schemas.microsoft.com/office/drawing/2014/main" id="{7D98D4E1-BB67-4FC9-B7D5-F86E68109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34430-5D8B-4184-9CBF-4A25948E08E3}"/>
              </a:ext>
            </a:extLst>
          </p:cNvPr>
          <p:cNvSpPr>
            <a:spLocks noGrp="1"/>
          </p:cNvSpPr>
          <p:nvPr>
            <p:ph type="sldNum" sz="quarter" idx="12"/>
          </p:nvPr>
        </p:nvSpPr>
        <p:spPr/>
        <p:txBody>
          <a:bodyPr/>
          <a:lstStyle/>
          <a:p>
            <a:fld id="{5083E712-5EAD-44F2-9B4A-6D776FB87183}" type="slidenum">
              <a:rPr lang="en-US" smtClean="0"/>
              <a:t>‹#›</a:t>
            </a:fld>
            <a:endParaRPr lang="en-US"/>
          </a:p>
        </p:txBody>
      </p:sp>
    </p:spTree>
    <p:extLst>
      <p:ext uri="{BB962C8B-B14F-4D97-AF65-F5344CB8AC3E}">
        <p14:creationId xmlns:p14="http://schemas.microsoft.com/office/powerpoint/2010/main" val="125498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E6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2AE23-DC29-41EF-9D91-D884D8C62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D2A513-EB64-43AA-B2E0-71B264C67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A674-F3A3-4F51-90C2-A7C65A5CD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16118-C481-48DF-B06D-3D3B6B891150}" type="datetimeFigureOut">
              <a:rPr lang="en-US" smtClean="0"/>
              <a:t>10/2/2019</a:t>
            </a:fld>
            <a:endParaRPr lang="en-US"/>
          </a:p>
        </p:txBody>
      </p:sp>
      <p:sp>
        <p:nvSpPr>
          <p:cNvPr id="5" name="Footer Placeholder 4">
            <a:extLst>
              <a:ext uri="{FF2B5EF4-FFF2-40B4-BE49-F238E27FC236}">
                <a16:creationId xmlns:a16="http://schemas.microsoft.com/office/drawing/2014/main" id="{A25F7FEA-2CD7-491B-8B74-C0A1C8DC1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79E49-591C-45AF-AA12-7320C1C54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3E712-5EAD-44F2-9B4A-6D776FB87183}" type="slidenum">
              <a:rPr lang="en-US" smtClean="0"/>
              <a:t>‹#›</a:t>
            </a:fld>
            <a:endParaRPr lang="en-US"/>
          </a:p>
        </p:txBody>
      </p:sp>
    </p:spTree>
    <p:extLst>
      <p:ext uri="{BB962C8B-B14F-4D97-AF65-F5344CB8AC3E}">
        <p14:creationId xmlns:p14="http://schemas.microsoft.com/office/powerpoint/2010/main" val="169008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hyperlink" Target="https://bn.wikipedia.org/wiki/%E0%A6%AE%E0%A7%87%E0%A6%B0%E0%A6%BF%E0%A6%A8%E0%A6%BE%E0%A6%B0_%E0%A7%A7%E0%A7%A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D770A9-E004-4263-A20E-CC30ECEB9044}"/>
              </a:ext>
            </a:extLst>
          </p:cNvPr>
          <p:cNvSpPr/>
          <p:nvPr/>
        </p:nvSpPr>
        <p:spPr>
          <a:xfrm>
            <a:off x="1338020" y="222165"/>
            <a:ext cx="9887919" cy="1107996"/>
          </a:xfrm>
          <a:prstGeom prst="rect">
            <a:avLst/>
          </a:prstGeom>
        </p:spPr>
        <p:txBody>
          <a:bodyPr wrap="square">
            <a:spAutoFit/>
          </a:bodyPr>
          <a:lstStyle/>
          <a:p>
            <a:r>
              <a:rPr lang="en-US" sz="6600" b="1" i="1" dirty="0" err="1">
                <a:solidFill>
                  <a:srgbClr val="7030A0"/>
                </a:solidFill>
                <a:latin typeface="SutonnyMJ" pitchFamily="2" charset="0"/>
                <a:cs typeface="SutonnyMJ" pitchFamily="2" charset="0"/>
              </a:rPr>
              <a:t>evsjv</a:t>
            </a:r>
            <a:r>
              <a:rPr lang="en-US" sz="6600" b="1" i="1" dirty="0">
                <a:solidFill>
                  <a:srgbClr val="7030A0"/>
                </a:solidFill>
                <a:latin typeface="SutonnyMJ" pitchFamily="2" charset="0"/>
                <a:cs typeface="SutonnyMJ" pitchFamily="2" charset="0"/>
              </a:rPr>
              <a:t>†`k I </a:t>
            </a:r>
            <a:r>
              <a:rPr lang="en-US" sz="6600" b="1" i="1" dirty="0" err="1">
                <a:solidFill>
                  <a:srgbClr val="7030A0"/>
                </a:solidFill>
                <a:latin typeface="SutonnyMJ" pitchFamily="2" charset="0"/>
                <a:cs typeface="SutonnyMJ" pitchFamily="2" charset="0"/>
              </a:rPr>
              <a:t>wek¦cwiPq</a:t>
            </a:r>
            <a:r>
              <a:rPr lang="en-US" sz="6600" b="1" i="1" dirty="0">
                <a:solidFill>
                  <a:srgbClr val="7030A0"/>
                </a:solidFill>
                <a:latin typeface="SutonnyMJ" pitchFamily="2" charset="0"/>
                <a:cs typeface="SutonnyMJ" pitchFamily="2" charset="0"/>
              </a:rPr>
              <a:t> </a:t>
            </a:r>
            <a:r>
              <a:rPr lang="en-US" sz="6600" b="1" i="1" dirty="0" err="1">
                <a:solidFill>
                  <a:srgbClr val="7030A0"/>
                </a:solidFill>
                <a:latin typeface="SutonnyMJ" pitchFamily="2" charset="0"/>
                <a:cs typeface="SutonnyMJ" pitchFamily="2" charset="0"/>
              </a:rPr>
              <a:t>K¬v‡m</a:t>
            </a:r>
            <a:r>
              <a:rPr lang="en-US" sz="6600" b="1" i="1" dirty="0">
                <a:solidFill>
                  <a:srgbClr val="7030A0"/>
                </a:solidFill>
                <a:latin typeface="SutonnyMJ" pitchFamily="2" charset="0"/>
                <a:cs typeface="SutonnyMJ" pitchFamily="2" charset="0"/>
              </a:rPr>
              <a:t> ¯^</a:t>
            </a:r>
            <a:r>
              <a:rPr lang="en-US" sz="6600" b="1" i="1" dirty="0" err="1">
                <a:solidFill>
                  <a:srgbClr val="7030A0"/>
                </a:solidFill>
                <a:latin typeface="SutonnyMJ" pitchFamily="2" charset="0"/>
                <a:cs typeface="SutonnyMJ" pitchFamily="2" charset="0"/>
              </a:rPr>
              <a:t>vMZg</a:t>
            </a:r>
            <a:r>
              <a:rPr lang="en-US" sz="6600" b="1" i="1" dirty="0">
                <a:solidFill>
                  <a:srgbClr val="7030A0"/>
                </a:solidFill>
                <a:latin typeface="SutonnyMJ" pitchFamily="2" charset="0"/>
                <a:cs typeface="SutonnyMJ" pitchFamily="2" charset="0"/>
              </a:rPr>
              <a:t> </a:t>
            </a:r>
          </a:p>
        </p:txBody>
      </p:sp>
      <p:sp>
        <p:nvSpPr>
          <p:cNvPr id="3" name="Rectangle 2">
            <a:extLst>
              <a:ext uri="{FF2B5EF4-FFF2-40B4-BE49-F238E27FC236}">
                <a16:creationId xmlns:a16="http://schemas.microsoft.com/office/drawing/2014/main" id="{8CA14785-9E10-4147-873B-6DB1C122C6A4}"/>
              </a:ext>
            </a:extLst>
          </p:cNvPr>
          <p:cNvSpPr/>
          <p:nvPr/>
        </p:nvSpPr>
        <p:spPr>
          <a:xfrm>
            <a:off x="2131016" y="1296471"/>
            <a:ext cx="8301926" cy="830997"/>
          </a:xfrm>
          <a:prstGeom prst="rect">
            <a:avLst/>
          </a:prstGeom>
        </p:spPr>
        <p:txBody>
          <a:bodyPr wrap="square">
            <a:spAutoFit/>
          </a:bodyPr>
          <a:lstStyle/>
          <a:p>
            <a:r>
              <a:rPr lang="en-US" sz="4800" b="1" i="1" dirty="0">
                <a:solidFill>
                  <a:srgbClr val="002060"/>
                </a:solidFill>
                <a:latin typeface="SutonnyMJ" pitchFamily="2" charset="0"/>
                <a:cs typeface="SutonnyMJ" pitchFamily="2" charset="0"/>
              </a:rPr>
              <a:t>†</a:t>
            </a:r>
            <a:r>
              <a:rPr lang="en-US" sz="4800" b="1" i="1" dirty="0" err="1">
                <a:solidFill>
                  <a:srgbClr val="002060"/>
                </a:solidFill>
                <a:latin typeface="SutonnyMJ" pitchFamily="2" charset="0"/>
                <a:cs typeface="SutonnyMJ" pitchFamily="2" charset="0"/>
              </a:rPr>
              <a:t>Rv‡e`v</a:t>
            </a:r>
            <a:r>
              <a:rPr lang="en-US" sz="4800" b="1" i="1" dirty="0">
                <a:solidFill>
                  <a:srgbClr val="002060"/>
                </a:solidFill>
                <a:latin typeface="SutonnyMJ" pitchFamily="2" charset="0"/>
                <a:cs typeface="SutonnyMJ" pitchFamily="2" charset="0"/>
              </a:rPr>
              <a:t> †</a:t>
            </a:r>
            <a:r>
              <a:rPr lang="en-US" sz="4800" b="1" i="1" dirty="0" err="1">
                <a:solidFill>
                  <a:srgbClr val="002060"/>
                </a:solidFill>
                <a:latin typeface="SutonnyMJ" pitchFamily="2" charset="0"/>
                <a:cs typeface="SutonnyMJ" pitchFamily="2" charset="0"/>
              </a:rPr>
              <a:t>mvnive</a:t>
            </a:r>
            <a:r>
              <a:rPr lang="en-US" sz="4800" b="1" i="1" dirty="0">
                <a:solidFill>
                  <a:srgbClr val="002060"/>
                </a:solidFill>
                <a:latin typeface="SutonnyMJ" pitchFamily="2" charset="0"/>
                <a:cs typeface="SutonnyMJ" pitchFamily="2" charset="0"/>
              </a:rPr>
              <a:t> </a:t>
            </a:r>
            <a:r>
              <a:rPr lang="en-US" sz="4800" b="1" i="1" dirty="0" err="1">
                <a:solidFill>
                  <a:srgbClr val="002060"/>
                </a:solidFill>
                <a:latin typeface="SutonnyMJ" pitchFamily="2" charset="0"/>
                <a:cs typeface="SutonnyMJ" pitchFamily="2" charset="0"/>
              </a:rPr>
              <a:t>g‡Wj</a:t>
            </a:r>
            <a:r>
              <a:rPr lang="en-US" sz="4800" b="1" i="1" dirty="0">
                <a:solidFill>
                  <a:srgbClr val="002060"/>
                </a:solidFill>
                <a:latin typeface="SutonnyMJ" pitchFamily="2" charset="0"/>
                <a:cs typeface="SutonnyMJ" pitchFamily="2" charset="0"/>
              </a:rPr>
              <a:t> </a:t>
            </a:r>
            <a:r>
              <a:rPr lang="en-US" sz="4800" b="1" i="1" dirty="0" err="1">
                <a:solidFill>
                  <a:srgbClr val="002060"/>
                </a:solidFill>
                <a:latin typeface="SutonnyMJ" pitchFamily="2" charset="0"/>
                <a:cs typeface="SutonnyMJ" pitchFamily="2" charset="0"/>
              </a:rPr>
              <a:t>gva¨wgK</a:t>
            </a:r>
            <a:r>
              <a:rPr lang="en-US" sz="4800" b="1" i="1" dirty="0">
                <a:solidFill>
                  <a:srgbClr val="002060"/>
                </a:solidFill>
                <a:latin typeface="SutonnyMJ" pitchFamily="2" charset="0"/>
                <a:cs typeface="SutonnyMJ" pitchFamily="2" charset="0"/>
              </a:rPr>
              <a:t> we`¨</a:t>
            </a:r>
            <a:r>
              <a:rPr lang="en-US" sz="4800" b="1" i="1" dirty="0" err="1">
                <a:solidFill>
                  <a:srgbClr val="002060"/>
                </a:solidFill>
                <a:latin typeface="SutonnyMJ" pitchFamily="2" charset="0"/>
                <a:cs typeface="SutonnyMJ" pitchFamily="2" charset="0"/>
              </a:rPr>
              <a:t>vjq</a:t>
            </a:r>
            <a:r>
              <a:rPr lang="en-US" sz="4800" b="1" i="1" dirty="0">
                <a:solidFill>
                  <a:srgbClr val="002060"/>
                </a:solidFill>
                <a:latin typeface="SutonnyMJ" pitchFamily="2" charset="0"/>
                <a:cs typeface="SutonnyMJ" pitchFamily="2" charset="0"/>
              </a:rPr>
              <a:t> </a:t>
            </a:r>
          </a:p>
        </p:txBody>
      </p:sp>
      <p:pic>
        <p:nvPicPr>
          <p:cNvPr id="2050" name="Picture 2" descr="http://onushilon.org/astro/image/solar_system.jpg">
            <a:extLst>
              <a:ext uri="{FF2B5EF4-FFF2-40B4-BE49-F238E27FC236}">
                <a16:creationId xmlns:a16="http://schemas.microsoft.com/office/drawing/2014/main" id="{BE5F08AF-970C-486C-9D79-CF435B56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29" y="1782695"/>
            <a:ext cx="8136892" cy="42433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autoRev="1" fill="hold" grpId="0" nodeType="withEffect">
                                  <p:stCondLst>
                                    <p:cond delay="0"/>
                                  </p:stCondLst>
                                  <p:iterate type="lt">
                                    <p:tmPct val="10000"/>
                                  </p:iterate>
                                  <p:childTnLst>
                                    <p:animClr clrSpc="rgb" dir="cw">
                                      <p:cBhvr override="childStyle">
                                        <p:cTn id="6" dur="1000" fill="hold"/>
                                        <p:tgtEl>
                                          <p:spTgt spid="3"/>
                                        </p:tgtEl>
                                        <p:attrNameLst>
                                          <p:attrName>style.color</p:attrName>
                                        </p:attrNameLst>
                                      </p:cBhvr>
                                      <p:to>
                                        <a:schemeClr val="accent2"/>
                                      </p:to>
                                    </p:animClr>
                                  </p:childTnLst>
                                </p:cTn>
                              </p:par>
                              <p:par>
                                <p:cTn id="7" presetID="21" presetClass="emph" presetSubtype="0" repeatCount="indefinite" fill="hold" grpId="0" nodeType="withEffect">
                                  <p:stCondLst>
                                    <p:cond delay="0"/>
                                  </p:stCondLst>
                                  <p:endCondLst>
                                    <p:cond evt="onNext" delay="0">
                                      <p:tgtEl>
                                        <p:sldTgt/>
                                      </p:tgtEl>
                                    </p:cond>
                                  </p:endCondLst>
                                  <p:iterate type="lt">
                                    <p:tmPct val="10000"/>
                                  </p:iterate>
                                  <p:childTnLst>
                                    <p:animClr clrSpc="hsl" dir="cw">
                                      <p:cBhvr override="childStyle">
                                        <p:cTn id="8" dur="500" fill="hold"/>
                                        <p:tgtEl>
                                          <p:spTgt spid="2"/>
                                        </p:tgtEl>
                                        <p:attrNameLst>
                                          <p:attrName>style.color</p:attrName>
                                        </p:attrNameLst>
                                      </p:cBhvr>
                                      <p:by>
                                        <p:hsl h="7200000" s="0" l="0"/>
                                      </p:by>
                                    </p:animClr>
                                    <p:animClr clrSpc="hsl" dir="cw">
                                      <p:cBhvr>
                                        <p:cTn id="9" dur="500" fill="hold"/>
                                        <p:tgtEl>
                                          <p:spTgt spid="2"/>
                                        </p:tgtEl>
                                        <p:attrNameLst>
                                          <p:attrName>fillcolor</p:attrName>
                                        </p:attrNameLst>
                                      </p:cBhvr>
                                      <p:by>
                                        <p:hsl h="7200000" s="0" l="0"/>
                                      </p:by>
                                    </p:animClr>
                                    <p:animClr clrSpc="hsl" dir="cw">
                                      <p:cBhvr>
                                        <p:cTn id="10" dur="500" fill="hold"/>
                                        <p:tgtEl>
                                          <p:spTgt spid="2"/>
                                        </p:tgtEl>
                                        <p:attrNameLst>
                                          <p:attrName>stroke.color</p:attrName>
                                        </p:attrNameLst>
                                      </p:cBhvr>
                                      <p:by>
                                        <p:hsl h="7200000" s="0" l="0"/>
                                      </p:by>
                                    </p:animClr>
                                    <p:set>
                                      <p:cBhvr>
                                        <p:cTn id="11"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7F042-53CB-4C60-B8AF-E0764AC10B17}"/>
              </a:ext>
            </a:extLst>
          </p:cNvPr>
          <p:cNvSpPr txBox="1"/>
          <p:nvPr/>
        </p:nvSpPr>
        <p:spPr>
          <a:xfrm>
            <a:off x="5131687" y="5555300"/>
            <a:ext cx="2204882" cy="584775"/>
          </a:xfrm>
          <a:prstGeom prst="rect">
            <a:avLst/>
          </a:prstGeom>
          <a:noFill/>
        </p:spPr>
        <p:txBody>
          <a:bodyPr wrap="square" rtlCol="0">
            <a:spAutoFit/>
          </a:bodyPr>
          <a:lstStyle/>
          <a:p>
            <a:r>
              <a:rPr lang="as-IN" sz="3200" b="1" dirty="0">
                <a:latin typeface="NikoshBAN" panose="02000000000000000000" pitchFamily="2" charset="0"/>
                <a:cs typeface="NikoshBAN" panose="02000000000000000000" pitchFamily="2" charset="0"/>
              </a:rPr>
              <a:t>বুধের বৃহৎ কেন্দ্র</a:t>
            </a:r>
            <a:endParaRPr lang="en-US" sz="32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BC498F6-53B4-4B4B-A761-5CFC2E0F4A19}"/>
              </a:ext>
            </a:extLst>
          </p:cNvPr>
          <p:cNvSpPr txBox="1"/>
          <p:nvPr/>
        </p:nvSpPr>
        <p:spPr>
          <a:xfrm>
            <a:off x="4426857" y="493108"/>
            <a:ext cx="4238171" cy="830997"/>
          </a:xfrm>
          <a:prstGeom prst="rect">
            <a:avLst/>
          </a:prstGeom>
          <a:noFill/>
        </p:spPr>
        <p:txBody>
          <a:bodyPr wrap="square" rtlCol="0">
            <a:spAutoFit/>
          </a:bodyPr>
          <a:lstStyle/>
          <a:p>
            <a:r>
              <a:rPr lang="en-US" sz="4800" b="1" dirty="0" err="1">
                <a:latin typeface="NikoshBAN" panose="02000000000000000000" pitchFamily="2" charset="0"/>
                <a:cs typeface="NikoshBAN" panose="02000000000000000000" pitchFamily="2" charset="0"/>
              </a:rPr>
              <a:t>বুধের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অভ্যন্তরীণ</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চিত্র</a:t>
            </a:r>
            <a:r>
              <a:rPr lang="en-US" sz="4800" b="1" dirty="0">
                <a:latin typeface="NikoshBAN" panose="02000000000000000000" pitchFamily="2" charset="0"/>
                <a:cs typeface="NikoshBAN" panose="02000000000000000000" pitchFamily="2" charset="0"/>
              </a:rPr>
              <a:t> </a:t>
            </a:r>
          </a:p>
        </p:txBody>
      </p:sp>
      <p:grpSp>
        <p:nvGrpSpPr>
          <p:cNvPr id="7" name="Group 6">
            <a:extLst>
              <a:ext uri="{FF2B5EF4-FFF2-40B4-BE49-F238E27FC236}">
                <a16:creationId xmlns:a16="http://schemas.microsoft.com/office/drawing/2014/main" id="{833F5C71-FCCD-4D88-8395-D25ED27D9D78}"/>
              </a:ext>
            </a:extLst>
          </p:cNvPr>
          <p:cNvGrpSpPr/>
          <p:nvPr/>
        </p:nvGrpSpPr>
        <p:grpSpPr>
          <a:xfrm>
            <a:off x="2900023" y="1629298"/>
            <a:ext cx="6391953" cy="3722717"/>
            <a:chOff x="2264027" y="1490037"/>
            <a:chExt cx="7663945" cy="4339590"/>
          </a:xfrm>
        </p:grpSpPr>
        <p:pic>
          <p:nvPicPr>
            <p:cNvPr id="1028" name="Picture 4" descr="https://upload.wikimedia.org/wikipedia/commons/5/51/Mercury_inside_Lmb.png">
              <a:extLst>
                <a:ext uri="{FF2B5EF4-FFF2-40B4-BE49-F238E27FC236}">
                  <a16:creationId xmlns:a16="http://schemas.microsoft.com/office/drawing/2014/main" id="{F3E09E99-72FA-41C4-90A4-D6AEDD33F4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264027" y="1490037"/>
              <a:ext cx="7663945" cy="4339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B15839-0DEC-47CB-B548-ED3511FC1A6E}"/>
                </a:ext>
              </a:extLst>
            </p:cNvPr>
            <p:cNvSpPr txBox="1"/>
            <p:nvPr/>
          </p:nvSpPr>
          <p:spPr>
            <a:xfrm>
              <a:off x="8088903" y="1913033"/>
              <a:ext cx="115225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NikoshBAN" panose="02000000000000000000" pitchFamily="2" charset="0"/>
                  <a:cs typeface="NikoshBAN" panose="02000000000000000000" pitchFamily="2" charset="0"/>
                </a:defRPr>
              </a:lvl1pPr>
            </a:lstStyle>
            <a:p>
              <a:pPr algn="ctr"/>
              <a:r>
                <a:rPr lang="as-IN" sz="2000" b="1" dirty="0"/>
                <a:t>ভূত্বক</a:t>
              </a:r>
              <a:endParaRPr lang="en-US" sz="2000" b="1" dirty="0"/>
            </a:p>
          </p:txBody>
        </p:sp>
        <p:sp>
          <p:nvSpPr>
            <p:cNvPr id="8" name="TextBox 7">
              <a:extLst>
                <a:ext uri="{FF2B5EF4-FFF2-40B4-BE49-F238E27FC236}">
                  <a16:creationId xmlns:a16="http://schemas.microsoft.com/office/drawing/2014/main" id="{6873062C-FB44-498C-B2FC-22FC907A93A3}"/>
                </a:ext>
              </a:extLst>
            </p:cNvPr>
            <p:cNvSpPr txBox="1"/>
            <p:nvPr/>
          </p:nvSpPr>
          <p:spPr>
            <a:xfrm>
              <a:off x="8314317" y="4236139"/>
              <a:ext cx="1613654"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latin typeface="NikoshBAN" panose="02000000000000000000" pitchFamily="2" charset="0"/>
                  <a:cs typeface="NikoshBAN" panose="02000000000000000000" pitchFamily="2" charset="0"/>
                </a:rPr>
                <a:t>ম</a:t>
              </a:r>
              <a:r>
                <a:rPr lang="as-IN" sz="2000" b="1" dirty="0">
                  <a:latin typeface="NikoshBAN" panose="02000000000000000000" pitchFamily="2" charset="0"/>
                  <a:cs typeface="NikoshBAN" panose="02000000000000000000" pitchFamily="2" charset="0"/>
                </a:rPr>
                <a:t>ূ</a:t>
              </a:r>
              <a:r>
                <a:rPr lang="en-US" sz="2000" b="1" dirty="0">
                  <a:latin typeface="NikoshBAN" panose="02000000000000000000" pitchFamily="2" charset="0"/>
                  <a:cs typeface="NikoshBAN" panose="02000000000000000000" pitchFamily="2" charset="0"/>
                </a:rPr>
                <a:t>ল </a:t>
              </a:r>
              <a:r>
                <a:rPr lang="as-IN" sz="2000" b="1" dirty="0">
                  <a:latin typeface="NikoshBAN" panose="02000000000000000000" pitchFamily="2" charset="0"/>
                  <a:cs typeface="NikoshBAN" panose="02000000000000000000" pitchFamily="2" charset="0"/>
                </a:rPr>
                <a:t>অ</a:t>
              </a:r>
              <a:r>
                <a:rPr lang="en-US" sz="2000" b="1" dirty="0" err="1">
                  <a:latin typeface="NikoshBAN" panose="02000000000000000000" pitchFamily="2" charset="0"/>
                  <a:cs typeface="NikoshBAN" panose="02000000000000000000" pitchFamily="2" charset="0"/>
                </a:rPr>
                <a:t>ংশ</a:t>
              </a:r>
              <a:r>
                <a:rPr lang="en-US" sz="2000" b="1" dirty="0">
                  <a:latin typeface="NikoshBAN" panose="02000000000000000000" pitchFamily="2" charset="0"/>
                  <a:cs typeface="NikoshBAN" panose="02000000000000000000" pitchFamily="2" charset="0"/>
                </a:rPr>
                <a:t> ১</a:t>
              </a:r>
              <a:r>
                <a:rPr lang="as-IN" sz="2000" b="1" dirty="0">
                  <a:latin typeface="NikoshBAN" panose="02000000000000000000" pitchFamily="2" charset="0"/>
                  <a:cs typeface="NikoshBAN" panose="02000000000000000000" pitchFamily="2" charset="0"/>
                </a:rPr>
                <a:t>৮</a:t>
              </a:r>
              <a:r>
                <a:rPr lang="en-US" sz="2000" b="1" dirty="0">
                  <a:latin typeface="NikoshBAN" panose="02000000000000000000" pitchFamily="2" charset="0"/>
                  <a:cs typeface="NikoshBAN" panose="02000000000000000000" pitchFamily="2" charset="0"/>
                </a:rPr>
                <a:t>০</a:t>
              </a:r>
              <a:r>
                <a:rPr lang="as-IN" sz="2000" b="1" dirty="0">
                  <a:latin typeface="NikoshBAN" panose="02000000000000000000" pitchFamily="2" charset="0"/>
                  <a:cs typeface="NikoshBAN" panose="02000000000000000000" pitchFamily="2" charset="0"/>
                </a:rPr>
                <a:t>০ক</a:t>
              </a:r>
              <a:r>
                <a:rPr lang="en-US" sz="2000" b="1" dirty="0">
                  <a:latin typeface="NikoshBAN" panose="02000000000000000000" pitchFamily="2" charset="0"/>
                  <a:cs typeface="NikoshBAN" panose="02000000000000000000" pitchFamily="2" charset="0"/>
                </a:rPr>
                <a:t>ি.</a:t>
              </a:r>
              <a:r>
                <a:rPr lang="as-IN" sz="2000" b="1" dirty="0">
                  <a:latin typeface="NikoshBAN" panose="02000000000000000000" pitchFamily="2" charset="0"/>
                  <a:cs typeface="NikoshBAN" panose="02000000000000000000" pitchFamily="2" charset="0"/>
                </a:rPr>
                <a:t>ম</a:t>
              </a:r>
              <a:r>
                <a:rPr lang="en-US" sz="2000" b="1"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83A51530-457E-4394-BBB7-F28A7A679971}"/>
                </a:ext>
              </a:extLst>
            </p:cNvPr>
            <p:cNvSpPr txBox="1"/>
            <p:nvPr/>
          </p:nvSpPr>
          <p:spPr>
            <a:xfrm>
              <a:off x="8479581" y="2744252"/>
              <a:ext cx="1283127"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s-IN" sz="2000" b="1" dirty="0">
                  <a:latin typeface="NikoshBAN" panose="02000000000000000000" pitchFamily="2" charset="0"/>
                  <a:cs typeface="NikoshBAN" panose="02000000000000000000" pitchFamily="2" charset="0"/>
                </a:rPr>
                <a:t>আবরণ</a:t>
              </a:r>
              <a:r>
                <a:rPr lang="en-US" sz="2000" b="1" dirty="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৬</a:t>
              </a:r>
              <a:r>
                <a:rPr lang="en-US" sz="2000" b="1" dirty="0">
                  <a:latin typeface="NikoshBAN" panose="02000000000000000000" pitchFamily="2" charset="0"/>
                  <a:cs typeface="NikoshBAN" panose="02000000000000000000" pitchFamily="2" charset="0"/>
                </a:rPr>
                <a:t>০</a:t>
              </a:r>
              <a:r>
                <a:rPr lang="as-IN" sz="2000" b="1" dirty="0">
                  <a:latin typeface="NikoshBAN" panose="02000000000000000000" pitchFamily="2" charset="0"/>
                  <a:cs typeface="NikoshBAN" panose="02000000000000000000" pitchFamily="2" charset="0"/>
                </a:rPr>
                <a:t>০</a:t>
              </a:r>
              <a:r>
                <a:rPr lang="en-US" sz="2000" b="1" dirty="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ক</a:t>
              </a:r>
              <a:r>
                <a:rPr lang="en-US" sz="2000" b="1" dirty="0">
                  <a:latin typeface="NikoshBAN" panose="02000000000000000000" pitchFamily="2" charset="0"/>
                  <a:cs typeface="NikoshBAN" panose="02000000000000000000" pitchFamily="2" charset="0"/>
                </a:rPr>
                <a:t>ি.</a:t>
              </a:r>
              <a:r>
                <a:rPr lang="as-IN" sz="2000" b="1" dirty="0">
                  <a:latin typeface="NikoshBAN" panose="02000000000000000000" pitchFamily="2" charset="0"/>
                  <a:cs typeface="NikoshBAN" panose="02000000000000000000" pitchFamily="2" charset="0"/>
                </a:rPr>
                <a:t>ম</a:t>
              </a:r>
              <a:r>
                <a:rPr lang="en-US" sz="2000" b="1" dirty="0">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711889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2B767-A256-46A6-9E65-AB01C6FB0162}"/>
              </a:ext>
            </a:extLst>
          </p:cNvPr>
          <p:cNvSpPr txBox="1"/>
          <p:nvPr/>
        </p:nvSpPr>
        <p:spPr>
          <a:xfrm>
            <a:off x="3284764" y="431827"/>
            <a:ext cx="6524341" cy="830997"/>
          </a:xfrm>
          <a:prstGeom prst="rect">
            <a:avLst/>
          </a:prstGeom>
          <a:noFill/>
        </p:spPr>
        <p:txBody>
          <a:bodyPr wrap="square" rtlCol="0">
            <a:spAutoFit/>
          </a:bodyPr>
          <a:lstStyle/>
          <a:p>
            <a:r>
              <a:rPr lang="as-IN" sz="4800" b="1" dirty="0">
                <a:latin typeface="NikoshBAN" panose="02000000000000000000" pitchFamily="2" charset="0"/>
                <a:cs typeface="NikoshBAN" panose="02000000000000000000" pitchFamily="2" charset="0"/>
              </a:rPr>
              <a:t>শুক্র গ্রহ সৌরজগতের দ্বিতী</a:t>
            </a:r>
            <a:r>
              <a:rPr lang="en-US" sz="4800" b="1" dirty="0">
                <a:latin typeface="NikoshBAN" panose="02000000000000000000" pitchFamily="2" charset="0"/>
                <a:cs typeface="NikoshBAN" panose="02000000000000000000" pitchFamily="2" charset="0"/>
              </a:rPr>
              <a:t>য় </a:t>
            </a:r>
            <a:r>
              <a:rPr lang="as-IN" sz="4800" b="1" dirty="0">
                <a:latin typeface="NikoshBAN" panose="02000000000000000000" pitchFamily="2" charset="0"/>
                <a:cs typeface="NikoshBAN" panose="02000000000000000000" pitchFamily="2" charset="0"/>
              </a:rPr>
              <a:t>গ্রহ</a:t>
            </a:r>
            <a:endParaRPr lang="en-US" sz="11500" b="1" dirty="0">
              <a:latin typeface="NikoshBAN" panose="02000000000000000000" pitchFamily="2" charset="0"/>
              <a:cs typeface="NikoshBAN" panose="02000000000000000000" pitchFamily="2" charset="0"/>
            </a:endParaRPr>
          </a:p>
        </p:txBody>
      </p:sp>
      <p:graphicFrame>
        <p:nvGraphicFramePr>
          <p:cNvPr id="4" name="Table 3">
            <a:extLst>
              <a:ext uri="{FF2B5EF4-FFF2-40B4-BE49-F238E27FC236}">
                <a16:creationId xmlns:a16="http://schemas.microsoft.com/office/drawing/2014/main" id="{5DC8C9CC-C3C4-4956-A6B4-F1A8C8F2F259}"/>
              </a:ext>
            </a:extLst>
          </p:cNvPr>
          <p:cNvGraphicFramePr>
            <a:graphicFrameLocks noGrp="1"/>
          </p:cNvGraphicFramePr>
          <p:nvPr>
            <p:extLst>
              <p:ext uri="{D42A27DB-BD31-4B8C-83A1-F6EECF244321}">
                <p14:modId xmlns:p14="http://schemas.microsoft.com/office/powerpoint/2010/main" val="3512701386"/>
              </p:ext>
            </p:extLst>
          </p:nvPr>
        </p:nvGraphicFramePr>
        <p:xfrm>
          <a:off x="6546934" y="1302892"/>
          <a:ext cx="4732020" cy="3474720"/>
        </p:xfrm>
        <a:graphic>
          <a:graphicData uri="http://schemas.openxmlformats.org/drawingml/2006/table">
            <a:tbl>
              <a:tblPr/>
              <a:tblGrid>
                <a:gridCol w="4732020">
                  <a:extLst>
                    <a:ext uri="{9D8B030D-6E8A-4147-A177-3AD203B41FA5}">
                      <a16:colId xmlns:a16="http://schemas.microsoft.com/office/drawing/2014/main" val="2148397430"/>
                    </a:ext>
                  </a:extLst>
                </a:gridCol>
              </a:tblGrid>
              <a:tr h="0">
                <a:tc>
                  <a:txBody>
                    <a:bodyPr/>
                    <a:lstStyle/>
                    <a:p>
                      <a:pPr algn="l"/>
                      <a:r>
                        <a:rPr lang="as-IN" b="1" dirty="0"/>
                        <a:t>সংক্ষিপ্ত বিবরণ</a:t>
                      </a:r>
                      <a:endParaRPr lang="as-IN" dirty="0"/>
                    </a:p>
                  </a:txBody>
                  <a:tcPr anchor="ctr">
                    <a:lnL>
                      <a:noFill/>
                    </a:lnL>
                    <a:lnR>
                      <a:noFill/>
                    </a:lnR>
                    <a:lnT>
                      <a:noFill/>
                    </a:lnT>
                    <a:lnB>
                      <a:noFill/>
                    </a:lnB>
                    <a:noFill/>
                  </a:tcPr>
                </a:tc>
                <a:extLst>
                  <a:ext uri="{0D108BD9-81ED-4DB2-BD59-A6C34878D82A}">
                    <a16:rowId xmlns:a16="http://schemas.microsoft.com/office/drawing/2014/main" val="3091007286"/>
                  </a:ext>
                </a:extLst>
              </a:tr>
              <a:tr h="0">
                <a:tc>
                  <a:txBody>
                    <a:bodyPr/>
                    <a:lstStyle/>
                    <a:p>
                      <a:pPr algn="l"/>
                      <a:r>
                        <a:rPr lang="as-IN" b="1" dirty="0"/>
                        <a:t>ভর: </a:t>
                      </a:r>
                      <a:r>
                        <a:rPr lang="as-IN" dirty="0"/>
                        <a:t>৪.৮৬৮৫×১০</a:t>
                      </a:r>
                      <a:r>
                        <a:rPr lang="as-IN" baseline="30000" dirty="0"/>
                        <a:t>২৪ </a:t>
                      </a:r>
                      <a:r>
                        <a:rPr lang="as-IN" dirty="0">
                          <a:latin typeface="SolaimanLipi" panose="03000609000000000000" pitchFamily="65" charset="0"/>
                        </a:rPr>
                        <a:t>কেজি</a:t>
                      </a:r>
                      <a:br>
                        <a:rPr lang="as-IN" dirty="0"/>
                      </a:br>
                      <a:r>
                        <a:rPr lang="as-IN" b="1" dirty="0"/>
                        <a:t>আয়তন: </a:t>
                      </a:r>
                      <a:r>
                        <a:rPr lang="as-IN" dirty="0"/>
                        <a:t>৯.২৮×১০</a:t>
                      </a:r>
                      <a:r>
                        <a:rPr lang="as-IN" baseline="30000" dirty="0"/>
                        <a:t>১১ </a:t>
                      </a:r>
                      <a:r>
                        <a:rPr lang="as-IN" dirty="0">
                          <a:solidFill>
                            <a:srgbClr val="000000"/>
                          </a:solidFill>
                          <a:effectLst/>
                          <a:latin typeface="SolaimanLipi" panose="03000609000000000000" pitchFamily="65" charset="0"/>
                        </a:rPr>
                        <a:t>কিমি</a:t>
                      </a:r>
                      <a:r>
                        <a:rPr lang="as-IN" baseline="30000" dirty="0">
                          <a:solidFill>
                            <a:srgbClr val="000000"/>
                          </a:solidFill>
                          <a:effectLst/>
                          <a:latin typeface="SolaimanLipi" panose="03000609000000000000" pitchFamily="65" charset="0"/>
                        </a:rPr>
                        <a:t>৩</a:t>
                      </a:r>
                      <a:br>
                        <a:rPr lang="as-IN" baseline="30000" dirty="0"/>
                      </a:br>
                      <a:r>
                        <a:rPr lang="as-IN" b="1" dirty="0">
                          <a:latin typeface="SolaimanLipi" panose="03000609000000000000" pitchFamily="65" charset="0"/>
                        </a:rPr>
                        <a:t>বিষুবীয় ব্যাসার্ধ:</a:t>
                      </a:r>
                      <a:r>
                        <a:rPr lang="as-IN" dirty="0">
                          <a:latin typeface="SolaimanLipi" panose="03000609000000000000" pitchFamily="65" charset="0"/>
                        </a:rPr>
                        <a:t> ৬,০৫১.৯</a:t>
                      </a:r>
                      <a:r>
                        <a:rPr lang="as-IN" b="1" dirty="0">
                          <a:latin typeface="SolaimanLipi" panose="03000609000000000000" pitchFamily="65" charset="0"/>
                        </a:rPr>
                        <a:t> </a:t>
                      </a:r>
                      <a:r>
                        <a:rPr lang="as-IN" dirty="0">
                          <a:latin typeface="SolaimanLipi" panose="03000609000000000000" pitchFamily="65" charset="0"/>
                        </a:rPr>
                        <a:t> কিমি</a:t>
                      </a:r>
                      <a:br>
                        <a:rPr lang="as-IN" dirty="0">
                          <a:latin typeface="SolaimanLipi" panose="03000609000000000000" pitchFamily="65" charset="0"/>
                        </a:rPr>
                      </a:br>
                      <a:r>
                        <a:rPr lang="as-IN" b="1" dirty="0">
                          <a:latin typeface="SolaimanLipi" panose="03000609000000000000" pitchFamily="65" charset="0"/>
                        </a:rPr>
                        <a:t>পৃষ্ঠের ক্ষেত্রফল: </a:t>
                      </a:r>
                      <a:r>
                        <a:rPr lang="as-IN" dirty="0">
                          <a:latin typeface="SolaimanLipi" panose="03000609000000000000" pitchFamily="65" charset="0"/>
                        </a:rPr>
                        <a:t>৪.৬০×১০</a:t>
                      </a:r>
                      <a:r>
                        <a:rPr lang="as-IN" baseline="30000" dirty="0">
                          <a:latin typeface="SolaimanLipi" panose="03000609000000000000" pitchFamily="65" charset="0"/>
                        </a:rPr>
                        <a:t>৮</a:t>
                      </a:r>
                      <a:r>
                        <a:rPr lang="as-IN" dirty="0">
                          <a:latin typeface="SolaimanLipi" panose="03000609000000000000" pitchFamily="65" charset="0"/>
                        </a:rPr>
                        <a:t> কিমি</a:t>
                      </a:r>
                      <a:r>
                        <a:rPr lang="as-IN" baseline="30000" dirty="0">
                          <a:latin typeface="SolaimanLipi" panose="03000609000000000000" pitchFamily="65" charset="0"/>
                        </a:rPr>
                        <a:t>২</a:t>
                      </a:r>
                      <a:br>
                        <a:rPr lang="as-IN" dirty="0"/>
                      </a:br>
                      <a:r>
                        <a:rPr lang="as-IN" b="1" dirty="0">
                          <a:solidFill>
                            <a:srgbClr val="000000"/>
                          </a:solidFill>
                          <a:effectLst/>
                          <a:latin typeface="SolaimanLipi" panose="03000609000000000000" pitchFamily="65" charset="0"/>
                        </a:rPr>
                        <a:t>গড় ঘনত্ব:</a:t>
                      </a:r>
                      <a:r>
                        <a:rPr lang="as-IN" dirty="0">
                          <a:solidFill>
                            <a:srgbClr val="000000"/>
                          </a:solidFill>
                          <a:effectLst/>
                          <a:latin typeface="SolaimanLipi" panose="03000609000000000000" pitchFamily="65" charset="0"/>
                        </a:rPr>
                        <a:t> ৫.২০৪ গ্রাম/সেমি</a:t>
                      </a:r>
                      <a:r>
                        <a:rPr lang="as-IN" baseline="30000" dirty="0">
                          <a:solidFill>
                            <a:srgbClr val="000000"/>
                          </a:solidFill>
                          <a:effectLst/>
                          <a:latin typeface="SolaimanLipi" panose="03000609000000000000" pitchFamily="65" charset="0"/>
                        </a:rPr>
                        <a:t>৩</a:t>
                      </a:r>
                      <a:br>
                        <a:rPr lang="as-IN" baseline="30000" dirty="0"/>
                      </a:br>
                      <a:r>
                        <a:rPr lang="as-IN" b="1" dirty="0"/>
                        <a:t>বিষুব পৃষ্ঠীয় অভিকর্ষ:</a:t>
                      </a:r>
                      <a:r>
                        <a:rPr lang="as-IN" dirty="0"/>
                        <a:t> ৮.৮৭ মি/সে</a:t>
                      </a:r>
                      <a:r>
                        <a:rPr lang="as-IN" baseline="30000" dirty="0"/>
                        <a:t>২</a:t>
                      </a:r>
                      <a:br>
                        <a:rPr lang="as-IN" b="1" dirty="0"/>
                      </a:br>
                      <a:r>
                        <a:rPr lang="as-IN" b="1" dirty="0"/>
                        <a:t>কক্ষীয় পর্যায়কাল:</a:t>
                      </a:r>
                      <a:r>
                        <a:rPr lang="as-IN" dirty="0"/>
                        <a:t> </a:t>
                      </a:r>
                      <a:r>
                        <a:rPr lang="as-IN" dirty="0">
                          <a:solidFill>
                            <a:srgbClr val="000000"/>
                          </a:solidFill>
                          <a:effectLst/>
                          <a:latin typeface="SolaimanLipi" panose="03000609000000000000" pitchFamily="65" charset="0"/>
                        </a:rPr>
                        <a:t>২২৫ পার্থিব</a:t>
                      </a:r>
                      <a:br>
                        <a:rPr lang="as-IN" dirty="0">
                          <a:solidFill>
                            <a:srgbClr val="000000"/>
                          </a:solidFill>
                          <a:effectLst/>
                          <a:latin typeface="SolaimanLipi" panose="03000609000000000000" pitchFamily="65" charset="0"/>
                        </a:rPr>
                      </a:br>
                      <a:r>
                        <a:rPr lang="as-IN" b="1" dirty="0">
                          <a:solidFill>
                            <a:srgbClr val="000000"/>
                          </a:solidFill>
                          <a:effectLst/>
                          <a:latin typeface="SolaimanLipi" panose="03000609000000000000" pitchFamily="65" charset="0"/>
                        </a:rPr>
                        <a:t>অপসূর: </a:t>
                      </a:r>
                      <a:r>
                        <a:rPr lang="as-IN" dirty="0">
                          <a:solidFill>
                            <a:srgbClr val="000000"/>
                          </a:solidFill>
                          <a:effectLst/>
                          <a:latin typeface="SolaimanLipi" panose="03000609000000000000" pitchFamily="65" charset="0"/>
                        </a:rPr>
                        <a:t>১০৮,৯৪১,৮৪৯</a:t>
                      </a:r>
                      <a:r>
                        <a:rPr lang="as-IN" b="1" dirty="0">
                          <a:solidFill>
                            <a:srgbClr val="000000"/>
                          </a:solidFill>
                          <a:effectLst/>
                          <a:latin typeface="SolaimanLipi" panose="03000609000000000000" pitchFamily="65" charset="0"/>
                        </a:rPr>
                        <a:t> </a:t>
                      </a:r>
                      <a:r>
                        <a:rPr lang="as-IN" dirty="0">
                          <a:solidFill>
                            <a:srgbClr val="000000"/>
                          </a:solidFill>
                          <a:effectLst/>
                          <a:latin typeface="SolaimanLipi" panose="03000609000000000000" pitchFamily="65" charset="0"/>
                        </a:rPr>
                        <a:t> কিমি</a:t>
                      </a:r>
                      <a:br>
                        <a:rPr lang="as-IN" dirty="0">
                          <a:solidFill>
                            <a:srgbClr val="000000"/>
                          </a:solidFill>
                          <a:effectLst/>
                          <a:latin typeface="SolaimanLipi" panose="03000609000000000000" pitchFamily="65" charset="0"/>
                        </a:rPr>
                      </a:br>
                      <a:r>
                        <a:rPr lang="as-IN" b="1" dirty="0">
                          <a:solidFill>
                            <a:srgbClr val="000000"/>
                          </a:solidFill>
                          <a:effectLst/>
                          <a:latin typeface="SolaimanLipi" panose="03000609000000000000" pitchFamily="65" charset="0"/>
                        </a:rPr>
                        <a:t>অনুসূর:</a:t>
                      </a:r>
                      <a:r>
                        <a:rPr lang="as-IN" dirty="0">
                          <a:solidFill>
                            <a:srgbClr val="000000"/>
                          </a:solidFill>
                          <a:effectLst/>
                          <a:latin typeface="SolaimanLipi" panose="03000609000000000000" pitchFamily="65" charset="0"/>
                        </a:rPr>
                        <a:t> ১০৭,৪৭৬,০০২ কিমি</a:t>
                      </a:r>
                      <a:br>
                        <a:rPr lang="as-IN" dirty="0">
                          <a:solidFill>
                            <a:srgbClr val="000000"/>
                          </a:solidFill>
                          <a:effectLst/>
                          <a:latin typeface="SolaimanLipi" panose="03000609000000000000" pitchFamily="65" charset="0"/>
                        </a:rPr>
                      </a:br>
                      <a:r>
                        <a:rPr lang="as-IN" b="1" dirty="0">
                          <a:solidFill>
                            <a:srgbClr val="000000"/>
                          </a:solidFill>
                          <a:effectLst/>
                          <a:latin typeface="SolaimanLipi" panose="03000609000000000000" pitchFamily="65" charset="0"/>
                        </a:rPr>
                        <a:t>অক্ষীয় পর্যায়কাল:</a:t>
                      </a:r>
                      <a:r>
                        <a:rPr lang="as-IN" dirty="0">
                          <a:solidFill>
                            <a:srgbClr val="000000"/>
                          </a:solidFill>
                          <a:effectLst/>
                          <a:latin typeface="SolaimanLipi" panose="03000609000000000000" pitchFamily="65" charset="0"/>
                        </a:rPr>
                        <a:t> পার্থিব ২৪৩ দিন।</a:t>
                      </a:r>
                      <a:br>
                        <a:rPr lang="as-IN" dirty="0">
                          <a:latin typeface="SolaimanLipi" panose="03000609000000000000" pitchFamily="65" charset="0"/>
                        </a:rPr>
                      </a:br>
                      <a:r>
                        <a:rPr lang="as-IN" b="1" dirty="0">
                          <a:latin typeface="SolaimanLipi" panose="03000609000000000000" pitchFamily="65" charset="0"/>
                        </a:rPr>
                        <a:t>গড় তাপমাত্রা: </a:t>
                      </a:r>
                      <a:r>
                        <a:rPr lang="as-IN" dirty="0">
                          <a:latin typeface="SolaimanLipi" panose="03000609000000000000" pitchFamily="65" charset="0"/>
                        </a:rPr>
                        <a:t>৪৬২ ডিগ্রি সেলসিয়াস।</a:t>
                      </a:r>
                      <a:endParaRPr lang="as-IN" dirty="0"/>
                    </a:p>
                  </a:txBody>
                  <a:tcPr anchor="ctr">
                    <a:lnL>
                      <a:noFill/>
                    </a:lnL>
                    <a:lnR>
                      <a:noFill/>
                    </a:lnR>
                    <a:lnT>
                      <a:noFill/>
                    </a:lnT>
                    <a:lnB>
                      <a:noFill/>
                    </a:lnB>
                    <a:noFill/>
                  </a:tcPr>
                </a:tc>
                <a:extLst>
                  <a:ext uri="{0D108BD9-81ED-4DB2-BD59-A6C34878D82A}">
                    <a16:rowId xmlns:a16="http://schemas.microsoft.com/office/drawing/2014/main" val="990811282"/>
                  </a:ext>
                </a:extLst>
              </a:tr>
            </a:tbl>
          </a:graphicData>
        </a:graphic>
      </p:graphicFrame>
      <p:sp>
        <p:nvSpPr>
          <p:cNvPr id="6" name="TextBox 5">
            <a:extLst>
              <a:ext uri="{FF2B5EF4-FFF2-40B4-BE49-F238E27FC236}">
                <a16:creationId xmlns:a16="http://schemas.microsoft.com/office/drawing/2014/main" id="{D566FD09-9BBE-47BD-9274-E1E28FE2B1DE}"/>
              </a:ext>
            </a:extLst>
          </p:cNvPr>
          <p:cNvSpPr txBox="1"/>
          <p:nvPr/>
        </p:nvSpPr>
        <p:spPr>
          <a:xfrm>
            <a:off x="2198856" y="5348955"/>
            <a:ext cx="8133347" cy="1077218"/>
          </a:xfrm>
          <a:prstGeom prst="rect">
            <a:avLst/>
          </a:prstGeom>
          <a:noFill/>
        </p:spPr>
        <p:txBody>
          <a:bodyPr wrap="square" rtlCol="0">
            <a:spAutoFit/>
          </a:bodyPr>
          <a:lstStyle/>
          <a:p>
            <a:pPr algn="ctr"/>
            <a:r>
              <a:rPr lang="as-IN" sz="3200" b="1" dirty="0">
                <a:latin typeface="NikoshBAN" panose="02000000000000000000" pitchFamily="2" charset="0"/>
                <a:cs typeface="NikoshBAN" panose="02000000000000000000" pitchFamily="2" charset="0"/>
              </a:rPr>
              <a:t>সৌর জগতের সকল গ্রহের মধ্যে শুক্র আর পৃথিবীর মাঝে রয়েছে অনেক মিল যার কারণে শুক্র গ্রহকে পৃথিবীর যমজ বলা হয়।</a:t>
            </a:r>
            <a:endParaRPr lang="en-US" sz="32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E2C7936-E832-4DB0-A08E-228B0C0FB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541" y="1262824"/>
            <a:ext cx="3783988" cy="3656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2664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C5FCB3-AD2C-4C58-A863-1B579D61A44D}"/>
              </a:ext>
            </a:extLst>
          </p:cNvPr>
          <p:cNvSpPr/>
          <p:nvPr/>
        </p:nvSpPr>
        <p:spPr>
          <a:xfrm>
            <a:off x="550280" y="2028917"/>
            <a:ext cx="9484963" cy="4128503"/>
          </a:xfrm>
          <a:prstGeom prst="roundRect">
            <a:avLst/>
          </a:prstGeom>
          <a:gradFill flip="none" rotWithShape="1">
            <a:gsLst>
              <a:gs pos="0">
                <a:schemeClr val="accent5"/>
              </a:gs>
              <a:gs pos="35000">
                <a:schemeClr val="accent5">
                  <a:lumMod val="75000"/>
                </a:schemeClr>
              </a:gs>
              <a:gs pos="100000">
                <a:srgbClr val="00B0F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0" name="Picture 4" descr="Image result for পৃথিবী গ্রহ">
            <a:extLst>
              <a:ext uri="{FF2B5EF4-FFF2-40B4-BE49-F238E27FC236}">
                <a16:creationId xmlns:a16="http://schemas.microsoft.com/office/drawing/2014/main" id="{01C2FD71-351E-4BE6-A595-4FB543AC8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156" y="2028917"/>
            <a:ext cx="4128503" cy="4128503"/>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D5DE3C-A37B-45CF-A1C7-0270125457AC}"/>
              </a:ext>
            </a:extLst>
          </p:cNvPr>
          <p:cNvSpPr txBox="1"/>
          <p:nvPr/>
        </p:nvSpPr>
        <p:spPr>
          <a:xfrm>
            <a:off x="867037" y="2323454"/>
            <a:ext cx="6662645" cy="3539430"/>
          </a:xfrm>
          <a:prstGeom prst="rect">
            <a:avLst/>
          </a:prstGeom>
          <a:noFill/>
        </p:spPr>
        <p:txBody>
          <a:bodyPr wrap="square" rtlCol="0">
            <a:spAutoFit/>
          </a:bodyPr>
          <a:lstStyle/>
          <a:p>
            <a:r>
              <a:rPr lang="en-US" sz="3200" b="1" dirty="0" err="1">
                <a:solidFill>
                  <a:schemeClr val="bg1"/>
                </a:solidFill>
                <a:latin typeface="SutonnyMJ" pitchFamily="2" charset="0"/>
                <a:cs typeface="SutonnyMJ" pitchFamily="2" charset="0"/>
              </a:rPr>
              <a:t>AvqZb</a:t>
            </a:r>
            <a:r>
              <a:rPr lang="en-US" sz="3200" b="1" dirty="0">
                <a:solidFill>
                  <a:schemeClr val="bg1"/>
                </a:solidFill>
                <a:latin typeface="SutonnyMJ" pitchFamily="2" charset="0"/>
                <a:cs typeface="SutonnyMJ" pitchFamily="2" charset="0"/>
              </a:rPr>
              <a:t>	t- 510,100,422 </a:t>
            </a:r>
            <a:r>
              <a:rPr lang="en-US" sz="3200" b="1" dirty="0" err="1">
                <a:solidFill>
                  <a:schemeClr val="bg1"/>
                </a:solidFill>
                <a:latin typeface="SutonnyMJ" pitchFamily="2" charset="0"/>
                <a:cs typeface="SutonnyMJ" pitchFamily="2" charset="0"/>
              </a:rPr>
              <a:t>eM</a:t>
            </a:r>
            <a:r>
              <a:rPr lang="en-US" sz="3200" b="1" dirty="0">
                <a:solidFill>
                  <a:schemeClr val="bg1"/>
                </a:solidFill>
                <a:latin typeface="SutonnyMJ" pitchFamily="2" charset="0"/>
                <a:cs typeface="SutonnyMJ" pitchFamily="2" charset="0"/>
              </a:rPr>
              <a:t>© </a:t>
            </a:r>
            <a:r>
              <a:rPr lang="en-US" sz="3200" b="1" dirty="0" err="1">
                <a:solidFill>
                  <a:schemeClr val="bg1"/>
                </a:solidFill>
                <a:latin typeface="SutonnyMJ" pitchFamily="2" charset="0"/>
                <a:cs typeface="SutonnyMJ" pitchFamily="2" charset="0"/>
              </a:rPr>
              <a:t>wKtwgt</a:t>
            </a:r>
            <a:endParaRPr lang="en-US" sz="3200" b="1" dirty="0">
              <a:solidFill>
                <a:schemeClr val="bg1"/>
              </a:solidFill>
              <a:latin typeface="SutonnyMJ" pitchFamily="2" charset="0"/>
              <a:cs typeface="SutonnyMJ" pitchFamily="2" charset="0"/>
            </a:endParaRPr>
          </a:p>
          <a:p>
            <a:r>
              <a:rPr lang="en-US" sz="3200" b="1" dirty="0" err="1">
                <a:solidFill>
                  <a:schemeClr val="bg1"/>
                </a:solidFill>
                <a:latin typeface="SutonnyMJ" pitchFamily="2" charset="0"/>
                <a:cs typeface="SutonnyMJ" pitchFamily="2" charset="0"/>
              </a:rPr>
              <a:t>c~e</a:t>
            </a:r>
            <a:r>
              <a:rPr lang="en-US" sz="3200" b="1" dirty="0">
                <a:solidFill>
                  <a:schemeClr val="bg1"/>
                </a:solidFill>
                <a:latin typeface="SutonnyMJ" pitchFamily="2" charset="0"/>
                <a:cs typeface="SutonnyMJ" pitchFamily="2" charset="0"/>
              </a:rPr>
              <a:t>©- </a:t>
            </a:r>
            <a:r>
              <a:rPr lang="en-US" sz="3200" b="1" dirty="0" err="1">
                <a:solidFill>
                  <a:schemeClr val="bg1"/>
                </a:solidFill>
                <a:latin typeface="SutonnyMJ" pitchFamily="2" charset="0"/>
                <a:cs typeface="SutonnyMJ" pitchFamily="2" charset="0"/>
              </a:rPr>
              <a:t>cwð‡g</a:t>
            </a:r>
            <a:r>
              <a:rPr lang="en-US" sz="3200" b="1" dirty="0">
                <a:solidFill>
                  <a:schemeClr val="bg1"/>
                </a:solidFill>
                <a:latin typeface="SutonnyMJ" pitchFamily="2" charset="0"/>
                <a:cs typeface="SutonnyMJ" pitchFamily="2" charset="0"/>
              </a:rPr>
              <a:t> </a:t>
            </a:r>
            <a:r>
              <a:rPr lang="en-US" sz="3200" b="1" dirty="0" err="1">
                <a:solidFill>
                  <a:schemeClr val="bg1"/>
                </a:solidFill>
                <a:latin typeface="SutonnyMJ" pitchFamily="2" charset="0"/>
                <a:cs typeface="SutonnyMJ" pitchFamily="2" charset="0"/>
              </a:rPr>
              <a:t>e¨vm</a:t>
            </a:r>
            <a:r>
              <a:rPr lang="en-US" sz="3200" b="1" dirty="0">
                <a:solidFill>
                  <a:schemeClr val="bg1"/>
                </a:solidFill>
                <a:latin typeface="SutonnyMJ" pitchFamily="2" charset="0"/>
                <a:cs typeface="SutonnyMJ" pitchFamily="2" charset="0"/>
              </a:rPr>
              <a:t> t- 12,752 </a:t>
            </a:r>
            <a:r>
              <a:rPr lang="en-US" sz="3200" b="1" dirty="0" err="1">
                <a:solidFill>
                  <a:schemeClr val="bg1"/>
                </a:solidFill>
                <a:latin typeface="SutonnyMJ" pitchFamily="2" charset="0"/>
                <a:cs typeface="SutonnyMJ" pitchFamily="2" charset="0"/>
              </a:rPr>
              <a:t>wKtwgt</a:t>
            </a:r>
            <a:endParaRPr lang="en-US" sz="3200" b="1" dirty="0">
              <a:solidFill>
                <a:schemeClr val="bg1"/>
              </a:solidFill>
              <a:latin typeface="SutonnyMJ" pitchFamily="2" charset="0"/>
              <a:cs typeface="SutonnyMJ" pitchFamily="2" charset="0"/>
            </a:endParaRPr>
          </a:p>
          <a:p>
            <a:r>
              <a:rPr lang="en-US" sz="3200" b="1" dirty="0" err="1">
                <a:solidFill>
                  <a:schemeClr val="bg1"/>
                </a:solidFill>
                <a:latin typeface="SutonnyMJ" pitchFamily="2" charset="0"/>
                <a:cs typeface="SutonnyMJ" pitchFamily="2" charset="0"/>
              </a:rPr>
              <a:t>Dëi</a:t>
            </a:r>
            <a:r>
              <a:rPr lang="en-US" sz="3200" b="1" dirty="0">
                <a:solidFill>
                  <a:schemeClr val="bg1"/>
                </a:solidFill>
                <a:latin typeface="SutonnyMJ" pitchFamily="2" charset="0"/>
                <a:cs typeface="SutonnyMJ" pitchFamily="2" charset="0"/>
              </a:rPr>
              <a:t>- `w¶‡Y t- 12,709 </a:t>
            </a:r>
            <a:r>
              <a:rPr lang="en-US" sz="3200" b="1" dirty="0" err="1">
                <a:solidFill>
                  <a:schemeClr val="bg1"/>
                </a:solidFill>
                <a:latin typeface="SutonnyMJ" pitchFamily="2" charset="0"/>
                <a:cs typeface="SutonnyMJ" pitchFamily="2" charset="0"/>
              </a:rPr>
              <a:t>wKtwgt</a:t>
            </a:r>
            <a:r>
              <a:rPr lang="en-US" sz="3200" b="1" dirty="0">
                <a:solidFill>
                  <a:schemeClr val="bg1"/>
                </a:solidFill>
                <a:latin typeface="SutonnyMJ" pitchFamily="2" charset="0"/>
                <a:cs typeface="SutonnyMJ" pitchFamily="2" charset="0"/>
              </a:rPr>
              <a:t> </a:t>
            </a:r>
          </a:p>
          <a:p>
            <a:r>
              <a:rPr lang="en-US" sz="3200" b="1" dirty="0" err="1">
                <a:solidFill>
                  <a:schemeClr val="bg1"/>
                </a:solidFill>
                <a:latin typeface="SutonnyMJ" pitchFamily="2" charset="0"/>
                <a:cs typeface="SutonnyMJ" pitchFamily="2" charset="0"/>
              </a:rPr>
              <a:t>m~h</a:t>
            </a:r>
            <a:r>
              <a:rPr lang="en-US" sz="3200" b="1" dirty="0">
                <a:solidFill>
                  <a:schemeClr val="bg1"/>
                </a:solidFill>
                <a:latin typeface="SutonnyMJ" pitchFamily="2" charset="0"/>
                <a:cs typeface="SutonnyMJ" pitchFamily="2" charset="0"/>
              </a:rPr>
              <a:t>© †_‡K </a:t>
            </a:r>
            <a:r>
              <a:rPr lang="en-US" sz="3200" b="1" dirty="0" err="1">
                <a:solidFill>
                  <a:schemeClr val="bg1"/>
                </a:solidFill>
                <a:latin typeface="SutonnyMJ" pitchFamily="2" charset="0"/>
                <a:cs typeface="SutonnyMJ" pitchFamily="2" charset="0"/>
              </a:rPr>
              <a:t>c„w_exi</a:t>
            </a:r>
            <a:r>
              <a:rPr lang="en-US" sz="3200" b="1" dirty="0">
                <a:solidFill>
                  <a:schemeClr val="bg1"/>
                </a:solidFill>
                <a:latin typeface="SutonnyMJ" pitchFamily="2" charset="0"/>
                <a:cs typeface="SutonnyMJ" pitchFamily="2" charset="0"/>
              </a:rPr>
              <a:t> Mo `~</a:t>
            </a:r>
            <a:r>
              <a:rPr lang="en-US" sz="3200" b="1" dirty="0" err="1">
                <a:solidFill>
                  <a:schemeClr val="bg1"/>
                </a:solidFill>
                <a:latin typeface="SutonnyMJ" pitchFamily="2" charset="0"/>
                <a:cs typeface="SutonnyMJ" pitchFamily="2" charset="0"/>
              </a:rPr>
              <a:t>iZ</a:t>
            </a:r>
            <a:r>
              <a:rPr lang="en-US" sz="3200" b="1" dirty="0">
                <a:solidFill>
                  <a:schemeClr val="bg1"/>
                </a:solidFill>
                <a:latin typeface="SutonnyMJ" pitchFamily="2" charset="0"/>
                <a:cs typeface="SutonnyMJ" pitchFamily="2" charset="0"/>
              </a:rPr>
              <a:t>¡ t- 15 †</a:t>
            </a:r>
            <a:r>
              <a:rPr lang="en-US" sz="3200" b="1" dirty="0" err="1">
                <a:solidFill>
                  <a:schemeClr val="bg1"/>
                </a:solidFill>
                <a:latin typeface="SutonnyMJ" pitchFamily="2" charset="0"/>
                <a:cs typeface="SutonnyMJ" pitchFamily="2" charset="0"/>
              </a:rPr>
              <a:t>KvwU</a:t>
            </a:r>
            <a:r>
              <a:rPr lang="en-US" sz="3200" b="1" dirty="0">
                <a:solidFill>
                  <a:schemeClr val="bg1"/>
                </a:solidFill>
                <a:latin typeface="SutonnyMJ" pitchFamily="2" charset="0"/>
                <a:cs typeface="SutonnyMJ" pitchFamily="2" charset="0"/>
              </a:rPr>
              <a:t> </a:t>
            </a:r>
            <a:r>
              <a:rPr lang="en-US" sz="3200" b="1" dirty="0" err="1">
                <a:solidFill>
                  <a:schemeClr val="bg1"/>
                </a:solidFill>
                <a:latin typeface="SutonnyMJ" pitchFamily="2" charset="0"/>
                <a:cs typeface="SutonnyMJ" pitchFamily="2" charset="0"/>
              </a:rPr>
              <a:t>wKtwgt</a:t>
            </a:r>
            <a:endParaRPr lang="en-US" sz="3200" b="1" dirty="0">
              <a:solidFill>
                <a:schemeClr val="bg1"/>
              </a:solidFill>
              <a:latin typeface="SutonnyMJ" pitchFamily="2" charset="0"/>
              <a:cs typeface="SutonnyMJ" pitchFamily="2" charset="0"/>
            </a:endParaRPr>
          </a:p>
          <a:p>
            <a:r>
              <a:rPr lang="en-US" sz="3200" b="1" dirty="0">
                <a:solidFill>
                  <a:schemeClr val="bg1"/>
                </a:solidFill>
                <a:latin typeface="SutonnyMJ" pitchFamily="2" charset="0"/>
                <a:cs typeface="SutonnyMJ" pitchFamily="2" charset="0"/>
              </a:rPr>
              <a:t>365 </a:t>
            </a:r>
            <a:r>
              <a:rPr lang="en-US" sz="3200" b="1" dirty="0" err="1">
                <a:solidFill>
                  <a:schemeClr val="bg1"/>
                </a:solidFill>
                <a:latin typeface="SutonnyMJ" pitchFamily="2" charset="0"/>
                <a:cs typeface="SutonnyMJ" pitchFamily="2" charset="0"/>
              </a:rPr>
              <a:t>w`b</a:t>
            </a:r>
            <a:r>
              <a:rPr lang="en-US" sz="3200" b="1" dirty="0">
                <a:solidFill>
                  <a:schemeClr val="bg1"/>
                </a:solidFill>
                <a:latin typeface="SutonnyMJ" pitchFamily="2" charset="0"/>
                <a:cs typeface="SutonnyMJ" pitchFamily="2" charset="0"/>
              </a:rPr>
              <a:t> 5 </a:t>
            </a:r>
            <a:r>
              <a:rPr lang="en-US" sz="3200" b="1" dirty="0" err="1">
                <a:solidFill>
                  <a:schemeClr val="bg1"/>
                </a:solidFill>
                <a:latin typeface="SutonnyMJ" pitchFamily="2" charset="0"/>
                <a:cs typeface="SutonnyMJ" pitchFamily="2" charset="0"/>
              </a:rPr>
              <a:t>N›Uv</a:t>
            </a:r>
            <a:r>
              <a:rPr lang="en-US" sz="3200" b="1" dirty="0">
                <a:solidFill>
                  <a:schemeClr val="bg1"/>
                </a:solidFill>
                <a:latin typeface="SutonnyMJ" pitchFamily="2" charset="0"/>
                <a:cs typeface="SutonnyMJ" pitchFamily="2" charset="0"/>
              </a:rPr>
              <a:t> 48 </a:t>
            </a:r>
            <a:r>
              <a:rPr lang="en-US" sz="3200" b="1" dirty="0" err="1">
                <a:solidFill>
                  <a:schemeClr val="bg1"/>
                </a:solidFill>
                <a:latin typeface="SutonnyMJ" pitchFamily="2" charset="0"/>
                <a:cs typeface="SutonnyMJ" pitchFamily="2" charset="0"/>
              </a:rPr>
              <a:t>wgwbU</a:t>
            </a:r>
            <a:r>
              <a:rPr lang="en-US" sz="3200" b="1" dirty="0">
                <a:solidFill>
                  <a:schemeClr val="bg1"/>
                </a:solidFill>
                <a:latin typeface="SutonnyMJ" pitchFamily="2" charset="0"/>
                <a:cs typeface="SutonnyMJ" pitchFamily="2" charset="0"/>
              </a:rPr>
              <a:t> 47 †</a:t>
            </a:r>
            <a:r>
              <a:rPr lang="en-US" sz="3200" b="1" dirty="0" err="1">
                <a:solidFill>
                  <a:schemeClr val="bg1"/>
                </a:solidFill>
                <a:latin typeface="SutonnyMJ" pitchFamily="2" charset="0"/>
                <a:cs typeface="SutonnyMJ" pitchFamily="2" charset="0"/>
              </a:rPr>
              <a:t>m‡KÛ</a:t>
            </a:r>
            <a:r>
              <a:rPr lang="en-US" sz="3200" b="1" dirty="0">
                <a:solidFill>
                  <a:schemeClr val="bg1"/>
                </a:solidFill>
                <a:latin typeface="SutonnyMJ" pitchFamily="2" charset="0"/>
                <a:cs typeface="SutonnyMJ" pitchFamily="2" charset="0"/>
              </a:rPr>
              <a:t> G </a:t>
            </a:r>
            <a:r>
              <a:rPr lang="en-US" sz="3200" b="1" dirty="0" err="1">
                <a:solidFill>
                  <a:schemeClr val="bg1"/>
                </a:solidFill>
                <a:latin typeface="SutonnyMJ" pitchFamily="2" charset="0"/>
                <a:cs typeface="SutonnyMJ" pitchFamily="2" charset="0"/>
              </a:rPr>
              <a:t>GKevi</a:t>
            </a:r>
            <a:r>
              <a:rPr lang="en-US" sz="3200" b="1" dirty="0">
                <a:solidFill>
                  <a:schemeClr val="bg1"/>
                </a:solidFill>
                <a:latin typeface="SutonnyMJ" pitchFamily="2" charset="0"/>
                <a:cs typeface="SutonnyMJ" pitchFamily="2" charset="0"/>
              </a:rPr>
              <a:t> </a:t>
            </a:r>
          </a:p>
          <a:p>
            <a:r>
              <a:rPr lang="en-US" sz="3200" b="1" dirty="0" err="1">
                <a:solidFill>
                  <a:schemeClr val="bg1"/>
                </a:solidFill>
                <a:latin typeface="SutonnyMJ" pitchFamily="2" charset="0"/>
                <a:cs typeface="SutonnyMJ" pitchFamily="2" charset="0"/>
              </a:rPr>
              <a:t>m~h</a:t>
            </a:r>
            <a:r>
              <a:rPr lang="en-US" sz="3200" b="1" dirty="0">
                <a:solidFill>
                  <a:schemeClr val="bg1"/>
                </a:solidFill>
                <a:latin typeface="SutonnyMJ" pitchFamily="2" charset="0"/>
                <a:cs typeface="SutonnyMJ" pitchFamily="2" charset="0"/>
              </a:rPr>
              <a:t>©‡K </a:t>
            </a:r>
            <a:r>
              <a:rPr lang="en-US" sz="3200" b="1" dirty="0" err="1">
                <a:solidFill>
                  <a:schemeClr val="bg1"/>
                </a:solidFill>
                <a:latin typeface="SutonnyMJ" pitchFamily="2" charset="0"/>
                <a:cs typeface="SutonnyMJ" pitchFamily="2" charset="0"/>
              </a:rPr>
              <a:t>cÖ`w¶Y</a:t>
            </a:r>
            <a:r>
              <a:rPr lang="en-US" sz="3200" b="1" dirty="0">
                <a:solidFill>
                  <a:schemeClr val="bg1"/>
                </a:solidFill>
                <a:latin typeface="SutonnyMJ" pitchFamily="2" charset="0"/>
                <a:cs typeface="SutonnyMJ" pitchFamily="2" charset="0"/>
              </a:rPr>
              <a:t> </a:t>
            </a:r>
            <a:r>
              <a:rPr lang="en-US" sz="3200" b="1" dirty="0" err="1">
                <a:solidFill>
                  <a:schemeClr val="bg1"/>
                </a:solidFill>
                <a:latin typeface="SutonnyMJ" pitchFamily="2" charset="0"/>
                <a:cs typeface="SutonnyMJ" pitchFamily="2" charset="0"/>
              </a:rPr>
              <a:t>K‡i</a:t>
            </a:r>
            <a:r>
              <a:rPr lang="en-US" sz="3200" b="1" dirty="0">
                <a:solidFill>
                  <a:schemeClr val="bg1"/>
                </a:solidFill>
                <a:latin typeface="SutonnyMJ" pitchFamily="2" charset="0"/>
                <a:cs typeface="SutonnyMJ" pitchFamily="2" charset="0"/>
              </a:rPr>
              <a:t>  </a:t>
            </a:r>
          </a:p>
          <a:p>
            <a:r>
              <a:rPr lang="en-US" sz="3200" b="1" dirty="0" err="1">
                <a:solidFill>
                  <a:schemeClr val="bg1"/>
                </a:solidFill>
                <a:latin typeface="SutonnyMJ" pitchFamily="2" charset="0"/>
                <a:cs typeface="SutonnyMJ" pitchFamily="2" charset="0"/>
              </a:rPr>
              <a:t>ZvcgvÎv</a:t>
            </a:r>
            <a:r>
              <a:rPr lang="en-US" sz="3200" b="1" dirty="0">
                <a:solidFill>
                  <a:schemeClr val="bg1"/>
                </a:solidFill>
                <a:latin typeface="SutonnyMJ" pitchFamily="2" charset="0"/>
                <a:cs typeface="SutonnyMJ" pitchFamily="2" charset="0"/>
              </a:rPr>
              <a:t> t- 13.9000000000.0000</a:t>
            </a:r>
          </a:p>
        </p:txBody>
      </p:sp>
      <p:sp>
        <p:nvSpPr>
          <p:cNvPr id="5" name="TextBox 4">
            <a:extLst>
              <a:ext uri="{FF2B5EF4-FFF2-40B4-BE49-F238E27FC236}">
                <a16:creationId xmlns:a16="http://schemas.microsoft.com/office/drawing/2014/main" id="{B80CC964-3932-4004-B794-1A4577EA8DEE}"/>
              </a:ext>
            </a:extLst>
          </p:cNvPr>
          <p:cNvSpPr txBox="1"/>
          <p:nvPr/>
        </p:nvSpPr>
        <p:spPr>
          <a:xfrm>
            <a:off x="4380990" y="547443"/>
            <a:ext cx="3337166" cy="1200329"/>
          </a:xfrm>
          <a:prstGeom prst="rect">
            <a:avLst/>
          </a:prstGeom>
          <a:noFill/>
        </p:spPr>
        <p:txBody>
          <a:bodyPr wrap="square" rtlCol="0">
            <a:spAutoFit/>
          </a:bodyPr>
          <a:lstStyle/>
          <a:p>
            <a:r>
              <a:rPr lang="as-IN" sz="7200" b="1" dirty="0">
                <a:latin typeface="NikoshBAN" panose="02000000000000000000" pitchFamily="2" charset="0"/>
                <a:cs typeface="NikoshBAN" panose="02000000000000000000" pitchFamily="2" charset="0"/>
              </a:rPr>
              <a:t>পৃথিবী</a:t>
            </a:r>
            <a:r>
              <a:rPr lang="en-US" sz="7200" b="1" dirty="0">
                <a:latin typeface="NikoshBAN" panose="02000000000000000000" pitchFamily="2" charset="0"/>
                <a:cs typeface="NikoshBAN" panose="02000000000000000000" pitchFamily="2" charset="0"/>
              </a:rPr>
              <a:t> </a:t>
            </a:r>
            <a:r>
              <a:rPr lang="as-IN" sz="7200" b="1" dirty="0">
                <a:latin typeface="NikoshBAN" panose="02000000000000000000" pitchFamily="2" charset="0"/>
                <a:cs typeface="NikoshBAN" panose="02000000000000000000" pitchFamily="2" charset="0"/>
              </a:rPr>
              <a:t>গ</a:t>
            </a:r>
            <a:r>
              <a:rPr lang="en-US" sz="7200" b="1" dirty="0">
                <a:latin typeface="NikoshBAN" panose="02000000000000000000" pitchFamily="2" charset="0"/>
                <a:cs typeface="NikoshBAN" panose="02000000000000000000" pitchFamily="2" charset="0"/>
              </a:rPr>
              <a:t>্</a:t>
            </a:r>
            <a:r>
              <a:rPr lang="as-IN" sz="7200" b="1" dirty="0">
                <a:latin typeface="NikoshBAN" panose="02000000000000000000" pitchFamily="2" charset="0"/>
                <a:cs typeface="NikoshBAN" panose="02000000000000000000" pitchFamily="2" charset="0"/>
              </a:rPr>
              <a:t>র</a:t>
            </a:r>
            <a:r>
              <a:rPr lang="en-US" sz="7200" b="1" dirty="0">
                <a:latin typeface="NikoshBAN" panose="02000000000000000000" pitchFamily="2" charset="0"/>
                <a:cs typeface="NikoshBAN" panose="02000000000000000000" pitchFamily="2" charset="0"/>
              </a:rPr>
              <a:t>হ </a:t>
            </a:r>
            <a:r>
              <a:rPr lang="en-US" sz="7200" b="1" dirty="0">
                <a:latin typeface="SutonnyMJ" pitchFamily="2" charset="0"/>
                <a:cs typeface="SutonnyMJ" pitchFamily="2" charset="0"/>
              </a:rPr>
              <a:t> </a:t>
            </a:r>
            <a:endParaRPr lang="en-US" sz="413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3488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onushilon.org/geology/image/earth-inner.JPG">
            <a:extLst>
              <a:ext uri="{FF2B5EF4-FFF2-40B4-BE49-F238E27FC236}">
                <a16:creationId xmlns:a16="http://schemas.microsoft.com/office/drawing/2014/main" id="{82CAFD58-2FE5-44BC-BC5F-5A8901CA4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474" y="1557176"/>
            <a:ext cx="6657473" cy="4707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a16="http://schemas.microsoft.com/office/drawing/2014/main" id="{4B77E5AE-D9E6-43F7-BEE6-E48E1297AFC4}"/>
              </a:ext>
            </a:extLst>
          </p:cNvPr>
          <p:cNvSpPr txBox="1"/>
          <p:nvPr/>
        </p:nvSpPr>
        <p:spPr>
          <a:xfrm>
            <a:off x="3280610" y="593559"/>
            <a:ext cx="6224337" cy="1107996"/>
          </a:xfrm>
          <a:prstGeom prst="rect">
            <a:avLst/>
          </a:prstGeom>
          <a:noFill/>
        </p:spPr>
        <p:txBody>
          <a:bodyPr wrap="square" rtlCol="0">
            <a:spAutoFit/>
          </a:bodyPr>
          <a:lstStyle/>
          <a:p>
            <a:r>
              <a:rPr lang="as-IN" sz="6600" b="1" dirty="0">
                <a:latin typeface="NikoshBAN" panose="02000000000000000000" pitchFamily="2" charset="0"/>
                <a:cs typeface="NikoshBAN" panose="02000000000000000000" pitchFamily="2" charset="0"/>
              </a:rPr>
              <a:t>পৃথিবীর অভ্যন্তরীণ গঠন</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3542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5E6F6"/>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A26447-DC64-4BFE-8FBF-C9BE7CEDC557}"/>
              </a:ext>
            </a:extLst>
          </p:cNvPr>
          <p:cNvGraphicFramePr>
            <a:graphicFrameLocks noGrp="1"/>
          </p:cNvGraphicFramePr>
          <p:nvPr>
            <p:extLst>
              <p:ext uri="{D42A27DB-BD31-4B8C-83A1-F6EECF244321}">
                <p14:modId xmlns:p14="http://schemas.microsoft.com/office/powerpoint/2010/main" val="3717195250"/>
              </p:ext>
            </p:extLst>
          </p:nvPr>
        </p:nvGraphicFramePr>
        <p:xfrm>
          <a:off x="5951912" y="2834640"/>
          <a:ext cx="6240087" cy="4023360"/>
        </p:xfrm>
        <a:graphic>
          <a:graphicData uri="http://schemas.openxmlformats.org/drawingml/2006/table">
            <a:tbl>
              <a:tblPr/>
              <a:tblGrid>
                <a:gridCol w="2080029">
                  <a:extLst>
                    <a:ext uri="{9D8B030D-6E8A-4147-A177-3AD203B41FA5}">
                      <a16:colId xmlns:a16="http://schemas.microsoft.com/office/drawing/2014/main" val="4113358064"/>
                    </a:ext>
                  </a:extLst>
                </a:gridCol>
                <a:gridCol w="2080029">
                  <a:extLst>
                    <a:ext uri="{9D8B030D-6E8A-4147-A177-3AD203B41FA5}">
                      <a16:colId xmlns:a16="http://schemas.microsoft.com/office/drawing/2014/main" val="1662358365"/>
                    </a:ext>
                  </a:extLst>
                </a:gridCol>
                <a:gridCol w="2080029">
                  <a:extLst>
                    <a:ext uri="{9D8B030D-6E8A-4147-A177-3AD203B41FA5}">
                      <a16:colId xmlns:a16="http://schemas.microsoft.com/office/drawing/2014/main" val="4246424520"/>
                    </a:ext>
                  </a:extLst>
                </a:gridCol>
              </a:tblGrid>
              <a:tr h="579813">
                <a:tc>
                  <a:txBody>
                    <a:bodyPr/>
                    <a:lstStyle/>
                    <a:p>
                      <a:pPr algn="ctr"/>
                      <a:r>
                        <a:rPr lang="as-IN" sz="2400" dirty="0">
                          <a:effectLst/>
                          <a:latin typeface="NikoshBAN" panose="02000000000000000000" pitchFamily="2" charset="0"/>
                          <a:cs typeface="NikoshBAN" panose="02000000000000000000" pitchFamily="2" charset="0"/>
                        </a:rPr>
                        <a:t>গভীরতা</a:t>
                      </a:r>
                      <a:br>
                        <a:rPr lang="as-IN" sz="2400" dirty="0">
                          <a:effectLst/>
                          <a:latin typeface="NikoshBAN" panose="02000000000000000000" pitchFamily="2" charset="0"/>
                          <a:cs typeface="NikoshBAN" panose="02000000000000000000" pitchFamily="2" charset="0"/>
                        </a:rPr>
                      </a:br>
                      <a:r>
                        <a:rPr lang="as-IN" sz="2400" dirty="0">
                          <a:effectLst/>
                          <a:latin typeface="NikoshBAN" panose="02000000000000000000" pitchFamily="2" charset="0"/>
                          <a:cs typeface="NikoshBAN" panose="02000000000000000000" pitchFamily="2" charset="0"/>
                        </a:rPr>
                        <a:t>কি.মি.</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fontAlgn="b"/>
                      <a:r>
                        <a:rPr lang="as-IN" sz="2400" dirty="0">
                          <a:effectLst/>
                          <a:latin typeface="NikoshBAN" panose="02000000000000000000" pitchFamily="2" charset="0"/>
                          <a:cs typeface="NikoshBAN" panose="02000000000000000000" pitchFamily="2" charset="0"/>
                        </a:rPr>
                        <a:t>স্তরগুলোর নাম</a:t>
                      </a:r>
                    </a:p>
                  </a:txBody>
                  <a:tcPr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s-IN" sz="2400" dirty="0">
                          <a:effectLst/>
                          <a:latin typeface="NikoshBAN" panose="02000000000000000000" pitchFamily="2" charset="0"/>
                          <a:cs typeface="NikoshBAN" panose="02000000000000000000" pitchFamily="2" charset="0"/>
                        </a:rPr>
                        <a:t>ঘনত্ব</a:t>
                      </a:r>
                      <a:br>
                        <a:rPr lang="as-IN" sz="2400" dirty="0">
                          <a:effectLst/>
                          <a:latin typeface="NikoshBAN" panose="02000000000000000000" pitchFamily="2" charset="0"/>
                          <a:cs typeface="NikoshBAN" panose="02000000000000000000" pitchFamily="2" charset="0"/>
                        </a:rPr>
                      </a:br>
                      <a:r>
                        <a:rPr lang="as-IN" sz="2400" dirty="0">
                          <a:effectLst/>
                          <a:latin typeface="NikoshBAN" panose="02000000000000000000" pitchFamily="2" charset="0"/>
                          <a:cs typeface="NikoshBAN" panose="02000000000000000000" pitchFamily="2" charset="0"/>
                        </a:rPr>
                        <a:t>গ্রাম/সেমি</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4134205661"/>
                  </a:ext>
                </a:extLst>
              </a:tr>
              <a:tr h="322118">
                <a:tc>
                  <a:txBody>
                    <a:bodyPr/>
                    <a:lstStyle/>
                    <a:p>
                      <a:r>
                        <a:rPr lang="as-IN" sz="2400" dirty="0">
                          <a:effectLst/>
                          <a:latin typeface="NikoshBAN" panose="02000000000000000000" pitchFamily="2" charset="0"/>
                          <a:cs typeface="NikoshBAN" panose="02000000000000000000" pitchFamily="2" charset="0"/>
                        </a:rPr>
                        <a:t>০–৬০</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as-IN" sz="2400" dirty="0">
                          <a:effectLst/>
                          <a:latin typeface="NikoshBAN" panose="02000000000000000000" pitchFamily="2" charset="0"/>
                          <a:cs typeface="NikoshBAN" panose="02000000000000000000" pitchFamily="2" charset="0"/>
                        </a:rPr>
                        <a:t>লিথোস্ফিয়ার</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a:effectLst/>
                          <a:latin typeface="NikoshBAN" panose="02000000000000000000" pitchFamily="2" charset="0"/>
                          <a:cs typeface="NikoshBAN" panose="02000000000000000000" pitchFamily="2" charset="0"/>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80636864"/>
                  </a:ext>
                </a:extLst>
              </a:tr>
              <a:tr h="322118">
                <a:tc>
                  <a:txBody>
                    <a:bodyPr/>
                    <a:lstStyle/>
                    <a:p>
                      <a:r>
                        <a:rPr lang="as-IN" sz="2400">
                          <a:effectLst/>
                          <a:latin typeface="NikoshBAN" panose="02000000000000000000" pitchFamily="2" charset="0"/>
                          <a:cs typeface="NikoshBAN" panose="02000000000000000000" pitchFamily="2" charset="0"/>
                        </a:rPr>
                        <a:t>০–৩৫</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pPr algn="l"/>
                      <a:r>
                        <a:rPr lang="as-IN" sz="2400" dirty="0">
                          <a:effectLst/>
                          <a:latin typeface="NikoshBAN" panose="02000000000000000000" pitchFamily="2" charset="0"/>
                          <a:cs typeface="NikoshBAN" panose="02000000000000000000" pitchFamily="2" charset="0"/>
                        </a:rPr>
                        <a:t>ভূত্বক</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r>
                        <a:rPr lang="as-IN" sz="2400" dirty="0">
                          <a:effectLst/>
                          <a:latin typeface="NikoshBAN" panose="02000000000000000000" pitchFamily="2" charset="0"/>
                          <a:cs typeface="NikoshBAN" panose="02000000000000000000" pitchFamily="2" charset="0"/>
                        </a:rPr>
                        <a:t>২.২–২.৯</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extLst>
                  <a:ext uri="{0D108BD9-81ED-4DB2-BD59-A6C34878D82A}">
                    <a16:rowId xmlns:a16="http://schemas.microsoft.com/office/drawing/2014/main" val="1753780611"/>
                  </a:ext>
                </a:extLst>
              </a:tr>
              <a:tr h="322118">
                <a:tc>
                  <a:txBody>
                    <a:bodyPr/>
                    <a:lstStyle/>
                    <a:p>
                      <a:r>
                        <a:rPr lang="as-IN" sz="2400">
                          <a:effectLst/>
                          <a:latin typeface="NikoshBAN" panose="02000000000000000000" pitchFamily="2" charset="0"/>
                          <a:cs typeface="NikoshBAN" panose="02000000000000000000" pitchFamily="2" charset="0"/>
                        </a:rPr>
                        <a:t>৩৫–৬০</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pPr algn="l"/>
                      <a:r>
                        <a:rPr lang="as-IN" sz="2400">
                          <a:effectLst/>
                          <a:latin typeface="NikoshBAN" panose="02000000000000000000" pitchFamily="2" charset="0"/>
                          <a:cs typeface="NikoshBAN" panose="02000000000000000000" pitchFamily="2" charset="0"/>
                        </a:rPr>
                        <a:t>উর্দ্ধ গুরুমণ্ডল</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r>
                        <a:rPr lang="as-IN" sz="2400">
                          <a:effectLst/>
                          <a:latin typeface="NikoshBAN" panose="02000000000000000000" pitchFamily="2" charset="0"/>
                          <a:cs typeface="NikoshBAN" panose="02000000000000000000" pitchFamily="2" charset="0"/>
                        </a:rPr>
                        <a:t>৩.৪–৪.৪</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extLst>
                  <a:ext uri="{0D108BD9-81ED-4DB2-BD59-A6C34878D82A}">
                    <a16:rowId xmlns:a16="http://schemas.microsoft.com/office/drawing/2014/main" val="2473197889"/>
                  </a:ext>
                </a:extLst>
              </a:tr>
              <a:tr h="322118">
                <a:tc>
                  <a:txBody>
                    <a:bodyPr/>
                    <a:lstStyle/>
                    <a:p>
                      <a:r>
                        <a:rPr lang="as-IN" sz="2400">
                          <a:effectLst/>
                          <a:latin typeface="NikoshBAN" panose="02000000000000000000" pitchFamily="2" charset="0"/>
                          <a:cs typeface="NikoshBAN" panose="02000000000000000000" pitchFamily="2" charset="0"/>
                        </a:rPr>
                        <a:t>  ৩৫–২৮৯০</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as-IN" sz="2400">
                          <a:effectLst/>
                          <a:latin typeface="NikoshBAN" panose="02000000000000000000" pitchFamily="2" charset="0"/>
                          <a:cs typeface="NikoshBAN" panose="02000000000000000000" pitchFamily="2" charset="0"/>
                        </a:rPr>
                        <a:t>গুরুমণ্ডল</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s-IN" sz="2400" dirty="0">
                          <a:effectLst/>
                          <a:latin typeface="NikoshBAN" panose="02000000000000000000" pitchFamily="2" charset="0"/>
                          <a:cs typeface="NikoshBAN" panose="02000000000000000000" pitchFamily="2" charset="0"/>
                        </a:rPr>
                        <a:t>৩.৪–৫.৬</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18546120"/>
                  </a:ext>
                </a:extLst>
              </a:tr>
              <a:tr h="322118">
                <a:tc>
                  <a:txBody>
                    <a:bodyPr/>
                    <a:lstStyle/>
                    <a:p>
                      <a:r>
                        <a:rPr lang="as-IN" sz="2400">
                          <a:effectLst/>
                          <a:latin typeface="NikoshBAN" panose="02000000000000000000" pitchFamily="2" charset="0"/>
                          <a:cs typeface="NikoshBAN" panose="02000000000000000000" pitchFamily="2" charset="0"/>
                        </a:rPr>
                        <a:t>১০০–৭০০</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pPr algn="l"/>
                      <a:r>
                        <a:rPr lang="as-IN" sz="2400">
                          <a:effectLst/>
                          <a:latin typeface="NikoshBAN" panose="02000000000000000000" pitchFamily="2" charset="0"/>
                          <a:cs typeface="NikoshBAN" panose="02000000000000000000" pitchFamily="2" charset="0"/>
                        </a:rPr>
                        <a:t>অ্যাস্থেনোস্ফিয়ার</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tc>
                  <a:txBody>
                    <a:bodyPr/>
                    <a:lstStyle/>
                    <a:p>
                      <a:r>
                        <a:rPr lang="en-US" sz="2400">
                          <a:effectLst/>
                          <a:latin typeface="NikoshBAN" panose="02000000000000000000" pitchFamily="2" charset="0"/>
                          <a:cs typeface="NikoshBAN" panose="02000000000000000000" pitchFamily="2" charset="0"/>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EFEFE"/>
                    </a:solidFill>
                  </a:tcPr>
                </a:tc>
                <a:extLst>
                  <a:ext uri="{0D108BD9-81ED-4DB2-BD59-A6C34878D82A}">
                    <a16:rowId xmlns:a16="http://schemas.microsoft.com/office/drawing/2014/main" val="2951459566"/>
                  </a:ext>
                </a:extLst>
              </a:tr>
              <a:tr h="322118">
                <a:tc>
                  <a:txBody>
                    <a:bodyPr/>
                    <a:lstStyle/>
                    <a:p>
                      <a:r>
                        <a:rPr lang="as-IN" sz="2400">
                          <a:effectLst/>
                          <a:latin typeface="NikoshBAN" panose="02000000000000000000" pitchFamily="2" charset="0"/>
                          <a:cs typeface="NikoshBAN" panose="02000000000000000000" pitchFamily="2" charset="0"/>
                        </a:rPr>
                        <a:t>২৮৯০–৫১০০</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as-IN" sz="2400">
                          <a:effectLst/>
                          <a:latin typeface="NikoshBAN" panose="02000000000000000000" pitchFamily="2" charset="0"/>
                          <a:cs typeface="NikoshBAN" panose="02000000000000000000" pitchFamily="2" charset="0"/>
                        </a:rPr>
                        <a:t>বহিঃ ভূকেন্দ্র</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s-IN" sz="2400">
                          <a:effectLst/>
                          <a:latin typeface="NikoshBAN" panose="02000000000000000000" pitchFamily="2" charset="0"/>
                          <a:cs typeface="NikoshBAN" panose="02000000000000000000" pitchFamily="2" charset="0"/>
                        </a:rPr>
                        <a:t>৯.৯–১২.২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30767169"/>
                  </a:ext>
                </a:extLst>
              </a:tr>
              <a:tr h="322118">
                <a:tc>
                  <a:txBody>
                    <a:bodyPr/>
                    <a:lstStyle/>
                    <a:p>
                      <a:r>
                        <a:rPr lang="as-IN" sz="2400">
                          <a:effectLst/>
                          <a:latin typeface="NikoshBAN" panose="02000000000000000000" pitchFamily="2" charset="0"/>
                          <a:cs typeface="NikoshBAN" panose="02000000000000000000" pitchFamily="2" charset="0"/>
                        </a:rPr>
                        <a:t>৫১০০–৬৩৭৮</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as-IN" sz="2400">
                          <a:effectLst/>
                          <a:latin typeface="NikoshBAN" panose="02000000000000000000" pitchFamily="2" charset="0"/>
                          <a:cs typeface="NikoshBAN" panose="02000000000000000000" pitchFamily="2" charset="0"/>
                        </a:rPr>
                        <a:t>অন্তঃ ভূকেন্দ্র</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s-IN" sz="2400" dirty="0">
                          <a:effectLst/>
                          <a:latin typeface="NikoshBAN" panose="02000000000000000000" pitchFamily="2" charset="0"/>
                          <a:cs typeface="NikoshBAN" panose="02000000000000000000" pitchFamily="2" charset="0"/>
                        </a:rPr>
                        <a:t>১২.৮–১৩.১</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40195603"/>
                  </a:ext>
                </a:extLst>
              </a:tr>
            </a:tbl>
          </a:graphicData>
        </a:graphic>
      </p:graphicFrame>
      <p:sp>
        <p:nvSpPr>
          <p:cNvPr id="3" name="Rectangle 3">
            <a:extLst>
              <a:ext uri="{FF2B5EF4-FFF2-40B4-BE49-F238E27FC236}">
                <a16:creationId xmlns:a16="http://schemas.microsoft.com/office/drawing/2014/main" id="{456C3281-FA1B-4877-B284-2E97B9ABC7C8}"/>
              </a:ext>
            </a:extLst>
          </p:cNvPr>
          <p:cNvSpPr>
            <a:spLocks noChangeArrowheads="1"/>
          </p:cNvSpPr>
          <p:nvPr/>
        </p:nvSpPr>
        <p:spPr bwMode="auto">
          <a:xfrm>
            <a:off x="4704659" y="250196"/>
            <a:ext cx="3277291" cy="12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6600" b="1"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বাহ্যিক গঠন</a:t>
            </a:r>
            <a:endParaRPr kumimoji="0" lang="en-US" altLang="en-US" sz="6600" b="1" i="0" u="none" strike="noStrike" cap="none" normalizeH="0" baseline="0" dirty="0">
              <a:ln>
                <a:noFill/>
              </a:ln>
              <a:solidFill>
                <a:srgbClr val="000000"/>
              </a:solidFill>
              <a:effectLst/>
              <a:latin typeface="NikoshBAN" panose="02000000000000000000" pitchFamily="2" charset="0"/>
              <a:cs typeface="NikoshBAN"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pic>
        <p:nvPicPr>
          <p:cNvPr id="4101" name="Picture 5" descr="পৃথিবীর অভ্যন্তরীন বিন্যাস">
            <a:extLst>
              <a:ext uri="{FF2B5EF4-FFF2-40B4-BE49-F238E27FC236}">
                <a16:creationId xmlns:a16="http://schemas.microsoft.com/office/drawing/2014/main" id="{A6715BCA-427C-4D85-92FF-B468109A6AD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327773"/>
            <a:ext cx="5951911" cy="453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39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000BE206-313F-4DA3-A30E-ADBA450AB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2507">
            <a:off x="4587540" y="1899665"/>
            <a:ext cx="3321217" cy="2767681"/>
          </a:xfrm>
          <a:prstGeom prst="rect">
            <a:avLst/>
          </a:prstGeom>
          <a:solidFill>
            <a:srgbClr val="FFFFFF">
              <a:shade val="85000"/>
            </a:srgbClr>
          </a:solidFill>
          <a:ln w="4762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a:extLst>
              <a:ext uri="{FF2B5EF4-FFF2-40B4-BE49-F238E27FC236}">
                <a16:creationId xmlns:a16="http://schemas.microsoft.com/office/drawing/2014/main" id="{CE98B93D-4BBE-4C00-A132-483F8481E25C}"/>
              </a:ext>
            </a:extLst>
          </p:cNvPr>
          <p:cNvSpPr txBox="1"/>
          <p:nvPr/>
        </p:nvSpPr>
        <p:spPr>
          <a:xfrm>
            <a:off x="4342755" y="485435"/>
            <a:ext cx="3810789" cy="1107996"/>
          </a:xfrm>
          <a:prstGeom prst="rect">
            <a:avLst/>
          </a:prstGeom>
          <a:noFill/>
        </p:spPr>
        <p:txBody>
          <a:bodyPr wrap="square" rtlCol="0">
            <a:spAutoFit/>
          </a:bodyPr>
          <a:lstStyle/>
          <a:p>
            <a:r>
              <a:rPr lang="en-US" sz="6600" b="1" dirty="0">
                <a:latin typeface="SutonnyMJ" pitchFamily="2" charset="0"/>
                <a:cs typeface="SutonnyMJ" pitchFamily="2" charset="0"/>
              </a:rPr>
              <a:t>†</a:t>
            </a:r>
            <a:r>
              <a:rPr lang="en-US" sz="6600" b="1" dirty="0" err="1">
                <a:latin typeface="SutonnyMJ" pitchFamily="2" charset="0"/>
                <a:cs typeface="SutonnyMJ" pitchFamily="2" charset="0"/>
              </a:rPr>
              <a:t>Rvovq</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Póv</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4" name="TextBox 3">
            <a:extLst>
              <a:ext uri="{FF2B5EF4-FFF2-40B4-BE49-F238E27FC236}">
                <a16:creationId xmlns:a16="http://schemas.microsoft.com/office/drawing/2014/main" id="{517C1243-ABDB-4FA3-8090-291AEA9686B2}"/>
              </a:ext>
            </a:extLst>
          </p:cNvPr>
          <p:cNvSpPr txBox="1"/>
          <p:nvPr/>
        </p:nvSpPr>
        <p:spPr>
          <a:xfrm>
            <a:off x="1775003" y="5726234"/>
            <a:ext cx="8641993" cy="646331"/>
          </a:xfrm>
          <a:prstGeom prst="rect">
            <a:avLst/>
          </a:prstGeom>
          <a:noFill/>
        </p:spPr>
        <p:txBody>
          <a:bodyPr wrap="square" rtlCol="0">
            <a:spAutoFit/>
          </a:bodyPr>
          <a:lstStyle/>
          <a:p>
            <a:r>
              <a:rPr lang="en-US" sz="3600" b="1" dirty="0" err="1">
                <a:latin typeface="SutonnyMJ" pitchFamily="2" charset="0"/>
                <a:cs typeface="SutonnyMJ" pitchFamily="2" charset="0"/>
              </a:rPr>
              <a:t>MfxiZv</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mn</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c„w_exi</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Af¨šÍixY</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MV‡bi</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Íi</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jvi</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bvg</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jL</a:t>
            </a:r>
            <a:r>
              <a:rPr lang="en-US" sz="3600" b="1" dirty="0">
                <a:latin typeface="SutonnyMJ" pitchFamily="2" charset="0"/>
                <a:cs typeface="SutonnyMJ" pitchFamily="2" charset="0"/>
              </a:rPr>
              <a:t>  </a:t>
            </a:r>
            <a:endParaRPr lang="en-US" sz="3600" dirty="0">
              <a:latin typeface="SutonnyMJ" pitchFamily="2" charset="0"/>
              <a:cs typeface="SutonnyMJ" pitchFamily="2" charset="0"/>
            </a:endParaRPr>
          </a:p>
        </p:txBody>
      </p:sp>
    </p:spTree>
    <p:extLst>
      <p:ext uri="{BB962C8B-B14F-4D97-AF65-F5344CB8AC3E}">
        <p14:creationId xmlns:p14="http://schemas.microsoft.com/office/powerpoint/2010/main" val="806005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nushilon.org/astro/image/Mars_Hubble.jpg">
            <a:extLst>
              <a:ext uri="{FF2B5EF4-FFF2-40B4-BE49-F238E27FC236}">
                <a16:creationId xmlns:a16="http://schemas.microsoft.com/office/drawing/2014/main" id="{80F8A6DA-57BE-4135-8184-A874D42437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497404" y="1265280"/>
            <a:ext cx="3573003" cy="3558404"/>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হাবল টেলিস্কোপের">
            <a:extLst>
              <a:ext uri="{FF2B5EF4-FFF2-40B4-BE49-F238E27FC236}">
                <a16:creationId xmlns:a16="http://schemas.microsoft.com/office/drawing/2014/main" id="{BEDAADE8-F152-43A4-BA9C-C5774B9C49C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5577" y="3120786"/>
            <a:ext cx="3429021" cy="2826283"/>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a16="http://schemas.microsoft.com/office/drawing/2014/main" id="{5B100943-7A88-41B2-B586-820C3E73C74E}"/>
              </a:ext>
            </a:extLst>
          </p:cNvPr>
          <p:cNvSpPr txBox="1"/>
          <p:nvPr/>
        </p:nvSpPr>
        <p:spPr>
          <a:xfrm>
            <a:off x="988197" y="6102029"/>
            <a:ext cx="1694317" cy="461665"/>
          </a:xfrm>
          <a:prstGeom prst="rect">
            <a:avLst/>
          </a:prstGeom>
          <a:noFill/>
        </p:spPr>
        <p:txBody>
          <a:bodyPr wrap="square" rtlCol="0">
            <a:spAutoFit/>
          </a:bodyPr>
          <a:lstStyle/>
          <a:p>
            <a:r>
              <a:rPr lang="as-IN" sz="2400" b="1" dirty="0">
                <a:latin typeface="NikoshBAN" panose="02000000000000000000" pitchFamily="2" charset="0"/>
                <a:cs typeface="NikoshBAN" panose="02000000000000000000" pitchFamily="2" charset="0"/>
              </a:rPr>
              <a:t>হাবল টেলিস্কোপ</a:t>
            </a:r>
            <a:endParaRPr lang="en-US" sz="24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54EE548A-C468-4BC9-A425-3E32517F1923}"/>
              </a:ext>
            </a:extLst>
          </p:cNvPr>
          <p:cNvSpPr txBox="1"/>
          <p:nvPr/>
        </p:nvSpPr>
        <p:spPr>
          <a:xfrm>
            <a:off x="9819611" y="4974956"/>
            <a:ext cx="1310713" cy="523220"/>
          </a:xfrm>
          <a:prstGeom prst="rect">
            <a:avLst/>
          </a:prstGeom>
          <a:noFill/>
        </p:spPr>
        <p:txBody>
          <a:bodyPr wrap="square" rtlCol="0">
            <a:spAutoFit/>
          </a:bodyPr>
          <a:lstStyle/>
          <a:p>
            <a:r>
              <a:rPr lang="as-IN" sz="2800" b="1" dirty="0">
                <a:latin typeface="NikoshBAN" panose="02000000000000000000" pitchFamily="2" charset="0"/>
                <a:cs typeface="NikoshBAN" panose="02000000000000000000" pitchFamily="2" charset="0"/>
              </a:rPr>
              <a:t>মঙ্গলগ্রহ</a:t>
            </a:r>
            <a:endParaRPr lang="en-US" sz="28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6C6F5D7F-2F71-4185-87DD-22EAED012E6F}"/>
              </a:ext>
            </a:extLst>
          </p:cNvPr>
          <p:cNvSpPr txBox="1"/>
          <p:nvPr/>
        </p:nvSpPr>
        <p:spPr>
          <a:xfrm>
            <a:off x="1980087" y="444439"/>
            <a:ext cx="8662283" cy="830997"/>
          </a:xfrm>
          <a:prstGeom prst="rect">
            <a:avLst/>
          </a:prstGeom>
          <a:noFill/>
        </p:spPr>
        <p:txBody>
          <a:bodyPr wrap="square" rtlCol="0">
            <a:spAutoFit/>
          </a:bodyPr>
          <a:lstStyle/>
          <a:p>
            <a:r>
              <a:rPr lang="en-US" sz="4800" b="1" dirty="0" err="1">
                <a:latin typeface="SutonnyMJ" pitchFamily="2" charset="0"/>
                <a:cs typeface="SutonnyMJ" pitchFamily="2" charset="0"/>
              </a:rPr>
              <a:t>nvej</a:t>
            </a:r>
            <a:r>
              <a:rPr lang="en-US" sz="4800" b="1" dirty="0">
                <a:latin typeface="SutonnyMJ" pitchFamily="2" charset="0"/>
                <a:cs typeface="SutonnyMJ" pitchFamily="2" charset="0"/>
              </a:rPr>
              <a:t> †</a:t>
            </a:r>
            <a:r>
              <a:rPr lang="en-US" sz="4800" b="1" dirty="0" err="1">
                <a:latin typeface="SutonnyMJ" pitchFamily="2" charset="0"/>
                <a:cs typeface="SutonnyMJ" pitchFamily="2" charset="0"/>
              </a:rPr>
              <a:t>Uwj</a:t>
            </a:r>
            <a:r>
              <a:rPr lang="en-US" sz="4800" b="1" dirty="0">
                <a:latin typeface="SutonnyMJ" pitchFamily="2" charset="0"/>
                <a:cs typeface="SutonnyMJ" pitchFamily="2" charset="0"/>
              </a:rPr>
              <a:t>‡¯‹</a:t>
            </a:r>
            <a:r>
              <a:rPr lang="en-US" sz="4800" b="1" dirty="0" err="1">
                <a:latin typeface="SutonnyMJ" pitchFamily="2" charset="0"/>
                <a:cs typeface="SutonnyMJ" pitchFamily="2" charset="0"/>
              </a:rPr>
              <a:t>vc</a:t>
            </a:r>
            <a:r>
              <a:rPr lang="en-US" sz="4800" b="1" dirty="0">
                <a:latin typeface="SutonnyMJ" pitchFamily="2" charset="0"/>
                <a:cs typeface="SutonnyMJ" pitchFamily="2" charset="0"/>
              </a:rPr>
              <a:t> †_‡K </a:t>
            </a:r>
            <a:r>
              <a:rPr lang="en-US" sz="4800" b="1" dirty="0" err="1">
                <a:latin typeface="SutonnyMJ" pitchFamily="2" charset="0"/>
                <a:cs typeface="SutonnyMJ" pitchFamily="2" charset="0"/>
              </a:rPr>
              <a:t>cÖvß</a:t>
            </a:r>
            <a:r>
              <a:rPr lang="en-US" sz="4800" b="1" dirty="0">
                <a:latin typeface="SutonnyMJ" pitchFamily="2" charset="0"/>
                <a:cs typeface="SutonnyMJ" pitchFamily="2" charset="0"/>
              </a:rPr>
              <a:t>  g½j </a:t>
            </a:r>
            <a:r>
              <a:rPr lang="en-US" sz="4800" b="1" dirty="0" err="1">
                <a:latin typeface="SutonnyMJ" pitchFamily="2" charset="0"/>
                <a:cs typeface="SutonnyMJ" pitchFamily="2" charset="0"/>
              </a:rPr>
              <a:t>MÖ‡ni</a:t>
            </a:r>
            <a:r>
              <a:rPr lang="en-US" sz="4800" b="1" dirty="0">
                <a:latin typeface="SutonnyMJ" pitchFamily="2" charset="0"/>
                <a:cs typeface="SutonnyMJ" pitchFamily="2" charset="0"/>
              </a:rPr>
              <a:t> PÎ </a:t>
            </a:r>
            <a:endParaRPr lang="en-US" sz="4800" dirty="0">
              <a:latin typeface="SutonnyMJ" pitchFamily="2" charset="0"/>
              <a:cs typeface="SutonnyMJ" pitchFamily="2" charset="0"/>
            </a:endParaRPr>
          </a:p>
        </p:txBody>
      </p:sp>
      <p:sp>
        <p:nvSpPr>
          <p:cNvPr id="8" name="TextBox 7">
            <a:extLst>
              <a:ext uri="{FF2B5EF4-FFF2-40B4-BE49-F238E27FC236}">
                <a16:creationId xmlns:a16="http://schemas.microsoft.com/office/drawing/2014/main" id="{387F09D0-4C5F-4F6C-AC0B-840220C56749}"/>
              </a:ext>
            </a:extLst>
          </p:cNvPr>
          <p:cNvSpPr txBox="1"/>
          <p:nvPr/>
        </p:nvSpPr>
        <p:spPr>
          <a:xfrm>
            <a:off x="3888004" y="3700300"/>
            <a:ext cx="5339780" cy="2246769"/>
          </a:xfrm>
          <a:prstGeom prst="rect">
            <a:avLst/>
          </a:prstGeom>
          <a:noFill/>
        </p:spPr>
        <p:txBody>
          <a:bodyPr wrap="square" rtlCol="0">
            <a:spAutoFit/>
          </a:bodyPr>
          <a:lstStyle/>
          <a:p>
            <a:r>
              <a:rPr lang="en-US" sz="2800" b="1" dirty="0" err="1">
                <a:latin typeface="SutonnyMJ" pitchFamily="2" charset="0"/>
                <a:cs typeface="SutonnyMJ" pitchFamily="2" charset="0"/>
              </a:rPr>
              <a:t>AvqZb</a:t>
            </a:r>
            <a:r>
              <a:rPr lang="en-US" sz="2800" b="1" dirty="0">
                <a:latin typeface="SutonnyMJ" pitchFamily="2" charset="0"/>
                <a:cs typeface="SutonnyMJ" pitchFamily="2" charset="0"/>
              </a:rPr>
              <a:t>	t- 144,798,500 </a:t>
            </a:r>
            <a:r>
              <a:rPr lang="en-US" sz="2800" b="1" dirty="0" err="1">
                <a:latin typeface="SutonnyMJ" pitchFamily="2" charset="0"/>
                <a:cs typeface="SutonnyMJ" pitchFamily="2" charset="0"/>
              </a:rPr>
              <a:t>eM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e¨vm</a:t>
            </a:r>
            <a:r>
              <a:rPr lang="en-US" sz="2800" b="1" dirty="0">
                <a:latin typeface="SutonnyMJ" pitchFamily="2" charset="0"/>
                <a:cs typeface="SutonnyMJ" pitchFamily="2" charset="0"/>
              </a:rPr>
              <a:t> t- 12,752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Dëi</a:t>
            </a:r>
            <a:r>
              <a:rPr lang="en-US" sz="2800" b="1" dirty="0">
                <a:latin typeface="SutonnyMJ" pitchFamily="2" charset="0"/>
                <a:cs typeface="SutonnyMJ" pitchFamily="2" charset="0"/>
              </a:rPr>
              <a:t>- `w¶‡Y t- 12,709 </a:t>
            </a:r>
            <a:r>
              <a:rPr lang="en-US" sz="2800" b="1" dirty="0" err="1">
                <a:latin typeface="SutonnyMJ" pitchFamily="2" charset="0"/>
                <a:cs typeface="SutonnyMJ" pitchFamily="2" charset="0"/>
              </a:rPr>
              <a:t>wKtwgt</a:t>
            </a:r>
            <a:r>
              <a:rPr lang="en-US" sz="2800" b="1" dirty="0">
                <a:latin typeface="SutonnyMJ" pitchFamily="2" charset="0"/>
                <a:cs typeface="SutonnyMJ" pitchFamily="2" charset="0"/>
              </a:rPr>
              <a:t> </a:t>
            </a:r>
          </a:p>
          <a:p>
            <a:r>
              <a:rPr lang="en-US" sz="2800" b="1" dirty="0" err="1">
                <a:latin typeface="SutonnyMJ" pitchFamily="2" charset="0"/>
                <a:cs typeface="SutonnyMJ" pitchFamily="2" charset="0"/>
              </a:rPr>
              <a:t>m~h</a:t>
            </a:r>
            <a:r>
              <a:rPr lang="en-US" sz="2800" b="1" dirty="0">
                <a:latin typeface="SutonnyMJ" pitchFamily="2" charset="0"/>
                <a:cs typeface="SutonnyMJ" pitchFamily="2" charset="0"/>
              </a:rPr>
              <a:t>© †_‡K g½‡ji `~</a:t>
            </a:r>
            <a:r>
              <a:rPr lang="en-US" sz="2800" b="1" dirty="0" err="1">
                <a:latin typeface="SutonnyMJ" pitchFamily="2" charset="0"/>
                <a:cs typeface="SutonnyMJ" pitchFamily="2" charset="0"/>
              </a:rPr>
              <a:t>iZ</a:t>
            </a:r>
            <a:r>
              <a:rPr lang="en-US" sz="2800" b="1" dirty="0">
                <a:latin typeface="SutonnyMJ" pitchFamily="2" charset="0"/>
                <a:cs typeface="SutonnyMJ" pitchFamily="2" charset="0"/>
              </a:rPr>
              <a:t>¡ t- 22.8†KvwU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a:latin typeface="SutonnyMJ" pitchFamily="2" charset="0"/>
                <a:cs typeface="SutonnyMJ" pitchFamily="2" charset="0"/>
              </a:rPr>
              <a:t>687 </a:t>
            </a:r>
            <a:r>
              <a:rPr lang="en-US" sz="2800" b="1" dirty="0" err="1">
                <a:latin typeface="SutonnyMJ" pitchFamily="2" charset="0"/>
                <a:cs typeface="SutonnyMJ" pitchFamily="2" charset="0"/>
              </a:rPr>
              <a:t>eQ‡i</a:t>
            </a:r>
            <a:r>
              <a:rPr lang="en-US" sz="2800" b="1" dirty="0">
                <a:latin typeface="SutonnyMJ" pitchFamily="2" charset="0"/>
                <a:cs typeface="SutonnyMJ" pitchFamily="2" charset="0"/>
              </a:rPr>
              <a:t> 1 </a:t>
            </a:r>
            <a:r>
              <a:rPr lang="en-US" sz="2800" b="1" dirty="0" err="1">
                <a:latin typeface="SutonnyMJ" pitchFamily="2" charset="0"/>
                <a:cs typeface="SutonnyMJ" pitchFamily="2" charset="0"/>
              </a:rPr>
              <a:t>evi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m~h</a:t>
            </a:r>
            <a:r>
              <a:rPr lang="en-US" sz="2800" b="1" dirty="0">
                <a:latin typeface="SutonnyMJ" pitchFamily="2" charset="0"/>
                <a:cs typeface="SutonnyMJ" pitchFamily="2" charset="0"/>
              </a:rPr>
              <a:t>©‡K </a:t>
            </a:r>
            <a:r>
              <a:rPr lang="en-US" sz="2800" b="1" dirty="0" err="1">
                <a:latin typeface="SutonnyMJ" pitchFamily="2" charset="0"/>
                <a:cs typeface="SutonnyMJ" pitchFamily="2" charset="0"/>
              </a:rPr>
              <a:t>cÖ`w¶Y</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r>
              <a:rPr lang="en-US" sz="2800" b="1" dirty="0">
                <a:latin typeface="SutonnyMJ" pitchFamily="2" charset="0"/>
                <a:cs typeface="SutonnyMJ" pitchFamily="2" charset="0"/>
              </a:rPr>
              <a:t> </a:t>
            </a:r>
          </a:p>
        </p:txBody>
      </p:sp>
    </p:spTree>
    <p:extLst>
      <p:ext uri="{BB962C8B-B14F-4D97-AF65-F5344CB8AC3E}">
        <p14:creationId xmlns:p14="http://schemas.microsoft.com/office/powerpoint/2010/main" val="4176956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par>
                                <p:cTn id="8" presetID="22"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up)">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476C3-D8A2-4B27-ABB7-E5A997561985}"/>
              </a:ext>
            </a:extLst>
          </p:cNvPr>
          <p:cNvSpPr txBox="1"/>
          <p:nvPr/>
        </p:nvSpPr>
        <p:spPr>
          <a:xfrm>
            <a:off x="1868905" y="442090"/>
            <a:ext cx="8767012" cy="923330"/>
          </a:xfrm>
          <a:prstGeom prst="rect">
            <a:avLst/>
          </a:prstGeom>
          <a:noFill/>
        </p:spPr>
        <p:txBody>
          <a:bodyPr wrap="square" rtlCol="0">
            <a:spAutoFit/>
          </a:bodyPr>
          <a:lstStyle/>
          <a:p>
            <a:r>
              <a:rPr lang="as-IN" sz="5400" b="1" dirty="0">
                <a:latin typeface="NikoshBAN" panose="02000000000000000000" pitchFamily="2" charset="0"/>
                <a:cs typeface="NikoshBAN" panose="02000000000000000000" pitchFamily="2" charset="0"/>
              </a:rPr>
              <a:t>ভ</a:t>
            </a:r>
            <a:r>
              <a:rPr lang="en-US" sz="5400" b="1" dirty="0">
                <a:latin typeface="NikoshBAN" panose="02000000000000000000" pitchFamily="2" charset="0"/>
                <a:cs typeface="NikoshBAN" panose="02000000000000000000" pitchFamily="2" charset="0"/>
              </a:rPr>
              <a:t>য়</a:t>
            </a:r>
            <a:r>
              <a:rPr lang="as-IN" sz="5400" b="1" dirty="0">
                <a:latin typeface="NikoshBAN" panose="02000000000000000000" pitchFamily="2" charset="0"/>
                <a:cs typeface="NikoshBAN" panose="02000000000000000000" pitchFamily="2" charset="0"/>
              </a:rPr>
              <a:t>েজার ১ হতে প্রাপ্ত বৃহস্পতি গ্রহের চিত্র</a:t>
            </a:r>
            <a:r>
              <a:rPr lang="en-US" sz="5400" b="1" dirty="0">
                <a:latin typeface="NikoshBAN" panose="02000000000000000000" pitchFamily="2" charset="0"/>
                <a:cs typeface="NikoshBAN" panose="02000000000000000000" pitchFamily="2" charset="0"/>
              </a:rPr>
              <a:t> </a:t>
            </a:r>
          </a:p>
        </p:txBody>
      </p:sp>
      <p:pic>
        <p:nvPicPr>
          <p:cNvPr id="7172" name="Picture 4" descr="Image result for ভয়েজার ১">
            <a:extLst>
              <a:ext uri="{FF2B5EF4-FFF2-40B4-BE49-F238E27FC236}">
                <a16:creationId xmlns:a16="http://schemas.microsoft.com/office/drawing/2014/main" id="{3303FFA4-268B-488E-8A3B-051CC1F48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904" y="1251668"/>
            <a:ext cx="4047276" cy="3089825"/>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F61445EC-F564-4290-B304-0614E1E9420A}"/>
              </a:ext>
            </a:extLst>
          </p:cNvPr>
          <p:cNvSpPr txBox="1"/>
          <p:nvPr/>
        </p:nvSpPr>
        <p:spPr>
          <a:xfrm>
            <a:off x="2516605" y="4426548"/>
            <a:ext cx="1387643" cy="523220"/>
          </a:xfrm>
          <a:prstGeom prst="rect">
            <a:avLst/>
          </a:prstGeom>
          <a:noFill/>
        </p:spPr>
        <p:txBody>
          <a:bodyPr wrap="square" rtlCol="0">
            <a:spAutoFit/>
          </a:bodyPr>
          <a:lstStyle/>
          <a:p>
            <a:r>
              <a:rPr lang="as-IN" sz="2800" b="1" dirty="0">
                <a:latin typeface="NikoshBAN" panose="02000000000000000000" pitchFamily="2" charset="0"/>
                <a:cs typeface="NikoshBAN" panose="02000000000000000000" pitchFamily="2" charset="0"/>
              </a:rPr>
              <a:t>ভ</a:t>
            </a:r>
            <a:r>
              <a:rPr lang="en-US" sz="2800" b="1" dirty="0">
                <a:latin typeface="NikoshBAN" panose="02000000000000000000" pitchFamily="2" charset="0"/>
                <a:cs typeface="NikoshBAN" panose="02000000000000000000" pitchFamily="2" charset="0"/>
              </a:rPr>
              <a:t>য়</a:t>
            </a:r>
            <a:r>
              <a:rPr lang="as-IN" sz="2800" b="1" dirty="0">
                <a:latin typeface="NikoshBAN" panose="02000000000000000000" pitchFamily="2" charset="0"/>
                <a:cs typeface="NikoshBAN" panose="02000000000000000000" pitchFamily="2" charset="0"/>
              </a:rPr>
              <a:t>েজার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১</a:t>
            </a:r>
            <a:endParaRPr lang="en-US" sz="28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D5A951C-83F9-4ADE-A24E-8B93CE958C8F}"/>
              </a:ext>
            </a:extLst>
          </p:cNvPr>
          <p:cNvSpPr txBox="1"/>
          <p:nvPr/>
        </p:nvSpPr>
        <p:spPr>
          <a:xfrm>
            <a:off x="7713679" y="4426548"/>
            <a:ext cx="1520494"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বৃহস্পতি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গ্রহ</a:t>
            </a:r>
            <a:r>
              <a:rPr lang="en-US" sz="2800" b="1"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FB358CAA-2613-41EC-A1A6-16F6F16520FC}"/>
              </a:ext>
            </a:extLst>
          </p:cNvPr>
          <p:cNvSpPr txBox="1"/>
          <p:nvPr/>
        </p:nvSpPr>
        <p:spPr>
          <a:xfrm>
            <a:off x="6252411" y="5313945"/>
            <a:ext cx="4696326" cy="584775"/>
          </a:xfrm>
          <a:prstGeom prst="rect">
            <a:avLst/>
          </a:prstGeom>
          <a:noFill/>
        </p:spPr>
        <p:txBody>
          <a:bodyPr wrap="square" rtlCol="0">
            <a:spAutoFit/>
          </a:bodyPr>
          <a:lstStyle/>
          <a:p>
            <a:r>
              <a:rPr lang="as-IN" sz="3200" b="1" dirty="0">
                <a:latin typeface="NikoshBAN" panose="02000000000000000000" pitchFamily="2" charset="0"/>
                <a:cs typeface="NikoshBAN" panose="02000000000000000000" pitchFamily="2" charset="0"/>
              </a:rPr>
              <a:t>বৃহস্পতি </a:t>
            </a:r>
            <a:r>
              <a:rPr lang="en-US" sz="3200" b="1" dirty="0" err="1">
                <a:latin typeface="NikoshBAN" panose="02000000000000000000" pitchFamily="2" charset="0"/>
                <a:cs typeface="NikoshBAN" panose="02000000000000000000" pitchFamily="2" charset="0"/>
              </a:rPr>
              <a:t>সৌরজগ</a:t>
            </a:r>
            <a:r>
              <a:rPr lang="en-US" sz="3200" b="1" dirty="0">
                <a:latin typeface="NikoshBAN" panose="02000000000000000000" pitchFamily="2" charset="0"/>
                <a:cs typeface="NikoshBAN" panose="02000000000000000000" pitchFamily="2" charset="0"/>
              </a:rPr>
              <a:t>ৎ </a:t>
            </a:r>
            <a:r>
              <a:rPr lang="en-US" sz="3200" b="1" dirty="0" err="1">
                <a:latin typeface="NikoshBAN" panose="02000000000000000000" pitchFamily="2" charset="0"/>
                <a:cs typeface="NikoshBAN" panose="02000000000000000000" pitchFamily="2" charset="0"/>
              </a:rPr>
              <a:t>এর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ব </a:t>
            </a:r>
            <a:r>
              <a:rPr lang="as-IN" sz="3200" b="1" dirty="0">
                <a:latin typeface="NikoshBAN" panose="02000000000000000000" pitchFamily="2" charset="0"/>
                <a:cs typeface="NikoshBAN" panose="02000000000000000000" pitchFamily="2" charset="0"/>
              </a:rPr>
              <a:t>ব</a:t>
            </a:r>
            <a:r>
              <a:rPr lang="en-US" sz="3200" b="1" dirty="0" err="1">
                <a:latin typeface="NikoshBAN" panose="02000000000000000000" pitchFamily="2" charset="0"/>
                <a:cs typeface="NikoshBAN" panose="02000000000000000000" pitchFamily="2" charset="0"/>
              </a:rPr>
              <a:t>ৃহ</a:t>
            </a:r>
            <a:r>
              <a:rPr lang="en-US" sz="3200" b="1" dirty="0">
                <a:latin typeface="NikoshBAN" panose="02000000000000000000" pitchFamily="2" charset="0"/>
                <a:cs typeface="NikoshBAN" panose="02000000000000000000" pitchFamily="2" charset="0"/>
              </a:rPr>
              <a:t>ৎ </a:t>
            </a:r>
            <a:r>
              <a:rPr lang="en-US" sz="3200" b="1" dirty="0" err="1">
                <a:latin typeface="NikoshBAN" panose="02000000000000000000" pitchFamily="2" charset="0"/>
                <a:cs typeface="NikoshBAN" panose="02000000000000000000" pitchFamily="2" charset="0"/>
              </a:rPr>
              <a:t>গ্রহ</a:t>
            </a:r>
            <a:endParaRPr lang="en-US" sz="3200" b="1" dirty="0">
              <a:latin typeface="NikoshBAN" panose="02000000000000000000" pitchFamily="2" charset="0"/>
              <a:cs typeface="NikoshBAN" panose="02000000000000000000" pitchFamily="2" charset="0"/>
            </a:endParaRPr>
          </a:p>
        </p:txBody>
      </p:sp>
      <p:pic>
        <p:nvPicPr>
          <p:cNvPr id="1026" name="Picture 2" descr="বড় চিত্র দেখার জন্য এখানে ক্লিক করুন">
            <a:extLst>
              <a:ext uri="{FF2B5EF4-FFF2-40B4-BE49-F238E27FC236}">
                <a16:creationId xmlns:a16="http://schemas.microsoft.com/office/drawing/2014/main" id="{B84DF74E-ADA1-4059-B36E-BF5DAFF57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540" y="1251667"/>
            <a:ext cx="3354772" cy="3089826"/>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a:extLst>
              <a:ext uri="{FF2B5EF4-FFF2-40B4-BE49-F238E27FC236}">
                <a16:creationId xmlns:a16="http://schemas.microsoft.com/office/drawing/2014/main" id="{13BCE1FB-F569-4E70-9579-F12A73430082}"/>
              </a:ext>
            </a:extLst>
          </p:cNvPr>
          <p:cNvSpPr txBox="1"/>
          <p:nvPr/>
        </p:nvSpPr>
        <p:spPr>
          <a:xfrm>
            <a:off x="248482" y="4949768"/>
            <a:ext cx="5418689" cy="1815882"/>
          </a:xfrm>
          <a:prstGeom prst="rect">
            <a:avLst/>
          </a:prstGeom>
          <a:noFill/>
        </p:spPr>
        <p:txBody>
          <a:bodyPr wrap="square" rtlCol="0">
            <a:spAutoFit/>
          </a:bodyPr>
          <a:lstStyle/>
          <a:p>
            <a:r>
              <a:rPr lang="en-US" sz="2800" b="1" dirty="0" err="1">
                <a:latin typeface="SutonnyMJ" pitchFamily="2" charset="0"/>
                <a:cs typeface="SutonnyMJ" pitchFamily="2" charset="0"/>
              </a:rPr>
              <a:t>AvqZb</a:t>
            </a:r>
            <a:r>
              <a:rPr lang="en-US" sz="2800" b="1" dirty="0">
                <a:latin typeface="SutonnyMJ" pitchFamily="2" charset="0"/>
                <a:cs typeface="SutonnyMJ" pitchFamily="2" charset="0"/>
              </a:rPr>
              <a:t>	t- 61,419,000,000 </a:t>
            </a:r>
            <a:r>
              <a:rPr lang="en-US" sz="2800" b="1" dirty="0" err="1">
                <a:latin typeface="SutonnyMJ" pitchFamily="2" charset="0"/>
                <a:cs typeface="SutonnyMJ" pitchFamily="2" charset="0"/>
              </a:rPr>
              <a:t>eM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e¨vm</a:t>
            </a:r>
            <a:r>
              <a:rPr lang="en-US" sz="2800" b="1" dirty="0">
                <a:latin typeface="SutonnyMJ" pitchFamily="2" charset="0"/>
                <a:cs typeface="SutonnyMJ" pitchFamily="2" charset="0"/>
              </a:rPr>
              <a:t> t- 1,39,822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m~h</a:t>
            </a:r>
            <a:r>
              <a:rPr lang="en-US" sz="2800" b="1" dirty="0">
                <a:latin typeface="SutonnyMJ" pitchFamily="2" charset="0"/>
                <a:cs typeface="SutonnyMJ" pitchFamily="2" charset="0"/>
              </a:rPr>
              <a:t>© †_‡K `~</a:t>
            </a:r>
            <a:r>
              <a:rPr lang="en-US" sz="2800" b="1" dirty="0" err="1">
                <a:latin typeface="SutonnyMJ" pitchFamily="2" charset="0"/>
                <a:cs typeface="SutonnyMJ" pitchFamily="2" charset="0"/>
              </a:rPr>
              <a:t>iZ</a:t>
            </a:r>
            <a:r>
              <a:rPr lang="en-US" sz="2800" b="1" dirty="0">
                <a:latin typeface="SutonnyMJ" pitchFamily="2" charset="0"/>
                <a:cs typeface="SutonnyMJ" pitchFamily="2" charset="0"/>
              </a:rPr>
              <a:t>¡ t- 77.8 †KvwU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a:latin typeface="SutonnyMJ" pitchFamily="2" charset="0"/>
                <a:cs typeface="SutonnyMJ" pitchFamily="2" charset="0"/>
              </a:rPr>
              <a:t>12 </a:t>
            </a:r>
            <a:r>
              <a:rPr lang="en-US" sz="2800" b="1" dirty="0" err="1">
                <a:latin typeface="SutonnyMJ" pitchFamily="2" charset="0"/>
                <a:cs typeface="SutonnyMJ" pitchFamily="2" charset="0"/>
              </a:rPr>
              <a:t>eQ‡i</a:t>
            </a:r>
            <a:r>
              <a:rPr lang="en-US" sz="2800" b="1" dirty="0">
                <a:latin typeface="SutonnyMJ" pitchFamily="2" charset="0"/>
                <a:cs typeface="SutonnyMJ" pitchFamily="2" charset="0"/>
              </a:rPr>
              <a:t> 1 </a:t>
            </a:r>
            <a:r>
              <a:rPr lang="en-US" sz="2800" b="1" dirty="0" err="1">
                <a:latin typeface="SutonnyMJ" pitchFamily="2" charset="0"/>
                <a:cs typeface="SutonnyMJ" pitchFamily="2" charset="0"/>
              </a:rPr>
              <a:t>evi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m~h</a:t>
            </a:r>
            <a:r>
              <a:rPr lang="en-US" sz="2800" b="1" dirty="0">
                <a:latin typeface="SutonnyMJ" pitchFamily="2" charset="0"/>
                <a:cs typeface="SutonnyMJ" pitchFamily="2" charset="0"/>
              </a:rPr>
              <a:t>©‡K </a:t>
            </a:r>
            <a:r>
              <a:rPr lang="en-US" sz="2800" b="1" dirty="0" err="1">
                <a:latin typeface="SutonnyMJ" pitchFamily="2" charset="0"/>
                <a:cs typeface="SutonnyMJ" pitchFamily="2" charset="0"/>
              </a:rPr>
              <a:t>cÖ`w¶Y</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endParaRPr lang="en-US" sz="2800" b="1" dirty="0">
              <a:latin typeface="SutonnyMJ" pitchFamily="2" charset="0"/>
              <a:cs typeface="SutonnyMJ" pitchFamily="2" charset="0"/>
            </a:endParaRPr>
          </a:p>
        </p:txBody>
      </p:sp>
    </p:spTree>
    <p:extLst>
      <p:ext uri="{BB962C8B-B14F-4D97-AF65-F5344CB8AC3E}">
        <p14:creationId xmlns:p14="http://schemas.microsoft.com/office/powerpoint/2010/main" val="1475715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nushilon.org/astro/image/saturn.JPG">
            <a:extLst>
              <a:ext uri="{FF2B5EF4-FFF2-40B4-BE49-F238E27FC236}">
                <a16:creationId xmlns:a16="http://schemas.microsoft.com/office/drawing/2014/main" id="{7E7A0D80-2DB5-4361-87BA-FFC656D56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485" y="1337952"/>
            <a:ext cx="3740927" cy="2909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a16="http://schemas.microsoft.com/office/drawing/2014/main" id="{5E81D1B4-D018-42A2-9528-488055F4A152}"/>
              </a:ext>
            </a:extLst>
          </p:cNvPr>
          <p:cNvSpPr txBox="1"/>
          <p:nvPr/>
        </p:nvSpPr>
        <p:spPr>
          <a:xfrm>
            <a:off x="7948328" y="4334909"/>
            <a:ext cx="1323091" cy="523220"/>
          </a:xfrm>
          <a:prstGeom prst="rect">
            <a:avLst/>
          </a:prstGeom>
          <a:noFill/>
        </p:spPr>
        <p:txBody>
          <a:bodyPr wrap="square" rtlCol="0">
            <a:spAutoFit/>
          </a:bodyPr>
          <a:lstStyle/>
          <a:p>
            <a:r>
              <a:rPr lang="as-IN" sz="2800" b="1" dirty="0">
                <a:latin typeface="NikoshBAN" panose="02000000000000000000" pitchFamily="2" charset="0"/>
                <a:cs typeface="NikoshBAN" panose="02000000000000000000" pitchFamily="2" charset="0"/>
              </a:rPr>
              <a:t>শনি (গ্রহ)</a:t>
            </a:r>
            <a:endParaRPr lang="en-US" sz="4000" b="1" dirty="0">
              <a:latin typeface="NikoshBAN" panose="02000000000000000000" pitchFamily="2" charset="0"/>
              <a:cs typeface="NikoshBAN" panose="02000000000000000000" pitchFamily="2" charset="0"/>
            </a:endParaRPr>
          </a:p>
        </p:txBody>
      </p:sp>
      <p:pic>
        <p:nvPicPr>
          <p:cNvPr id="3076" name="Picture 4" descr="Related image">
            <a:extLst>
              <a:ext uri="{FF2B5EF4-FFF2-40B4-BE49-F238E27FC236}">
                <a16:creationId xmlns:a16="http://schemas.microsoft.com/office/drawing/2014/main" id="{E95642A9-43EF-4809-A887-64EB438A49D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58" y="1299852"/>
            <a:ext cx="3789913" cy="2947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43D93F4D-4CA3-42B4-BA73-9DB309167030}"/>
              </a:ext>
            </a:extLst>
          </p:cNvPr>
          <p:cNvSpPr txBox="1"/>
          <p:nvPr/>
        </p:nvSpPr>
        <p:spPr>
          <a:xfrm>
            <a:off x="1507957" y="68264"/>
            <a:ext cx="9939289" cy="1107996"/>
          </a:xfrm>
          <a:prstGeom prst="rect">
            <a:avLst/>
          </a:prstGeom>
          <a:noFill/>
        </p:spPr>
        <p:txBody>
          <a:bodyPr wrap="square" rtlCol="0">
            <a:spAutoFit/>
          </a:bodyPr>
          <a:lstStyle/>
          <a:p>
            <a:r>
              <a:rPr lang="en-US" sz="6600" b="1" dirty="0">
                <a:latin typeface="SutonnyMJ" pitchFamily="2" charset="0"/>
                <a:cs typeface="SutonnyMJ" pitchFamily="2" charset="0"/>
              </a:rPr>
              <a:t>f‡qRvi-2 †_‡K </a:t>
            </a:r>
            <a:r>
              <a:rPr lang="en-US" sz="6600" b="1" dirty="0" err="1">
                <a:latin typeface="SutonnyMJ" pitchFamily="2" charset="0"/>
                <a:cs typeface="SutonnyMJ" pitchFamily="2" charset="0"/>
              </a:rPr>
              <a:t>cÖvß</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kwb</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MÖ†ni</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wPÎ</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8" name="TextBox 7">
            <a:extLst>
              <a:ext uri="{FF2B5EF4-FFF2-40B4-BE49-F238E27FC236}">
                <a16:creationId xmlns:a16="http://schemas.microsoft.com/office/drawing/2014/main" id="{9CE7F9B7-0697-48E3-B70A-5C0E32546EA3}"/>
              </a:ext>
            </a:extLst>
          </p:cNvPr>
          <p:cNvSpPr txBox="1"/>
          <p:nvPr/>
        </p:nvSpPr>
        <p:spPr>
          <a:xfrm>
            <a:off x="632458" y="4858129"/>
            <a:ext cx="5339780" cy="1815882"/>
          </a:xfrm>
          <a:prstGeom prst="rect">
            <a:avLst/>
          </a:prstGeom>
          <a:noFill/>
        </p:spPr>
        <p:txBody>
          <a:bodyPr wrap="square" rtlCol="0">
            <a:spAutoFit/>
          </a:bodyPr>
          <a:lstStyle/>
          <a:p>
            <a:r>
              <a:rPr lang="en-US" sz="2800" b="1" dirty="0" err="1">
                <a:latin typeface="SutonnyMJ" pitchFamily="2" charset="0"/>
                <a:cs typeface="SutonnyMJ" pitchFamily="2" charset="0"/>
              </a:rPr>
              <a:t>AvqZb</a:t>
            </a:r>
            <a:r>
              <a:rPr lang="en-US" sz="2800" b="1" dirty="0">
                <a:latin typeface="SutonnyMJ" pitchFamily="2" charset="0"/>
                <a:cs typeface="SutonnyMJ" pitchFamily="2" charset="0"/>
              </a:rPr>
              <a:t>	t- 42,700,000,000 </a:t>
            </a:r>
            <a:r>
              <a:rPr lang="en-US" sz="2800" b="1" dirty="0" err="1">
                <a:latin typeface="SutonnyMJ" pitchFamily="2" charset="0"/>
                <a:cs typeface="SutonnyMJ" pitchFamily="2" charset="0"/>
              </a:rPr>
              <a:t>eM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e¨vm</a:t>
            </a:r>
            <a:r>
              <a:rPr lang="en-US" sz="2800" b="1" dirty="0">
                <a:latin typeface="SutonnyMJ" pitchFamily="2" charset="0"/>
                <a:cs typeface="SutonnyMJ" pitchFamily="2" charset="0"/>
              </a:rPr>
              <a:t> t- 116,464 </a:t>
            </a:r>
            <a:r>
              <a:rPr lang="en-US" sz="2800" b="1" dirty="0" err="1">
                <a:latin typeface="SutonnyMJ" pitchFamily="2" charset="0"/>
                <a:cs typeface="SutonnyMJ" pitchFamily="2" charset="0"/>
              </a:rPr>
              <a:t>wKtwgt</a:t>
            </a:r>
            <a:r>
              <a:rPr lang="en-US" sz="2800" b="1" dirty="0">
                <a:latin typeface="SutonnyMJ" pitchFamily="2" charset="0"/>
                <a:cs typeface="SutonnyMJ" pitchFamily="2" charset="0"/>
              </a:rPr>
              <a:t> </a:t>
            </a:r>
          </a:p>
          <a:p>
            <a:r>
              <a:rPr lang="en-US" sz="2800" b="1" dirty="0" err="1">
                <a:latin typeface="SutonnyMJ" pitchFamily="2" charset="0"/>
                <a:cs typeface="SutonnyMJ" pitchFamily="2" charset="0"/>
              </a:rPr>
              <a:t>m~h</a:t>
            </a:r>
            <a:r>
              <a:rPr lang="en-US" sz="2800" b="1" dirty="0">
                <a:latin typeface="SutonnyMJ" pitchFamily="2" charset="0"/>
                <a:cs typeface="SutonnyMJ" pitchFamily="2" charset="0"/>
              </a:rPr>
              <a:t>© †_‡K `~</a:t>
            </a:r>
            <a:r>
              <a:rPr lang="en-US" sz="2800" b="1" dirty="0" err="1">
                <a:latin typeface="SutonnyMJ" pitchFamily="2" charset="0"/>
                <a:cs typeface="SutonnyMJ" pitchFamily="2" charset="0"/>
              </a:rPr>
              <a:t>iZ</a:t>
            </a:r>
            <a:r>
              <a:rPr lang="en-US" sz="2800" b="1" dirty="0">
                <a:latin typeface="SutonnyMJ" pitchFamily="2" charset="0"/>
                <a:cs typeface="SutonnyMJ" pitchFamily="2" charset="0"/>
              </a:rPr>
              <a:t>¡ t- 143 †KvwU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a:latin typeface="SutonnyMJ" pitchFamily="2" charset="0"/>
                <a:cs typeface="SutonnyMJ" pitchFamily="2" charset="0"/>
              </a:rPr>
              <a:t>29 </a:t>
            </a:r>
            <a:r>
              <a:rPr lang="en-US" sz="2800" b="1" dirty="0" err="1">
                <a:latin typeface="SutonnyMJ" pitchFamily="2" charset="0"/>
                <a:cs typeface="SutonnyMJ" pitchFamily="2" charset="0"/>
              </a:rPr>
              <a:t>eQi</a:t>
            </a:r>
            <a:r>
              <a:rPr lang="en-US" sz="2800" b="1" dirty="0">
                <a:latin typeface="SutonnyMJ" pitchFamily="2" charset="0"/>
                <a:cs typeface="SutonnyMJ" pitchFamily="2" charset="0"/>
              </a:rPr>
              <a:t> 5 </a:t>
            </a:r>
            <a:r>
              <a:rPr lang="en-US" sz="2800" b="1" dirty="0" err="1">
                <a:latin typeface="SutonnyMJ" pitchFamily="2" charset="0"/>
                <a:cs typeface="SutonnyMJ" pitchFamily="2" charset="0"/>
              </a:rPr>
              <a:t>gv‡m</a:t>
            </a:r>
            <a:r>
              <a:rPr lang="en-US" sz="2800" b="1" dirty="0">
                <a:latin typeface="SutonnyMJ" pitchFamily="2" charset="0"/>
                <a:cs typeface="SutonnyMJ" pitchFamily="2" charset="0"/>
              </a:rPr>
              <a:t> 1 </a:t>
            </a:r>
            <a:r>
              <a:rPr lang="en-US" sz="2800" b="1" dirty="0" err="1">
                <a:latin typeface="SutonnyMJ" pitchFamily="2" charset="0"/>
                <a:cs typeface="SutonnyMJ" pitchFamily="2" charset="0"/>
              </a:rPr>
              <a:t>evi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m~h</a:t>
            </a:r>
            <a:r>
              <a:rPr lang="en-US" sz="2800" b="1" dirty="0">
                <a:latin typeface="SutonnyMJ" pitchFamily="2" charset="0"/>
                <a:cs typeface="SutonnyMJ" pitchFamily="2" charset="0"/>
              </a:rPr>
              <a:t>©‡K </a:t>
            </a:r>
            <a:r>
              <a:rPr lang="en-US" sz="2800" b="1" dirty="0" err="1">
                <a:latin typeface="SutonnyMJ" pitchFamily="2" charset="0"/>
                <a:cs typeface="SutonnyMJ" pitchFamily="2" charset="0"/>
              </a:rPr>
              <a:t>cÖ`w¶Y</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r>
              <a:rPr lang="en-US" sz="2800" b="1" dirty="0">
                <a:latin typeface="SutonnyMJ" pitchFamily="2" charset="0"/>
                <a:cs typeface="SutonnyMJ" pitchFamily="2" charset="0"/>
              </a:rPr>
              <a:t> </a:t>
            </a:r>
          </a:p>
        </p:txBody>
      </p:sp>
    </p:spTree>
    <p:extLst>
      <p:ext uri="{BB962C8B-B14F-4D97-AF65-F5344CB8AC3E}">
        <p14:creationId xmlns:p14="http://schemas.microsoft.com/office/powerpoint/2010/main" val="825640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ushilon.org/astro/image/uranus.jpg">
            <a:extLst>
              <a:ext uri="{FF2B5EF4-FFF2-40B4-BE49-F238E27FC236}">
                <a16:creationId xmlns:a16="http://schemas.microsoft.com/office/drawing/2014/main" id="{A9DA0158-1927-4680-BC96-A7B4D415659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5488" y="1325715"/>
            <a:ext cx="3810790" cy="3078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4" descr="Image result for হাবল টেলিস্কোপের">
            <a:extLst>
              <a:ext uri="{FF2B5EF4-FFF2-40B4-BE49-F238E27FC236}">
                <a16:creationId xmlns:a16="http://schemas.microsoft.com/office/drawing/2014/main" id="{6DBCFFCC-49E5-44C7-909C-8F79AF71E96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7771" y="1430938"/>
            <a:ext cx="4147422" cy="2791928"/>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a:extLst>
              <a:ext uri="{FF2B5EF4-FFF2-40B4-BE49-F238E27FC236}">
                <a16:creationId xmlns:a16="http://schemas.microsoft.com/office/drawing/2014/main" id="{8C993C7A-E79D-4BCE-8BE9-53CEAAC00805}"/>
              </a:ext>
            </a:extLst>
          </p:cNvPr>
          <p:cNvSpPr txBox="1"/>
          <p:nvPr/>
        </p:nvSpPr>
        <p:spPr>
          <a:xfrm>
            <a:off x="1734479" y="4316448"/>
            <a:ext cx="1774256" cy="461665"/>
          </a:xfrm>
          <a:prstGeom prst="rect">
            <a:avLst/>
          </a:prstGeom>
          <a:noFill/>
        </p:spPr>
        <p:txBody>
          <a:bodyPr wrap="square" rtlCol="0">
            <a:spAutoFit/>
          </a:bodyPr>
          <a:lstStyle/>
          <a:p>
            <a:r>
              <a:rPr lang="as-IN" sz="2400" b="1" dirty="0">
                <a:latin typeface="NikoshBAN" panose="02000000000000000000" pitchFamily="2" charset="0"/>
                <a:cs typeface="NikoshBAN" panose="02000000000000000000" pitchFamily="2" charset="0"/>
              </a:rPr>
              <a:t>হাবল টেলিস্কোপ</a:t>
            </a:r>
            <a:endParaRPr lang="en-US" sz="24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013A9145-8696-4B41-A17B-A1A57BEC02D1}"/>
              </a:ext>
            </a:extLst>
          </p:cNvPr>
          <p:cNvSpPr txBox="1"/>
          <p:nvPr/>
        </p:nvSpPr>
        <p:spPr>
          <a:xfrm>
            <a:off x="7625488" y="4547280"/>
            <a:ext cx="4006765" cy="1323439"/>
          </a:xfrm>
          <a:prstGeom prst="rect">
            <a:avLst/>
          </a:prstGeom>
          <a:noFill/>
        </p:spPr>
        <p:txBody>
          <a:bodyPr wrap="square" rtlCol="0">
            <a:spAutoFit/>
          </a:bodyPr>
          <a:lstStyle>
            <a:defPPr>
              <a:defRPr lang="en-US"/>
            </a:defPPr>
            <a:lvl1pPr>
              <a:defRPr sz="2000" b="1">
                <a:latin typeface="NikoshBAN" panose="02000000000000000000" pitchFamily="2" charset="0"/>
                <a:cs typeface="NikoshBAN" panose="02000000000000000000" pitchFamily="2" charset="0"/>
              </a:defRPr>
            </a:lvl1pPr>
          </a:lstStyle>
          <a:p>
            <a:pPr algn="just"/>
            <a:r>
              <a:rPr lang="as-IN" dirty="0"/>
              <a:t>১৯৮৬ সালের জানুয়ারি মাসে ভয়েজার ২ থেকে ইউরেনাস-এর তোলা ছবির সাথে, ১৯৯৮ সালে তোলা হাবল স্পেস টেলিস্কোপ থেকে অবলোহিত রশ্মির তৈরি ছবির বলয়ের সমন্বয়ে সৃষ্ট এই ছবি।</a:t>
            </a:r>
            <a:endParaRPr lang="en-US" dirty="0"/>
          </a:p>
        </p:txBody>
      </p:sp>
      <p:sp>
        <p:nvSpPr>
          <p:cNvPr id="8" name="TextBox 7">
            <a:extLst>
              <a:ext uri="{FF2B5EF4-FFF2-40B4-BE49-F238E27FC236}">
                <a16:creationId xmlns:a16="http://schemas.microsoft.com/office/drawing/2014/main" id="{ABDBED06-DF69-4761-9D10-EDAD2695467F}"/>
              </a:ext>
            </a:extLst>
          </p:cNvPr>
          <p:cNvSpPr txBox="1"/>
          <p:nvPr/>
        </p:nvSpPr>
        <p:spPr>
          <a:xfrm>
            <a:off x="4190605" y="146235"/>
            <a:ext cx="3810789" cy="1107996"/>
          </a:xfrm>
          <a:prstGeom prst="rect">
            <a:avLst/>
          </a:prstGeom>
          <a:noFill/>
        </p:spPr>
        <p:txBody>
          <a:bodyPr wrap="square" rtlCol="0">
            <a:spAutoFit/>
          </a:bodyPr>
          <a:lstStyle/>
          <a:p>
            <a:r>
              <a:rPr lang="en-US" sz="6600" b="1" dirty="0" err="1">
                <a:latin typeface="SutonnyMJ" pitchFamily="2" charset="0"/>
                <a:cs typeface="SutonnyMJ" pitchFamily="2" charset="0"/>
              </a:rPr>
              <a:t>BD‡ibvm</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MÖn</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7" name="TextBox 6">
            <a:extLst>
              <a:ext uri="{FF2B5EF4-FFF2-40B4-BE49-F238E27FC236}">
                <a16:creationId xmlns:a16="http://schemas.microsoft.com/office/drawing/2014/main" id="{47534904-0540-4823-A903-285EAD7FA344}"/>
              </a:ext>
            </a:extLst>
          </p:cNvPr>
          <p:cNvSpPr txBox="1"/>
          <p:nvPr/>
        </p:nvSpPr>
        <p:spPr>
          <a:xfrm>
            <a:off x="559747" y="5181963"/>
            <a:ext cx="5807802" cy="1569660"/>
          </a:xfrm>
          <a:prstGeom prst="rect">
            <a:avLst/>
          </a:prstGeom>
          <a:noFill/>
        </p:spPr>
        <p:txBody>
          <a:bodyPr wrap="square" rtlCol="0">
            <a:spAutoFit/>
          </a:bodyPr>
          <a:lstStyle/>
          <a:p>
            <a:r>
              <a:rPr lang="en-US" sz="2400" b="1" dirty="0" err="1">
                <a:latin typeface="SutonnyMJ" pitchFamily="2" charset="0"/>
                <a:cs typeface="SutonnyMJ" pitchFamily="2" charset="0"/>
              </a:rPr>
              <a:t>AvqZb</a:t>
            </a:r>
            <a:r>
              <a:rPr lang="en-US" sz="2400" b="1" dirty="0">
                <a:latin typeface="SutonnyMJ" pitchFamily="2" charset="0"/>
                <a:cs typeface="SutonnyMJ" pitchFamily="2" charset="0"/>
              </a:rPr>
              <a:t>	t- 287 </a:t>
            </a:r>
            <a:r>
              <a:rPr lang="en-US" sz="2400" b="1" dirty="0" err="1">
                <a:latin typeface="SutonnyMJ" pitchFamily="2" charset="0"/>
                <a:cs typeface="SutonnyMJ" pitchFamily="2" charset="0"/>
              </a:rPr>
              <a:t>eM</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wKtwgt</a:t>
            </a:r>
            <a:endParaRPr lang="en-US" sz="2400" b="1" dirty="0">
              <a:latin typeface="SutonnyMJ" pitchFamily="2" charset="0"/>
              <a:cs typeface="SutonnyMJ" pitchFamily="2" charset="0"/>
            </a:endParaRPr>
          </a:p>
          <a:p>
            <a:r>
              <a:rPr lang="en-US" sz="2400" b="1" dirty="0" err="1">
                <a:latin typeface="SutonnyMJ" pitchFamily="2" charset="0"/>
                <a:cs typeface="SutonnyMJ" pitchFamily="2" charset="0"/>
              </a:rPr>
              <a:t>e¨vm</a:t>
            </a:r>
            <a:r>
              <a:rPr lang="en-US" sz="2400" b="1" dirty="0">
                <a:latin typeface="SutonnyMJ" pitchFamily="2" charset="0"/>
                <a:cs typeface="SutonnyMJ" pitchFamily="2" charset="0"/>
              </a:rPr>
              <a:t> t- 49,000 </a:t>
            </a:r>
            <a:r>
              <a:rPr lang="en-US" sz="2400" b="1" dirty="0" err="1">
                <a:latin typeface="SutonnyMJ" pitchFamily="2" charset="0"/>
                <a:cs typeface="SutonnyMJ" pitchFamily="2" charset="0"/>
              </a:rPr>
              <a:t>wKtwgt</a:t>
            </a:r>
            <a:endParaRPr lang="en-US" sz="2400" b="1" dirty="0">
              <a:latin typeface="SutonnyMJ" pitchFamily="2" charset="0"/>
              <a:cs typeface="SutonnyMJ" pitchFamily="2" charset="0"/>
            </a:endParaRPr>
          </a:p>
          <a:p>
            <a:r>
              <a:rPr lang="en-US" sz="2400" b="1" dirty="0" err="1">
                <a:latin typeface="SutonnyMJ" pitchFamily="2" charset="0"/>
                <a:cs typeface="SutonnyMJ" pitchFamily="2" charset="0"/>
              </a:rPr>
              <a:t>m~h</a:t>
            </a:r>
            <a:r>
              <a:rPr lang="en-US" sz="2400" b="1" dirty="0">
                <a:latin typeface="SutonnyMJ" pitchFamily="2" charset="0"/>
                <a:cs typeface="SutonnyMJ" pitchFamily="2" charset="0"/>
              </a:rPr>
              <a:t>© †_‡K g½‡ji `~</a:t>
            </a:r>
            <a:r>
              <a:rPr lang="en-US" sz="2400" b="1" dirty="0" err="1">
                <a:latin typeface="SutonnyMJ" pitchFamily="2" charset="0"/>
                <a:cs typeface="SutonnyMJ" pitchFamily="2" charset="0"/>
              </a:rPr>
              <a:t>iZ</a:t>
            </a:r>
            <a:r>
              <a:rPr lang="en-US" sz="2400" b="1" dirty="0">
                <a:latin typeface="SutonnyMJ" pitchFamily="2" charset="0"/>
                <a:cs typeface="SutonnyMJ" pitchFamily="2" charset="0"/>
              </a:rPr>
              <a:t>¡ t- </a:t>
            </a:r>
            <a:r>
              <a:rPr lang="as-IN" sz="2400" b="1" dirty="0">
                <a:latin typeface="NikoshBAN" panose="02000000000000000000" pitchFamily="2" charset="0"/>
                <a:cs typeface="NikoshBAN" panose="02000000000000000000" pitchFamily="2" charset="0"/>
              </a:rPr>
              <a:t>৩,০০,৪৪,১৯,৭০৪</a:t>
            </a:r>
            <a:r>
              <a:rPr lang="en-US" sz="2400" b="1" dirty="0">
                <a:latin typeface="NikoshBAN" panose="02000000000000000000" pitchFamily="2" charset="0"/>
                <a:cs typeface="NikoshBAN" panose="02000000000000000000" pitchFamily="2" charset="0"/>
              </a:rPr>
              <a:t> </a:t>
            </a:r>
            <a:r>
              <a:rPr lang="en-US" sz="2400" b="1" dirty="0">
                <a:latin typeface="SutonnyMJ" pitchFamily="2" charset="0"/>
                <a:cs typeface="SutonnyMJ" pitchFamily="2" charset="0"/>
              </a:rPr>
              <a:t>†KvwU </a:t>
            </a:r>
            <a:r>
              <a:rPr lang="en-US" sz="2400" b="1" dirty="0" err="1">
                <a:latin typeface="SutonnyMJ" pitchFamily="2" charset="0"/>
                <a:cs typeface="SutonnyMJ" pitchFamily="2" charset="0"/>
              </a:rPr>
              <a:t>wKtwgt</a:t>
            </a:r>
            <a:endParaRPr lang="en-US" sz="2400" b="1" dirty="0">
              <a:latin typeface="SutonnyMJ" pitchFamily="2" charset="0"/>
              <a:cs typeface="SutonnyMJ" pitchFamily="2" charset="0"/>
            </a:endParaRPr>
          </a:p>
          <a:p>
            <a:r>
              <a:rPr lang="en-US" sz="2400" b="1" dirty="0">
                <a:latin typeface="SutonnyMJ" pitchFamily="2" charset="0"/>
                <a:cs typeface="SutonnyMJ" pitchFamily="2" charset="0"/>
              </a:rPr>
              <a:t>84 </a:t>
            </a:r>
            <a:r>
              <a:rPr lang="en-US" sz="2400" b="1" dirty="0" err="1">
                <a:latin typeface="SutonnyMJ" pitchFamily="2" charset="0"/>
                <a:cs typeface="SutonnyMJ" pitchFamily="2" charset="0"/>
              </a:rPr>
              <a:t>eQi</a:t>
            </a:r>
            <a:r>
              <a:rPr lang="en-US" sz="2400" b="1" dirty="0">
                <a:latin typeface="SutonnyMJ" pitchFamily="2" charset="0"/>
                <a:cs typeface="SutonnyMJ" pitchFamily="2" charset="0"/>
              </a:rPr>
              <a:t> G 1 </a:t>
            </a:r>
            <a:r>
              <a:rPr lang="en-US" sz="2400" b="1" dirty="0" err="1">
                <a:latin typeface="SutonnyMJ" pitchFamily="2" charset="0"/>
                <a:cs typeface="SutonnyMJ" pitchFamily="2" charset="0"/>
              </a:rPr>
              <a:t>evi</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m~h</a:t>
            </a:r>
            <a:r>
              <a:rPr lang="en-US" sz="2400" b="1" dirty="0">
                <a:latin typeface="SutonnyMJ" pitchFamily="2" charset="0"/>
                <a:cs typeface="SutonnyMJ" pitchFamily="2" charset="0"/>
              </a:rPr>
              <a:t>©‡K </a:t>
            </a:r>
            <a:r>
              <a:rPr lang="en-US" sz="2400" b="1" dirty="0" err="1">
                <a:latin typeface="SutonnyMJ" pitchFamily="2" charset="0"/>
                <a:cs typeface="SutonnyMJ" pitchFamily="2" charset="0"/>
              </a:rPr>
              <a:t>cÖ`w¶Y</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K‡i</a:t>
            </a:r>
            <a:r>
              <a:rPr lang="en-US" sz="2400" b="1" dirty="0">
                <a:latin typeface="SutonnyMJ" pitchFamily="2" charset="0"/>
                <a:cs typeface="SutonnyMJ" pitchFamily="2" charset="0"/>
              </a:rPr>
              <a:t> </a:t>
            </a:r>
          </a:p>
        </p:txBody>
      </p:sp>
    </p:spTree>
    <p:extLst>
      <p:ext uri="{BB962C8B-B14F-4D97-AF65-F5344CB8AC3E}">
        <p14:creationId xmlns:p14="http://schemas.microsoft.com/office/powerpoint/2010/main" val="3580301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C65BC-3413-486A-86A3-DA16048F091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21193102">
            <a:off x="1039679" y="1088573"/>
            <a:ext cx="3200401" cy="2627087"/>
          </a:xfrm>
          <a:prstGeom prst="rect">
            <a:avLst/>
          </a:prstGeom>
          <a:solidFill>
            <a:srgbClr val="FFFFFF">
              <a:shade val="85000"/>
            </a:srgbClr>
          </a:solidFill>
          <a:ln w="66675"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79677EDD-4180-485C-8737-FE1C646C7C38}"/>
              </a:ext>
            </a:extLst>
          </p:cNvPr>
          <p:cNvSpPr txBox="1"/>
          <p:nvPr/>
        </p:nvSpPr>
        <p:spPr>
          <a:xfrm rot="20789467">
            <a:off x="1613410" y="3639311"/>
            <a:ext cx="4359564" cy="1569660"/>
          </a:xfrm>
          <a:prstGeom prst="rect">
            <a:avLst/>
          </a:prstGeom>
          <a:noFill/>
        </p:spPr>
        <p:txBody>
          <a:bodyPr wrap="square" rtlCol="0">
            <a:spAutoFit/>
          </a:bodyPr>
          <a:lstStyle/>
          <a:p>
            <a:r>
              <a:rPr lang="en-US" sz="2400" b="1" dirty="0" err="1">
                <a:latin typeface="SutonnyMJ" pitchFamily="2" charset="0"/>
                <a:cs typeface="SutonnyMJ" pitchFamily="2" charset="0"/>
              </a:rPr>
              <a:t>AwPšÍ</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Kzgvi</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gÛj</a:t>
            </a:r>
            <a:r>
              <a:rPr lang="en-US" sz="2400" b="1" dirty="0">
                <a:latin typeface="SutonnyMJ" pitchFamily="2" charset="0"/>
                <a:cs typeface="SutonnyMJ" pitchFamily="2" charset="0"/>
              </a:rPr>
              <a:t> (1124101)</a:t>
            </a:r>
          </a:p>
          <a:p>
            <a:r>
              <a:rPr lang="en-US" sz="2400" b="1" dirty="0" err="1">
                <a:latin typeface="SutonnyMJ" pitchFamily="2" charset="0"/>
                <a:cs typeface="SutonnyMJ" pitchFamily="2" charset="0"/>
              </a:rPr>
              <a:t>mnKvix</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wk¶K</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mvgvwRK</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weÁvb</a:t>
            </a:r>
            <a:r>
              <a:rPr lang="en-US" sz="2400" b="1" dirty="0">
                <a:latin typeface="SutonnyMJ" pitchFamily="2" charset="0"/>
                <a:cs typeface="SutonnyMJ" pitchFamily="2" charset="0"/>
              </a:rPr>
              <a:t>) </a:t>
            </a:r>
          </a:p>
          <a:p>
            <a:r>
              <a:rPr lang="en-US" sz="2400" b="1" dirty="0">
                <a:latin typeface="SutonnyMJ" pitchFamily="2" charset="0"/>
                <a:cs typeface="SutonnyMJ" pitchFamily="2" charset="0"/>
              </a:rPr>
              <a:t>‡</a:t>
            </a:r>
            <a:r>
              <a:rPr lang="en-US" sz="2400" b="1" dirty="0" err="1">
                <a:latin typeface="SutonnyMJ" pitchFamily="2" charset="0"/>
                <a:cs typeface="SutonnyMJ" pitchFamily="2" charset="0"/>
              </a:rPr>
              <a:t>Rv‡e`v</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mvnive</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g‡Wj</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gva¨wgK</a:t>
            </a:r>
            <a:r>
              <a:rPr lang="en-US" sz="2400" b="1" dirty="0">
                <a:latin typeface="SutonnyMJ" pitchFamily="2" charset="0"/>
                <a:cs typeface="SutonnyMJ" pitchFamily="2" charset="0"/>
              </a:rPr>
              <a:t> we`¨</a:t>
            </a:r>
            <a:r>
              <a:rPr lang="en-US" sz="2400" b="1" dirty="0" err="1">
                <a:latin typeface="SutonnyMJ" pitchFamily="2" charset="0"/>
                <a:cs typeface="SutonnyMJ" pitchFamily="2" charset="0"/>
              </a:rPr>
              <a:t>vjq</a:t>
            </a:r>
            <a:endParaRPr lang="en-US" sz="2400" b="1" dirty="0">
              <a:latin typeface="SutonnyMJ" pitchFamily="2" charset="0"/>
              <a:cs typeface="SutonnyMJ" pitchFamily="2" charset="0"/>
            </a:endParaRPr>
          </a:p>
          <a:p>
            <a:r>
              <a:rPr lang="en-US" sz="2400" b="1" dirty="0" err="1">
                <a:latin typeface="SutonnyMJ" pitchFamily="2" charset="0"/>
                <a:cs typeface="SutonnyMJ" pitchFamily="2" charset="0"/>
              </a:rPr>
              <a:t>k¨vgbMi</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mvZ¶xiv</a:t>
            </a:r>
            <a:r>
              <a:rPr lang="en-US" sz="2400" b="1" dirty="0">
                <a:latin typeface="SutonnyMJ" pitchFamily="2" charset="0"/>
                <a:cs typeface="SutonnyMJ" pitchFamily="2" charset="0"/>
              </a:rPr>
              <a:t>| </a:t>
            </a:r>
          </a:p>
        </p:txBody>
      </p:sp>
      <p:pic>
        <p:nvPicPr>
          <p:cNvPr id="7" name="Picture 6">
            <a:extLst>
              <a:ext uri="{FF2B5EF4-FFF2-40B4-BE49-F238E27FC236}">
                <a16:creationId xmlns:a16="http://schemas.microsoft.com/office/drawing/2014/main" id="{059807E5-8E15-4CAC-AFA9-ABD16B11DD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734567">
            <a:off x="7100835" y="850506"/>
            <a:ext cx="2402676" cy="2671670"/>
          </a:xfrm>
          <a:prstGeom prst="rect">
            <a:avLst/>
          </a:prstGeom>
          <a:solidFill>
            <a:srgbClr val="FFFFFF">
              <a:shade val="85000"/>
            </a:srgbClr>
          </a:solidFill>
          <a:ln w="66675"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A55F235F-C3F8-4405-A572-D5AAEFC008E8}"/>
              </a:ext>
            </a:extLst>
          </p:cNvPr>
          <p:cNvSpPr txBox="1"/>
          <p:nvPr/>
        </p:nvSpPr>
        <p:spPr>
          <a:xfrm rot="20258257">
            <a:off x="7685674" y="3405388"/>
            <a:ext cx="3586807" cy="1938992"/>
          </a:xfrm>
          <a:prstGeom prst="rect">
            <a:avLst/>
          </a:prstGeom>
          <a:noFill/>
        </p:spPr>
        <p:txBody>
          <a:bodyPr wrap="square" rtlCol="0">
            <a:spAutoFit/>
          </a:bodyPr>
          <a:lstStyle/>
          <a:p>
            <a:r>
              <a:rPr lang="en-US" sz="2400" b="1" dirty="0">
                <a:latin typeface="SutonnyMJ" pitchFamily="2" charset="0"/>
                <a:cs typeface="SutonnyMJ" pitchFamily="2" charset="0"/>
              </a:rPr>
              <a:t>beg/ `kg †</a:t>
            </a:r>
            <a:r>
              <a:rPr lang="en-US" sz="2400" b="1" dirty="0" err="1">
                <a:latin typeface="SutonnyMJ" pitchFamily="2" charset="0"/>
                <a:cs typeface="SutonnyMJ" pitchFamily="2" charset="0"/>
              </a:rPr>
              <a:t>kªwY</a:t>
            </a:r>
            <a:r>
              <a:rPr lang="en-US" sz="2400" b="1" dirty="0">
                <a:latin typeface="SutonnyMJ" pitchFamily="2" charset="0"/>
                <a:cs typeface="SutonnyMJ" pitchFamily="2" charset="0"/>
              </a:rPr>
              <a:t> </a:t>
            </a:r>
          </a:p>
          <a:p>
            <a:r>
              <a:rPr lang="en-US" sz="2400" b="1" dirty="0" err="1">
                <a:latin typeface="SutonnyMJ" pitchFamily="2" charset="0"/>
                <a:cs typeface="SutonnyMJ" pitchFamily="2" charset="0"/>
              </a:rPr>
              <a:t>evsjv</a:t>
            </a:r>
            <a:r>
              <a:rPr lang="en-US" sz="2400" b="1" dirty="0">
                <a:latin typeface="SutonnyMJ" pitchFamily="2" charset="0"/>
                <a:cs typeface="SutonnyMJ" pitchFamily="2" charset="0"/>
              </a:rPr>
              <a:t>‡`k I </a:t>
            </a:r>
            <a:r>
              <a:rPr lang="en-US" sz="2400" b="1" dirty="0" err="1">
                <a:latin typeface="SutonnyMJ" pitchFamily="2" charset="0"/>
                <a:cs typeface="SutonnyMJ" pitchFamily="2" charset="0"/>
              </a:rPr>
              <a:t>wek¦cwiPq</a:t>
            </a:r>
            <a:endParaRPr lang="en-US" sz="2400" b="1" dirty="0">
              <a:latin typeface="SutonnyMJ" pitchFamily="2" charset="0"/>
              <a:cs typeface="SutonnyMJ" pitchFamily="2" charset="0"/>
            </a:endParaRPr>
          </a:p>
          <a:p>
            <a:r>
              <a:rPr lang="en-US" sz="2400" b="1" dirty="0">
                <a:latin typeface="SutonnyMJ" pitchFamily="2" charset="0"/>
                <a:cs typeface="SutonnyMJ" pitchFamily="2" charset="0"/>
              </a:rPr>
              <a:t>Z…</a:t>
            </a:r>
            <a:r>
              <a:rPr lang="en-US" sz="2400" b="1" dirty="0" err="1">
                <a:latin typeface="SutonnyMJ" pitchFamily="2" charset="0"/>
                <a:cs typeface="SutonnyMJ" pitchFamily="2" charset="0"/>
              </a:rPr>
              <a:t>Zxq</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Aa¨vq</a:t>
            </a:r>
            <a:r>
              <a:rPr lang="en-US" sz="2400" b="1" dirty="0">
                <a:latin typeface="SutonnyMJ" pitchFamily="2" charset="0"/>
                <a:cs typeface="SutonnyMJ" pitchFamily="2" charset="0"/>
              </a:rPr>
              <a:t> (†</a:t>
            </a:r>
            <a:r>
              <a:rPr lang="en-US" sz="2400" b="1" dirty="0" err="1">
                <a:latin typeface="SutonnyMJ" pitchFamily="2" charset="0"/>
                <a:cs typeface="SutonnyMJ" pitchFamily="2" charset="0"/>
              </a:rPr>
              <a:t>mŠiRMr</a:t>
            </a:r>
            <a:r>
              <a:rPr lang="en-US" sz="2400" b="1" dirty="0">
                <a:latin typeface="SutonnyMJ" pitchFamily="2" charset="0"/>
                <a:cs typeface="SutonnyMJ" pitchFamily="2" charset="0"/>
              </a:rPr>
              <a:t> I </a:t>
            </a:r>
            <a:r>
              <a:rPr lang="en-US" sz="2400" b="1" dirty="0" err="1">
                <a:latin typeface="SutonnyMJ" pitchFamily="2" charset="0"/>
                <a:cs typeface="SutonnyMJ" pitchFamily="2" charset="0"/>
              </a:rPr>
              <a:t>f‚gÛj</a:t>
            </a:r>
            <a:r>
              <a:rPr lang="en-US" sz="2400" b="1" dirty="0">
                <a:latin typeface="SutonnyMJ" pitchFamily="2" charset="0"/>
                <a:cs typeface="SutonnyMJ" pitchFamily="2" charset="0"/>
              </a:rPr>
              <a:t>)</a:t>
            </a:r>
          </a:p>
          <a:p>
            <a:r>
              <a:rPr lang="en-US" sz="2400" b="1" dirty="0" err="1">
                <a:latin typeface="SutonnyMJ" pitchFamily="2" charset="0"/>
                <a:cs typeface="SutonnyMJ" pitchFamily="2" charset="0"/>
              </a:rPr>
              <a:t>Av‡jvPbv</a:t>
            </a:r>
            <a:r>
              <a:rPr lang="en-US" sz="2400" b="1" dirty="0">
                <a:latin typeface="SutonnyMJ" pitchFamily="2" charset="0"/>
                <a:cs typeface="SutonnyMJ" pitchFamily="2" charset="0"/>
              </a:rPr>
              <a:t> t- †</a:t>
            </a:r>
            <a:r>
              <a:rPr lang="en-US" sz="2400" b="1" dirty="0" err="1">
                <a:latin typeface="SutonnyMJ" pitchFamily="2" charset="0"/>
                <a:cs typeface="SutonnyMJ" pitchFamily="2" charset="0"/>
              </a:rPr>
              <a:t>mŠiRMr</a:t>
            </a:r>
            <a:r>
              <a:rPr lang="en-US" sz="2400" b="1" dirty="0">
                <a:latin typeface="SutonnyMJ" pitchFamily="2" charset="0"/>
                <a:cs typeface="SutonnyMJ" pitchFamily="2" charset="0"/>
              </a:rPr>
              <a:t> </a:t>
            </a:r>
          </a:p>
          <a:p>
            <a:r>
              <a:rPr lang="en-US" sz="2400" b="1" dirty="0" err="1">
                <a:latin typeface="SutonnyMJ" pitchFamily="2" charset="0"/>
                <a:cs typeface="SutonnyMJ" pitchFamily="2" charset="0"/>
              </a:rPr>
              <a:t>mgq</a:t>
            </a:r>
            <a:r>
              <a:rPr lang="en-US" sz="2400" b="1" dirty="0">
                <a:latin typeface="SutonnyMJ" pitchFamily="2" charset="0"/>
                <a:cs typeface="SutonnyMJ" pitchFamily="2" charset="0"/>
              </a:rPr>
              <a:t> t- 50 </a:t>
            </a:r>
            <a:r>
              <a:rPr lang="en-US" sz="2400" b="1" dirty="0" err="1">
                <a:latin typeface="SutonnyMJ" pitchFamily="2" charset="0"/>
                <a:cs typeface="SutonnyMJ" pitchFamily="2" charset="0"/>
              </a:rPr>
              <a:t>wgwbU</a:t>
            </a:r>
            <a:r>
              <a:rPr lang="en-US" sz="2400" b="1" dirty="0">
                <a:latin typeface="SutonnyMJ" pitchFamily="2" charset="0"/>
                <a:cs typeface="SutonnyMJ" pitchFamily="2" charset="0"/>
              </a:rPr>
              <a:t> </a:t>
            </a:r>
          </a:p>
        </p:txBody>
      </p:sp>
      <p:pic>
        <p:nvPicPr>
          <p:cNvPr id="9" name="Picture 8">
            <a:extLst>
              <a:ext uri="{FF2B5EF4-FFF2-40B4-BE49-F238E27FC236}">
                <a16:creationId xmlns:a16="http://schemas.microsoft.com/office/drawing/2014/main" id="{2219DD4C-CF8D-4210-A9D7-8D8C30C78E2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604731" y="6605429"/>
            <a:ext cx="191569" cy="210208"/>
          </a:xfrm>
          <a:prstGeom prst="rect">
            <a:avLst/>
          </a:prstGeom>
        </p:spPr>
      </p:pic>
      <p:pic>
        <p:nvPicPr>
          <p:cNvPr id="10" name="Picture 9">
            <a:extLst>
              <a:ext uri="{FF2B5EF4-FFF2-40B4-BE49-F238E27FC236}">
                <a16:creationId xmlns:a16="http://schemas.microsoft.com/office/drawing/2014/main" id="{3E4E272F-3107-4DAC-B1E8-B32CB8950E9E}"/>
              </a:ext>
            </a:extLst>
          </p:cNvPr>
          <p:cNvPicPr>
            <a:picLocks/>
          </p:cNvPicPr>
          <p:nvPr/>
        </p:nvPicPr>
        <p:blipFill rotWithShape="1">
          <a:blip r:embed="rId5" cstate="email">
            <a:extLst>
              <a:ext uri="{28A0092B-C50C-407E-A947-70E740481C1C}">
                <a14:useLocalDpi xmlns:a14="http://schemas.microsoft.com/office/drawing/2010/main" val="0"/>
              </a:ext>
            </a:extLst>
          </a:blip>
          <a:srcRect/>
          <a:stretch/>
        </p:blipFill>
        <p:spPr>
          <a:xfrm>
            <a:off x="2680689" y="6602935"/>
            <a:ext cx="297309" cy="210207"/>
          </a:xfrm>
          <a:prstGeom prst="rect">
            <a:avLst/>
          </a:prstGeom>
        </p:spPr>
      </p:pic>
      <p:pic>
        <p:nvPicPr>
          <p:cNvPr id="11" name="Picture 10">
            <a:extLst>
              <a:ext uri="{FF2B5EF4-FFF2-40B4-BE49-F238E27FC236}">
                <a16:creationId xmlns:a16="http://schemas.microsoft.com/office/drawing/2014/main" id="{74ACDAD4-4550-4D02-BF1B-7249AC59741E}"/>
              </a:ext>
            </a:extLst>
          </p:cNvPr>
          <p:cNvPicPr>
            <a:picLocks/>
          </p:cNvPicPr>
          <p:nvPr/>
        </p:nvPicPr>
        <p:blipFill rotWithShape="1">
          <a:blip r:embed="rId6" cstate="email">
            <a:extLst>
              <a:ext uri="{28A0092B-C50C-407E-A947-70E740481C1C}">
                <a14:useLocalDpi xmlns:a14="http://schemas.microsoft.com/office/drawing/2010/main" val="0"/>
              </a:ext>
            </a:extLst>
          </a:blip>
          <a:srcRect/>
          <a:stretch/>
        </p:blipFill>
        <p:spPr>
          <a:xfrm>
            <a:off x="1112367" y="6602935"/>
            <a:ext cx="194267" cy="210207"/>
          </a:xfrm>
          <a:prstGeom prst="rect">
            <a:avLst/>
          </a:prstGeom>
        </p:spPr>
      </p:pic>
      <p:pic>
        <p:nvPicPr>
          <p:cNvPr id="12" name="Picture 11">
            <a:extLst>
              <a:ext uri="{FF2B5EF4-FFF2-40B4-BE49-F238E27FC236}">
                <a16:creationId xmlns:a16="http://schemas.microsoft.com/office/drawing/2014/main" id="{281781B0-8873-427A-8F1E-0E719C5F87E5}"/>
              </a:ext>
            </a:extLst>
          </p:cNvPr>
          <p:cNvPicPr>
            <a:picLocks/>
          </p:cNvPicPr>
          <p:nvPr/>
        </p:nvPicPr>
        <p:blipFill rotWithShape="1">
          <a:blip r:embed="rId7" cstate="email">
            <a:extLst>
              <a:ext uri="{28A0092B-C50C-407E-A947-70E740481C1C}">
                <a14:useLocalDpi xmlns:a14="http://schemas.microsoft.com/office/drawing/2010/main" val="0"/>
              </a:ext>
            </a:extLst>
          </a:blip>
          <a:srcRect t="-6433"/>
          <a:stretch/>
        </p:blipFill>
        <p:spPr>
          <a:xfrm>
            <a:off x="26195" y="6604159"/>
            <a:ext cx="252411" cy="210207"/>
          </a:xfrm>
          <a:prstGeom prst="rect">
            <a:avLst/>
          </a:prstGeom>
        </p:spPr>
      </p:pic>
      <p:sp>
        <p:nvSpPr>
          <p:cNvPr id="13" name="TextBox 12">
            <a:extLst>
              <a:ext uri="{FF2B5EF4-FFF2-40B4-BE49-F238E27FC236}">
                <a16:creationId xmlns:a16="http://schemas.microsoft.com/office/drawing/2014/main" id="{57F90888-88A3-41D4-A10B-9A4275FCD469}"/>
              </a:ext>
            </a:extLst>
          </p:cNvPr>
          <p:cNvSpPr txBox="1"/>
          <p:nvPr/>
        </p:nvSpPr>
        <p:spPr>
          <a:xfrm>
            <a:off x="158200" y="6584927"/>
            <a:ext cx="99159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01711-004569</a:t>
            </a:r>
          </a:p>
        </p:txBody>
      </p:sp>
      <p:sp>
        <p:nvSpPr>
          <p:cNvPr id="14" name="TextBox 13">
            <a:extLst>
              <a:ext uri="{FF2B5EF4-FFF2-40B4-BE49-F238E27FC236}">
                <a16:creationId xmlns:a16="http://schemas.microsoft.com/office/drawing/2014/main" id="{216BA470-1027-4D8B-AC33-FB810137153B}"/>
              </a:ext>
            </a:extLst>
          </p:cNvPr>
          <p:cNvSpPr txBox="1"/>
          <p:nvPr/>
        </p:nvSpPr>
        <p:spPr>
          <a:xfrm>
            <a:off x="1232773" y="6584927"/>
            <a:ext cx="159657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achintya_niit@yahoo.com</a:t>
            </a:r>
          </a:p>
        </p:txBody>
      </p:sp>
      <p:sp>
        <p:nvSpPr>
          <p:cNvPr id="15" name="TextBox 14">
            <a:extLst>
              <a:ext uri="{FF2B5EF4-FFF2-40B4-BE49-F238E27FC236}">
                <a16:creationId xmlns:a16="http://schemas.microsoft.com/office/drawing/2014/main" id="{555C6895-0B13-4842-952E-1EDC432C5A2D}"/>
              </a:ext>
            </a:extLst>
          </p:cNvPr>
          <p:cNvSpPr txBox="1"/>
          <p:nvPr/>
        </p:nvSpPr>
        <p:spPr>
          <a:xfrm>
            <a:off x="4742587" y="6582310"/>
            <a:ext cx="1596571"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Khulna, </a:t>
            </a:r>
            <a:r>
              <a:rPr lang="en-US" sz="900" dirty="0" err="1">
                <a:latin typeface="Times New Roman" panose="02020603050405020304" pitchFamily="18" charset="0"/>
                <a:cs typeface="Times New Roman" panose="02020603050405020304" pitchFamily="18" charset="0"/>
              </a:rPr>
              <a:t>Satkhira</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Shyamnagor</a:t>
            </a:r>
            <a:endParaRPr lang="en-US" sz="9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4B5BF68-1ACC-4D50-95BC-5885955FD498}"/>
              </a:ext>
            </a:extLst>
          </p:cNvPr>
          <p:cNvSpPr txBox="1"/>
          <p:nvPr/>
        </p:nvSpPr>
        <p:spPr>
          <a:xfrm>
            <a:off x="2862684" y="6584927"/>
            <a:ext cx="178014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Khulna, </a:t>
            </a:r>
            <a:r>
              <a:rPr lang="en-US" sz="1000" dirty="0" err="1">
                <a:latin typeface="Times New Roman" panose="02020603050405020304" pitchFamily="18" charset="0"/>
                <a:cs typeface="Times New Roman" panose="02020603050405020304" pitchFamily="18" charset="0"/>
              </a:rPr>
              <a:t>Satkhira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Shyamnagor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627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nushilon.org/astro/image/Neptune.jpg">
            <a:extLst>
              <a:ext uri="{FF2B5EF4-FFF2-40B4-BE49-F238E27FC236}">
                <a16:creationId xmlns:a16="http://schemas.microsoft.com/office/drawing/2014/main" id="{91D41FB1-6FEF-49D3-B821-2B470497D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366" y="1411171"/>
            <a:ext cx="3071981" cy="2925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4" descr="Related image">
            <a:extLst>
              <a:ext uri="{FF2B5EF4-FFF2-40B4-BE49-F238E27FC236}">
                <a16:creationId xmlns:a16="http://schemas.microsoft.com/office/drawing/2014/main" id="{618DF90D-85C0-4499-95BE-034584FD35D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078" y="1411172"/>
            <a:ext cx="3722558" cy="2895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A66F8CD6-8F35-499D-9AB3-8ADC10943E97}"/>
              </a:ext>
            </a:extLst>
          </p:cNvPr>
          <p:cNvSpPr txBox="1"/>
          <p:nvPr/>
        </p:nvSpPr>
        <p:spPr>
          <a:xfrm>
            <a:off x="4190605" y="146235"/>
            <a:ext cx="3810789" cy="1107996"/>
          </a:xfrm>
          <a:prstGeom prst="rect">
            <a:avLst/>
          </a:prstGeom>
          <a:noFill/>
        </p:spPr>
        <p:txBody>
          <a:bodyPr wrap="square" rtlCol="0">
            <a:spAutoFit/>
          </a:bodyPr>
          <a:lstStyle/>
          <a:p>
            <a:pPr algn="ctr"/>
            <a:r>
              <a:rPr lang="en-US" sz="6600" b="1" dirty="0">
                <a:latin typeface="SutonnyMJ" pitchFamily="2" charset="0"/>
                <a:cs typeface="SutonnyMJ" pitchFamily="2" charset="0"/>
              </a:rPr>
              <a:t>†</a:t>
            </a:r>
            <a:r>
              <a:rPr lang="en-US" sz="6600" b="1" dirty="0" err="1">
                <a:latin typeface="SutonnyMJ" pitchFamily="2" charset="0"/>
                <a:cs typeface="SutonnyMJ" pitchFamily="2" charset="0"/>
              </a:rPr>
              <a:t>bcPzb</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MÖn</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7" name="TextBox 6">
            <a:extLst>
              <a:ext uri="{FF2B5EF4-FFF2-40B4-BE49-F238E27FC236}">
                <a16:creationId xmlns:a16="http://schemas.microsoft.com/office/drawing/2014/main" id="{25686788-4421-4A8A-B8CE-E0F2E757242B}"/>
              </a:ext>
            </a:extLst>
          </p:cNvPr>
          <p:cNvSpPr txBox="1"/>
          <p:nvPr/>
        </p:nvSpPr>
        <p:spPr>
          <a:xfrm>
            <a:off x="3655247" y="4722897"/>
            <a:ext cx="5339780" cy="1815882"/>
          </a:xfrm>
          <a:prstGeom prst="rect">
            <a:avLst/>
          </a:prstGeom>
          <a:noFill/>
        </p:spPr>
        <p:txBody>
          <a:bodyPr wrap="square" rtlCol="0">
            <a:spAutoFit/>
          </a:bodyPr>
          <a:lstStyle/>
          <a:p>
            <a:r>
              <a:rPr lang="en-US" sz="2800" b="1" dirty="0" err="1">
                <a:latin typeface="SutonnyMJ" pitchFamily="2" charset="0"/>
                <a:cs typeface="SutonnyMJ" pitchFamily="2" charset="0"/>
              </a:rPr>
              <a:t>AvqZb</a:t>
            </a:r>
            <a:r>
              <a:rPr lang="en-US" sz="2800" b="1" dirty="0">
                <a:latin typeface="SutonnyMJ" pitchFamily="2" charset="0"/>
                <a:cs typeface="SutonnyMJ" pitchFamily="2" charset="0"/>
              </a:rPr>
              <a:t>	t- 17,618,3000,000 </a:t>
            </a:r>
            <a:r>
              <a:rPr lang="en-US" sz="2800" b="1" dirty="0" err="1">
                <a:latin typeface="SutonnyMJ" pitchFamily="2" charset="0"/>
                <a:cs typeface="SutonnyMJ" pitchFamily="2" charset="0"/>
              </a:rPr>
              <a:t>eM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e¨vm</a:t>
            </a:r>
            <a:r>
              <a:rPr lang="en-US" sz="2800" b="1" dirty="0">
                <a:latin typeface="SutonnyMJ" pitchFamily="2" charset="0"/>
                <a:cs typeface="SutonnyMJ" pitchFamily="2" charset="0"/>
              </a:rPr>
              <a:t> t- 49,244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err="1">
                <a:latin typeface="SutonnyMJ" pitchFamily="2" charset="0"/>
                <a:cs typeface="SutonnyMJ" pitchFamily="2" charset="0"/>
              </a:rPr>
              <a:t>m~h</a:t>
            </a:r>
            <a:r>
              <a:rPr lang="en-US" sz="2800" b="1" dirty="0">
                <a:latin typeface="SutonnyMJ" pitchFamily="2" charset="0"/>
                <a:cs typeface="SutonnyMJ" pitchFamily="2" charset="0"/>
              </a:rPr>
              <a:t>© †_‡K `~</a:t>
            </a:r>
            <a:r>
              <a:rPr lang="en-US" sz="2800" b="1" dirty="0" err="1">
                <a:latin typeface="SutonnyMJ" pitchFamily="2" charset="0"/>
                <a:cs typeface="SutonnyMJ" pitchFamily="2" charset="0"/>
              </a:rPr>
              <a:t>iZ</a:t>
            </a:r>
            <a:r>
              <a:rPr lang="en-US" sz="2800" b="1" dirty="0">
                <a:latin typeface="SutonnyMJ" pitchFamily="2" charset="0"/>
                <a:cs typeface="SutonnyMJ" pitchFamily="2" charset="0"/>
              </a:rPr>
              <a:t>¡ t- </a:t>
            </a:r>
            <a:r>
              <a:rPr lang="as-IN" sz="2000" dirty="0"/>
              <a:t> </a:t>
            </a:r>
            <a:r>
              <a:rPr lang="as-IN" sz="2800" b="1" dirty="0">
                <a:latin typeface="NikoshBAN" panose="02000000000000000000" pitchFamily="2" charset="0"/>
                <a:cs typeface="NikoshBAN" panose="02000000000000000000" pitchFamily="2" charset="0"/>
              </a:rPr>
              <a:t>৪৫৫</a:t>
            </a:r>
            <a:r>
              <a:rPr lang="en-US" sz="2800" b="1" dirty="0">
                <a:latin typeface="NikoshBAN" panose="02000000000000000000" pitchFamily="2" charset="0"/>
                <a:cs typeface="NikoshBAN" panose="02000000000000000000" pitchFamily="2" charset="0"/>
              </a:rPr>
              <a:t> </a:t>
            </a:r>
            <a:r>
              <a:rPr lang="en-US" sz="2800" b="1" dirty="0">
                <a:latin typeface="SutonnyMJ" pitchFamily="2" charset="0"/>
                <a:cs typeface="SutonnyMJ" pitchFamily="2" charset="0"/>
              </a:rPr>
              <a:t>†KvwU </a:t>
            </a:r>
            <a:r>
              <a:rPr lang="en-US" sz="2800" b="1" dirty="0" err="1">
                <a:latin typeface="SutonnyMJ" pitchFamily="2" charset="0"/>
                <a:cs typeface="SutonnyMJ" pitchFamily="2" charset="0"/>
              </a:rPr>
              <a:t>wKtwgt</a:t>
            </a:r>
            <a:endParaRPr lang="en-US" sz="2800" b="1" dirty="0">
              <a:latin typeface="SutonnyMJ" pitchFamily="2" charset="0"/>
              <a:cs typeface="SutonnyMJ" pitchFamily="2" charset="0"/>
            </a:endParaRPr>
          </a:p>
          <a:p>
            <a:r>
              <a:rPr lang="en-US" sz="2800" b="1" dirty="0">
                <a:latin typeface="SutonnyMJ" pitchFamily="2" charset="0"/>
                <a:cs typeface="SutonnyMJ" pitchFamily="2" charset="0"/>
              </a:rPr>
              <a:t>165 </a:t>
            </a:r>
            <a:r>
              <a:rPr lang="en-US" sz="2800" b="1" dirty="0" err="1">
                <a:latin typeface="SutonnyMJ" pitchFamily="2" charset="0"/>
                <a:cs typeface="SutonnyMJ" pitchFamily="2" charset="0"/>
              </a:rPr>
              <a:t>eQ‡i</a:t>
            </a:r>
            <a:r>
              <a:rPr lang="en-US" sz="2800" b="1" dirty="0">
                <a:latin typeface="SutonnyMJ" pitchFamily="2" charset="0"/>
                <a:cs typeface="SutonnyMJ" pitchFamily="2" charset="0"/>
              </a:rPr>
              <a:t> 1 </a:t>
            </a:r>
            <a:r>
              <a:rPr lang="en-US" sz="2800" b="1" dirty="0" err="1">
                <a:latin typeface="SutonnyMJ" pitchFamily="2" charset="0"/>
                <a:cs typeface="SutonnyMJ" pitchFamily="2" charset="0"/>
              </a:rPr>
              <a:t>evi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m~h</a:t>
            </a:r>
            <a:r>
              <a:rPr lang="en-US" sz="2800" b="1" dirty="0">
                <a:latin typeface="SutonnyMJ" pitchFamily="2" charset="0"/>
                <a:cs typeface="SutonnyMJ" pitchFamily="2" charset="0"/>
              </a:rPr>
              <a:t>©‡K </a:t>
            </a:r>
            <a:r>
              <a:rPr lang="en-US" sz="2800" b="1" dirty="0" err="1">
                <a:latin typeface="SutonnyMJ" pitchFamily="2" charset="0"/>
                <a:cs typeface="SutonnyMJ" pitchFamily="2" charset="0"/>
              </a:rPr>
              <a:t>cÖ`w¶Y</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r>
              <a:rPr lang="en-US" sz="2800" b="1" dirty="0">
                <a:latin typeface="SutonnyMJ" pitchFamily="2" charset="0"/>
                <a:cs typeface="SutonnyMJ" pitchFamily="2" charset="0"/>
              </a:rPr>
              <a:t> </a:t>
            </a:r>
          </a:p>
        </p:txBody>
      </p:sp>
    </p:spTree>
    <p:extLst>
      <p:ext uri="{BB962C8B-B14F-4D97-AF65-F5344CB8AC3E}">
        <p14:creationId xmlns:p14="http://schemas.microsoft.com/office/powerpoint/2010/main" val="1157011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oup work cartoon images">
            <a:extLst>
              <a:ext uri="{FF2B5EF4-FFF2-40B4-BE49-F238E27FC236}">
                <a16:creationId xmlns:a16="http://schemas.microsoft.com/office/drawing/2014/main" id="{EA8AAD84-703F-4DBB-AD1A-D312B44A775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476996" y="1762389"/>
            <a:ext cx="4866048" cy="2775283"/>
          </a:xfrm>
          <a:prstGeom prst="rect">
            <a:avLst/>
          </a:prstGeom>
          <a:solidFill>
            <a:srgbClr val="FFFFFF">
              <a:shade val="85000"/>
            </a:srgbClr>
          </a:solidFill>
          <a:ln w="3175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a:extLst>
              <a:ext uri="{FF2B5EF4-FFF2-40B4-BE49-F238E27FC236}">
                <a16:creationId xmlns:a16="http://schemas.microsoft.com/office/drawing/2014/main" id="{997B679E-795F-489E-AD87-31BC8EE9299E}"/>
              </a:ext>
            </a:extLst>
          </p:cNvPr>
          <p:cNvSpPr txBox="1"/>
          <p:nvPr/>
        </p:nvSpPr>
        <p:spPr>
          <a:xfrm>
            <a:off x="4762177" y="333660"/>
            <a:ext cx="2956403" cy="1107996"/>
          </a:xfrm>
          <a:prstGeom prst="rect">
            <a:avLst/>
          </a:prstGeom>
          <a:noFill/>
        </p:spPr>
        <p:txBody>
          <a:bodyPr wrap="square" rtlCol="0">
            <a:spAutoFit/>
          </a:bodyPr>
          <a:lstStyle/>
          <a:p>
            <a:r>
              <a:rPr lang="en-US" sz="6600" b="1" dirty="0">
                <a:latin typeface="SutonnyMJ" pitchFamily="2" charset="0"/>
                <a:cs typeface="SutonnyMJ" pitchFamily="2" charset="0"/>
              </a:rPr>
              <a:t>`‡j †</a:t>
            </a:r>
            <a:r>
              <a:rPr lang="en-US" sz="6600" b="1" dirty="0" err="1">
                <a:latin typeface="SutonnyMJ" pitchFamily="2" charset="0"/>
                <a:cs typeface="SutonnyMJ" pitchFamily="2" charset="0"/>
              </a:rPr>
              <a:t>Póv</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5" name="TextBox 4">
            <a:extLst>
              <a:ext uri="{FF2B5EF4-FFF2-40B4-BE49-F238E27FC236}">
                <a16:creationId xmlns:a16="http://schemas.microsoft.com/office/drawing/2014/main" id="{FB568351-01EC-4B8C-A04C-9A56DB99D79C}"/>
              </a:ext>
            </a:extLst>
          </p:cNvPr>
          <p:cNvSpPr txBox="1"/>
          <p:nvPr/>
        </p:nvSpPr>
        <p:spPr>
          <a:xfrm>
            <a:off x="2383807" y="5338852"/>
            <a:ext cx="7424385" cy="1323439"/>
          </a:xfrm>
          <a:prstGeom prst="rect">
            <a:avLst/>
          </a:prstGeom>
          <a:noFill/>
        </p:spPr>
        <p:txBody>
          <a:bodyPr wrap="square" rtlCol="0">
            <a:spAutoFit/>
          </a:bodyPr>
          <a:lstStyle/>
          <a:p>
            <a:pPr algn="ctr"/>
            <a:r>
              <a:rPr lang="en-US" sz="4000" b="1" dirty="0" err="1">
                <a:latin typeface="SutonnyMJ" pitchFamily="2" charset="0"/>
                <a:cs typeface="SutonnyMJ" pitchFamily="2" charset="0"/>
              </a:rPr>
              <a:t>c„w_ex</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Qvov</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Ab¨vb</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MÖ‡n</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Rxe</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emev‡mi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Abyc‡hvMx</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nIqvi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Kvi‡Yi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ZvwjKv</a:t>
            </a:r>
            <a:r>
              <a:rPr lang="en-US" sz="4000" b="1" dirty="0">
                <a:latin typeface="SutonnyMJ" pitchFamily="2" charset="0"/>
                <a:cs typeface="SutonnyMJ" pitchFamily="2" charset="0"/>
              </a:rPr>
              <a:t> ˆ</a:t>
            </a:r>
            <a:r>
              <a:rPr lang="en-US" sz="4000" b="1" dirty="0" err="1">
                <a:latin typeface="SutonnyMJ" pitchFamily="2" charset="0"/>
                <a:cs typeface="SutonnyMJ" pitchFamily="2" charset="0"/>
              </a:rPr>
              <a:t>Zwi</a:t>
            </a:r>
            <a:r>
              <a:rPr lang="en-US" sz="4000" b="1" dirty="0">
                <a:latin typeface="SutonnyMJ" pitchFamily="2" charset="0"/>
                <a:cs typeface="SutonnyMJ" pitchFamily="2" charset="0"/>
              </a:rPr>
              <a:t> Ki| </a:t>
            </a:r>
            <a:endParaRPr lang="en-US" sz="4000" dirty="0">
              <a:latin typeface="SutonnyMJ" pitchFamily="2" charset="0"/>
              <a:cs typeface="SutonnyMJ" pitchFamily="2" charset="0"/>
            </a:endParaRPr>
          </a:p>
        </p:txBody>
      </p:sp>
    </p:spTree>
    <p:extLst>
      <p:ext uri="{BB962C8B-B14F-4D97-AF65-F5344CB8AC3E}">
        <p14:creationId xmlns:p14="http://schemas.microsoft.com/office/powerpoint/2010/main" val="20131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58F86-CC9A-4302-B54A-820CC96168DA}"/>
              </a:ext>
            </a:extLst>
          </p:cNvPr>
          <p:cNvSpPr txBox="1"/>
          <p:nvPr/>
        </p:nvSpPr>
        <p:spPr>
          <a:xfrm>
            <a:off x="5288151" y="454438"/>
            <a:ext cx="2275021" cy="1107996"/>
          </a:xfrm>
          <a:prstGeom prst="rect">
            <a:avLst/>
          </a:prstGeom>
          <a:noFill/>
        </p:spPr>
        <p:txBody>
          <a:bodyPr wrap="square" rtlCol="0">
            <a:spAutoFit/>
          </a:bodyPr>
          <a:lstStyle/>
          <a:p>
            <a:r>
              <a:rPr lang="en-US" sz="6600" b="1" dirty="0" err="1">
                <a:latin typeface="SutonnyMJ" pitchFamily="2" charset="0"/>
                <a:cs typeface="SutonnyMJ" pitchFamily="2" charset="0"/>
              </a:rPr>
              <a:t>g~j¨vqb</a:t>
            </a:r>
            <a:endParaRPr lang="en-US" sz="6600" b="1" dirty="0">
              <a:latin typeface="SutonnyMJ" pitchFamily="2" charset="0"/>
              <a:cs typeface="SutonnyMJ" pitchFamily="2" charset="0"/>
            </a:endParaRPr>
          </a:p>
        </p:txBody>
      </p:sp>
      <p:pic>
        <p:nvPicPr>
          <p:cNvPr id="1026" name="Picture 2" descr="Related image">
            <a:extLst>
              <a:ext uri="{FF2B5EF4-FFF2-40B4-BE49-F238E27FC236}">
                <a16:creationId xmlns:a16="http://schemas.microsoft.com/office/drawing/2014/main" id="{AD8B67F9-5718-43A9-AFF1-C491E866C39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856504">
            <a:off x="666570" y="2529319"/>
            <a:ext cx="4449179" cy="3308737"/>
          </a:xfrm>
          <a:prstGeom prst="rect">
            <a:avLst/>
          </a:prstGeom>
          <a:solidFill>
            <a:srgbClr val="FFFFFF">
              <a:shade val="85000"/>
            </a:srgbClr>
          </a:solidFill>
          <a:ln w="635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a:extLst>
              <a:ext uri="{FF2B5EF4-FFF2-40B4-BE49-F238E27FC236}">
                <a16:creationId xmlns:a16="http://schemas.microsoft.com/office/drawing/2014/main" id="{FD730F36-9EF2-47E2-BCB1-AE48D54BCC6D}"/>
              </a:ext>
            </a:extLst>
          </p:cNvPr>
          <p:cNvSpPr txBox="1"/>
          <p:nvPr/>
        </p:nvSpPr>
        <p:spPr>
          <a:xfrm>
            <a:off x="5473833" y="3003776"/>
            <a:ext cx="5219998" cy="2062103"/>
          </a:xfrm>
          <a:prstGeom prst="rect">
            <a:avLst/>
          </a:prstGeom>
          <a:noFill/>
        </p:spPr>
        <p:txBody>
          <a:bodyPr wrap="square" rtlCol="0">
            <a:spAutoFit/>
          </a:bodyPr>
          <a:lstStyle/>
          <a:p>
            <a:pPr marL="457200" indent="-457200">
              <a:buFont typeface="Wingdings" panose="05000000000000000000" pitchFamily="2" charset="2"/>
              <a:buChar char="ü"/>
            </a:pPr>
            <a:r>
              <a:rPr lang="en-US" sz="3200" b="1" dirty="0">
                <a:latin typeface="SutonnyMJ" pitchFamily="2" charset="0"/>
                <a:cs typeface="SutonnyMJ" pitchFamily="2" charset="0"/>
              </a:rPr>
              <a:t>†</a:t>
            </a:r>
            <a:r>
              <a:rPr lang="en-US" sz="3200" b="1" dirty="0" err="1">
                <a:latin typeface="SutonnyMJ" pitchFamily="2" charset="0"/>
                <a:cs typeface="SutonnyMJ" pitchFamily="2" charset="0"/>
              </a:rPr>
              <a:t>mŠiMRr</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Kv‡K</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e‡j</a:t>
            </a:r>
            <a:r>
              <a:rPr lang="en-US" sz="3200" b="1" dirty="0">
                <a:latin typeface="SutonnyMJ" pitchFamily="2" charset="0"/>
                <a:cs typeface="SutonnyMJ" pitchFamily="2" charset="0"/>
              </a:rPr>
              <a:t>?</a:t>
            </a:r>
          </a:p>
          <a:p>
            <a:pPr marL="457200" indent="-457200">
              <a:buFont typeface="Wingdings" panose="05000000000000000000" pitchFamily="2" charset="2"/>
              <a:buChar char="ü"/>
            </a:pPr>
            <a:r>
              <a:rPr lang="en-US" sz="3200" b="1" dirty="0" err="1">
                <a:latin typeface="SutonnyMJ" pitchFamily="2" charset="0"/>
                <a:cs typeface="SutonnyMJ" pitchFamily="2" charset="0"/>
              </a:rPr>
              <a:t>c„w_ex</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MÖ‡ni</a:t>
            </a:r>
            <a:r>
              <a:rPr lang="en-US" sz="3200" b="1" dirty="0">
                <a:latin typeface="SutonnyMJ" pitchFamily="2" charset="0"/>
                <a:cs typeface="SutonnyMJ" pitchFamily="2" charset="0"/>
              </a:rPr>
              <a:t> Mo </a:t>
            </a:r>
            <a:r>
              <a:rPr lang="en-US" sz="3200" b="1" dirty="0" err="1">
                <a:latin typeface="SutonnyMJ" pitchFamily="2" charset="0"/>
                <a:cs typeface="SutonnyMJ" pitchFamily="2" charset="0"/>
              </a:rPr>
              <a:t>ZvcgvÎv</a:t>
            </a:r>
            <a:r>
              <a:rPr lang="en-US" sz="3200" b="1" dirty="0">
                <a:latin typeface="SutonnyMJ" pitchFamily="2" charset="0"/>
                <a:cs typeface="SutonnyMJ" pitchFamily="2" charset="0"/>
              </a:rPr>
              <a:t> KZ?</a:t>
            </a:r>
          </a:p>
          <a:p>
            <a:pPr marL="457200" indent="-457200">
              <a:buFont typeface="Wingdings" panose="05000000000000000000" pitchFamily="2" charset="2"/>
              <a:buChar char="ü"/>
            </a:pPr>
            <a:r>
              <a:rPr lang="en-US" sz="3200" b="1" dirty="0">
                <a:latin typeface="SutonnyMJ" pitchFamily="2" charset="0"/>
                <a:cs typeface="SutonnyMJ" pitchFamily="2" charset="0"/>
              </a:rPr>
              <a:t>me †_‡K †</a:t>
            </a:r>
            <a:r>
              <a:rPr lang="en-US" sz="3200" b="1" dirty="0" err="1">
                <a:latin typeface="SutonnyMJ" pitchFamily="2" charset="0"/>
                <a:cs typeface="SutonnyMJ" pitchFamily="2" charset="0"/>
              </a:rPr>
              <a:t>QvU</a:t>
            </a:r>
            <a:r>
              <a:rPr lang="en-US" sz="3200" b="1" dirty="0">
                <a:latin typeface="SutonnyMJ" pitchFamily="2" charset="0"/>
                <a:cs typeface="SutonnyMJ" pitchFamily="2" charset="0"/>
              </a:rPr>
              <a:t>/</a:t>
            </a:r>
            <a:r>
              <a:rPr lang="en-US" sz="3200" b="1" dirty="0" err="1">
                <a:latin typeface="SutonnyMJ" pitchFamily="2" charset="0"/>
                <a:cs typeface="SutonnyMJ" pitchFamily="2" charset="0"/>
              </a:rPr>
              <a:t>eo</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MÖn</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KvbwU</a:t>
            </a:r>
            <a:r>
              <a:rPr lang="en-US" sz="3200" b="1" dirty="0">
                <a:latin typeface="SutonnyMJ" pitchFamily="2" charset="0"/>
                <a:cs typeface="SutonnyMJ" pitchFamily="2" charset="0"/>
              </a:rPr>
              <a:t>?</a:t>
            </a:r>
          </a:p>
          <a:p>
            <a:pPr marL="457200" indent="-457200">
              <a:buFont typeface="Wingdings" panose="05000000000000000000" pitchFamily="2" charset="2"/>
              <a:buChar char="ü"/>
            </a:pPr>
            <a:r>
              <a:rPr lang="en-US" sz="3200" b="1" dirty="0" err="1">
                <a:latin typeface="SutonnyMJ" pitchFamily="2" charset="0"/>
                <a:cs typeface="SutonnyMJ" pitchFamily="2" charset="0"/>
              </a:rPr>
              <a:t>e„n¯cwZ</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MÖ‡ni</a:t>
            </a:r>
            <a:r>
              <a:rPr lang="en-US" sz="3200" b="1" dirty="0">
                <a:latin typeface="SutonnyMJ" pitchFamily="2" charset="0"/>
                <a:cs typeface="SutonnyMJ" pitchFamily="2" charset="0"/>
              </a:rPr>
              <a:t> </a:t>
            </a:r>
            <a:r>
              <a:rPr lang="en-US" sz="3200" b="1" dirty="0" err="1">
                <a:latin typeface="SutonnyMJ" pitchFamily="2" charset="0"/>
                <a:cs typeface="SutonnyMJ" pitchFamily="2" charset="0"/>
              </a:rPr>
              <a:t>AvqZb</a:t>
            </a:r>
            <a:r>
              <a:rPr lang="en-US" sz="3200" b="1" dirty="0">
                <a:latin typeface="SutonnyMJ" pitchFamily="2" charset="0"/>
                <a:cs typeface="SutonnyMJ" pitchFamily="2" charset="0"/>
              </a:rPr>
              <a:t> KZ? </a:t>
            </a:r>
          </a:p>
        </p:txBody>
      </p:sp>
    </p:spTree>
    <p:extLst>
      <p:ext uri="{BB962C8B-B14F-4D97-AF65-F5344CB8AC3E}">
        <p14:creationId xmlns:p14="http://schemas.microsoft.com/office/powerpoint/2010/main" val="81426979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F48DE-EFBA-4A99-ACF1-F4D65CCF661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20958907">
            <a:off x="573436" y="2793717"/>
            <a:ext cx="3988231" cy="2956637"/>
          </a:xfrm>
          <a:prstGeom prst="rect">
            <a:avLst/>
          </a:prstGeom>
          <a:solidFill>
            <a:srgbClr val="FFFFFF">
              <a:shade val="85000"/>
            </a:srgbClr>
          </a:solidFill>
          <a:ln w="762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568D605A-5803-467C-A745-8524C92FEDA7}"/>
              </a:ext>
            </a:extLst>
          </p:cNvPr>
          <p:cNvSpPr txBox="1"/>
          <p:nvPr/>
        </p:nvSpPr>
        <p:spPr>
          <a:xfrm>
            <a:off x="5121931" y="330451"/>
            <a:ext cx="3138666" cy="1107996"/>
          </a:xfrm>
          <a:prstGeom prst="rect">
            <a:avLst/>
          </a:prstGeom>
          <a:noFill/>
        </p:spPr>
        <p:txBody>
          <a:bodyPr wrap="square" rtlCol="0">
            <a:spAutoFit/>
          </a:bodyPr>
          <a:lstStyle/>
          <a:p>
            <a:r>
              <a:rPr lang="en-US" sz="6600" b="1" dirty="0" err="1">
                <a:latin typeface="SutonnyMJ" pitchFamily="2" charset="0"/>
                <a:cs typeface="SutonnyMJ" pitchFamily="2" charset="0"/>
              </a:rPr>
              <a:t>evwoi</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KvR</a:t>
            </a:r>
            <a:r>
              <a:rPr lang="en-US" sz="6600" b="1" dirty="0">
                <a:latin typeface="SutonnyMJ" pitchFamily="2" charset="0"/>
                <a:cs typeface="SutonnyMJ" pitchFamily="2" charset="0"/>
              </a:rPr>
              <a:t> </a:t>
            </a:r>
          </a:p>
        </p:txBody>
      </p:sp>
      <p:sp>
        <p:nvSpPr>
          <p:cNvPr id="5" name="TextBox 4">
            <a:extLst>
              <a:ext uri="{FF2B5EF4-FFF2-40B4-BE49-F238E27FC236}">
                <a16:creationId xmlns:a16="http://schemas.microsoft.com/office/drawing/2014/main" id="{F55679B4-50DC-4A73-9434-8BE9FD72678D}"/>
              </a:ext>
            </a:extLst>
          </p:cNvPr>
          <p:cNvSpPr txBox="1"/>
          <p:nvPr/>
        </p:nvSpPr>
        <p:spPr>
          <a:xfrm>
            <a:off x="4801184" y="2767280"/>
            <a:ext cx="6517296" cy="1323439"/>
          </a:xfrm>
          <a:prstGeom prst="rect">
            <a:avLst/>
          </a:prstGeom>
          <a:noFill/>
        </p:spPr>
        <p:txBody>
          <a:bodyPr wrap="square" rtlCol="0">
            <a:spAutoFit/>
          </a:bodyPr>
          <a:lstStyle/>
          <a:p>
            <a:r>
              <a:rPr lang="en-US" sz="4000" b="1" dirty="0">
                <a:latin typeface="SutonnyMJ" pitchFamily="2" charset="0"/>
                <a:cs typeface="SutonnyMJ" pitchFamily="2" charset="0"/>
              </a:rPr>
              <a:t>‡</a:t>
            </a:r>
            <a:r>
              <a:rPr lang="en-US" sz="4000" b="1" dirty="0" err="1">
                <a:latin typeface="SutonnyMJ" pitchFamily="2" charset="0"/>
                <a:cs typeface="SutonnyMJ" pitchFamily="2" charset="0"/>
              </a:rPr>
              <a:t>mŠiRMr</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Gi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RvwZ</a:t>
            </a:r>
            <a:r>
              <a:rPr lang="en-US" sz="4000" b="1" dirty="0">
                <a:latin typeface="SutonnyMJ" pitchFamily="2" charset="0"/>
                <a:cs typeface="SutonnyMJ" pitchFamily="2" charset="0"/>
              </a:rPr>
              <a:t>®‹¸‡</a:t>
            </a:r>
            <a:r>
              <a:rPr lang="en-US" sz="4000" b="1" dirty="0" err="1">
                <a:latin typeface="SutonnyMJ" pitchFamily="2" charset="0"/>
                <a:cs typeface="SutonnyMJ" pitchFamily="2" charset="0"/>
              </a:rPr>
              <a:t>jvi</a:t>
            </a:r>
            <a:r>
              <a:rPr lang="en-US" sz="4000" b="1" dirty="0">
                <a:latin typeface="SutonnyMJ" pitchFamily="2" charset="0"/>
                <a:cs typeface="SutonnyMJ" pitchFamily="2" charset="0"/>
              </a:rPr>
              <a:t> ˆ</a:t>
            </a:r>
            <a:r>
              <a:rPr lang="en-US" sz="4000" b="1" dirty="0" err="1">
                <a:latin typeface="SutonnyMJ" pitchFamily="2" charset="0"/>
                <a:cs typeface="SutonnyMJ" pitchFamily="2" charset="0"/>
              </a:rPr>
              <a:t>ekómg~n</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Q‡Ki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gva</a:t>
            </a:r>
            <a:r>
              <a:rPr lang="en-US" sz="4000" b="1" dirty="0">
                <a:latin typeface="SutonnyMJ" pitchFamily="2" charset="0"/>
                <a:cs typeface="SutonnyMJ" pitchFamily="2" charset="0"/>
              </a:rPr>
              <a:t>¨‡g </a:t>
            </a:r>
            <a:r>
              <a:rPr lang="en-US" sz="4000" b="1" dirty="0" err="1">
                <a:latin typeface="SutonnyMJ" pitchFamily="2" charset="0"/>
                <a:cs typeface="SutonnyMJ" pitchFamily="2" charset="0"/>
              </a:rPr>
              <a:t>Zzjbv</a:t>
            </a:r>
            <a:r>
              <a:rPr lang="en-US" sz="4000" b="1" dirty="0">
                <a:latin typeface="SutonnyMJ" pitchFamily="2" charset="0"/>
                <a:cs typeface="SutonnyMJ" pitchFamily="2" charset="0"/>
              </a:rPr>
              <a:t> Ki|</a:t>
            </a:r>
          </a:p>
        </p:txBody>
      </p:sp>
    </p:spTree>
    <p:extLst>
      <p:ext uri="{BB962C8B-B14F-4D97-AF65-F5344CB8AC3E}">
        <p14:creationId xmlns:p14="http://schemas.microsoft.com/office/powerpoint/2010/main" val="304084226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DCE2A9-3300-4C58-BE06-F890D8B1346E}"/>
              </a:ext>
            </a:extLst>
          </p:cNvPr>
          <p:cNvSpPr txBox="1"/>
          <p:nvPr/>
        </p:nvSpPr>
        <p:spPr>
          <a:xfrm>
            <a:off x="2851688" y="1506910"/>
            <a:ext cx="7330698" cy="3770263"/>
          </a:xfrm>
          <a:prstGeom prst="rect">
            <a:avLst/>
          </a:prstGeom>
          <a:noFill/>
        </p:spPr>
        <p:txBody>
          <a:bodyPr wrap="square" rtlCol="0">
            <a:spAutoFit/>
          </a:bodyPr>
          <a:lstStyle/>
          <a:p>
            <a:r>
              <a:rPr lang="en-US" sz="23900" b="1" dirty="0" err="1">
                <a:solidFill>
                  <a:srgbClr val="FB8F1C"/>
                </a:solidFill>
                <a:latin typeface="SutonnyMJ" pitchFamily="2" charset="0"/>
                <a:cs typeface="SutonnyMJ" pitchFamily="2" charset="0"/>
              </a:rPr>
              <a:t>ab¨</a:t>
            </a:r>
            <a:r>
              <a:rPr lang="en-US" sz="23900" b="1" err="1">
                <a:solidFill>
                  <a:srgbClr val="FB8F1C"/>
                </a:solidFill>
                <a:latin typeface="SutonnyMJ" pitchFamily="2" charset="0"/>
                <a:cs typeface="SutonnyMJ" pitchFamily="2" charset="0"/>
              </a:rPr>
              <a:t>ev</a:t>
            </a:r>
            <a:r>
              <a:rPr lang="en-US" sz="23900" b="1" dirty="0">
                <a:solidFill>
                  <a:srgbClr val="FB8F1C"/>
                </a:solidFill>
                <a:latin typeface="SutonnyMJ" pitchFamily="2" charset="0"/>
                <a:cs typeface="SutonnyMJ" pitchFamily="2" charset="0"/>
              </a:rPr>
              <a:t>` </a:t>
            </a:r>
          </a:p>
        </p:txBody>
      </p:sp>
    </p:spTree>
    <p:extLst>
      <p:ext uri="{BB962C8B-B14F-4D97-AF65-F5344CB8AC3E}">
        <p14:creationId xmlns:p14="http://schemas.microsoft.com/office/powerpoint/2010/main" val="108850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7E3E5990-9FC1-4A35-B79F-BD8D4680A41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81058" y="893589"/>
            <a:ext cx="3735350" cy="2404247"/>
          </a:xfrm>
          <a:prstGeom prst="rect">
            <a:avLst/>
          </a:prstGeom>
          <a:solidFill>
            <a:srgbClr val="FFFFFF">
              <a:shade val="85000"/>
            </a:srgbClr>
          </a:solidFill>
          <a:ln w="539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extBox 2">
            <a:extLst>
              <a:ext uri="{FF2B5EF4-FFF2-40B4-BE49-F238E27FC236}">
                <a16:creationId xmlns:a16="http://schemas.microsoft.com/office/drawing/2014/main" id="{E685A3A5-31CD-4E9B-9080-227B77F02B20}"/>
              </a:ext>
            </a:extLst>
          </p:cNvPr>
          <p:cNvSpPr txBox="1"/>
          <p:nvPr/>
        </p:nvSpPr>
        <p:spPr>
          <a:xfrm>
            <a:off x="775592" y="1741769"/>
            <a:ext cx="4306074" cy="707886"/>
          </a:xfrm>
          <a:prstGeom prst="rect">
            <a:avLst/>
          </a:prstGeom>
          <a:noFill/>
        </p:spPr>
        <p:txBody>
          <a:bodyPr wrap="square" rtlCol="0">
            <a:spAutoFit/>
          </a:bodyPr>
          <a:lstStyle/>
          <a:p>
            <a:r>
              <a:rPr lang="en-US" sz="4000" b="1" dirty="0" err="1">
                <a:latin typeface="SutonnyMJ" pitchFamily="2" charset="0"/>
                <a:cs typeface="SutonnyMJ" pitchFamily="2" charset="0"/>
              </a:rPr>
              <a:t>Avgiv</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Kv_vq</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evm</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Kwi</a:t>
            </a:r>
            <a:r>
              <a:rPr lang="en-US" sz="4000" b="1" dirty="0">
                <a:latin typeface="SutonnyMJ" pitchFamily="2" charset="0"/>
                <a:cs typeface="SutonnyMJ" pitchFamily="2" charset="0"/>
              </a:rPr>
              <a:t> ? </a:t>
            </a:r>
          </a:p>
        </p:txBody>
      </p:sp>
      <p:pic>
        <p:nvPicPr>
          <p:cNvPr id="2052" name="Picture 4" descr="Image result for solar system">
            <a:extLst>
              <a:ext uri="{FF2B5EF4-FFF2-40B4-BE49-F238E27FC236}">
                <a16:creationId xmlns:a16="http://schemas.microsoft.com/office/drawing/2014/main" id="{50CB3BC8-5837-4343-B7F7-DC0C3A028FC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59" y="3831661"/>
            <a:ext cx="3735349" cy="2404246"/>
          </a:xfrm>
          <a:prstGeom prst="rect">
            <a:avLst/>
          </a:prstGeom>
          <a:solidFill>
            <a:srgbClr val="FFFFFF">
              <a:shade val="85000"/>
            </a:srgbClr>
          </a:solidFill>
          <a:ln w="539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Rectangle: Rounded Corners 3">
            <a:extLst>
              <a:ext uri="{FF2B5EF4-FFF2-40B4-BE49-F238E27FC236}">
                <a16:creationId xmlns:a16="http://schemas.microsoft.com/office/drawing/2014/main" id="{918EA1D6-5D4A-4E2B-9165-C89AFFCCFC8B}"/>
              </a:ext>
            </a:extLst>
          </p:cNvPr>
          <p:cNvSpPr/>
          <p:nvPr/>
        </p:nvSpPr>
        <p:spPr>
          <a:xfrm>
            <a:off x="8819602" y="3385625"/>
            <a:ext cx="1003848" cy="274207"/>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SutonnyMJ" pitchFamily="2" charset="0"/>
                <a:cs typeface="SutonnyMJ" pitchFamily="2" charset="0"/>
              </a:rPr>
              <a:t>c„w_ex‡Z</a:t>
            </a:r>
            <a:r>
              <a:rPr lang="en-US" sz="2000" b="1" dirty="0">
                <a:latin typeface="SutonnyMJ" pitchFamily="2" charset="0"/>
                <a:cs typeface="SutonnyMJ" pitchFamily="2" charset="0"/>
              </a:rPr>
              <a:t> </a:t>
            </a:r>
          </a:p>
        </p:txBody>
      </p:sp>
      <p:sp>
        <p:nvSpPr>
          <p:cNvPr id="8" name="TextBox 7">
            <a:extLst>
              <a:ext uri="{FF2B5EF4-FFF2-40B4-BE49-F238E27FC236}">
                <a16:creationId xmlns:a16="http://schemas.microsoft.com/office/drawing/2014/main" id="{41E273E5-6FC3-4215-BDFC-14964844A94F}"/>
              </a:ext>
            </a:extLst>
          </p:cNvPr>
          <p:cNvSpPr txBox="1"/>
          <p:nvPr/>
        </p:nvSpPr>
        <p:spPr>
          <a:xfrm>
            <a:off x="775592" y="4679841"/>
            <a:ext cx="4306074" cy="707886"/>
          </a:xfrm>
          <a:prstGeom prst="rect">
            <a:avLst/>
          </a:prstGeom>
          <a:noFill/>
        </p:spPr>
        <p:txBody>
          <a:bodyPr wrap="square" rtlCol="0">
            <a:spAutoFit/>
          </a:bodyPr>
          <a:lstStyle/>
          <a:p>
            <a:r>
              <a:rPr lang="en-US" sz="4000" b="1" dirty="0" err="1">
                <a:latin typeface="SutonnyMJ" pitchFamily="2" charset="0"/>
                <a:cs typeface="SutonnyMJ" pitchFamily="2" charset="0"/>
              </a:rPr>
              <a:t>c„w_ex</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GKwU</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wK</a:t>
            </a:r>
            <a:r>
              <a:rPr lang="en-US" sz="4000" b="1" dirty="0">
                <a:latin typeface="SutonnyMJ" pitchFamily="2" charset="0"/>
                <a:cs typeface="SutonnyMJ" pitchFamily="2" charset="0"/>
              </a:rPr>
              <a:t> ?</a:t>
            </a:r>
          </a:p>
        </p:txBody>
      </p:sp>
      <p:sp>
        <p:nvSpPr>
          <p:cNvPr id="9" name="Arrow: Right 8">
            <a:extLst>
              <a:ext uri="{FF2B5EF4-FFF2-40B4-BE49-F238E27FC236}">
                <a16:creationId xmlns:a16="http://schemas.microsoft.com/office/drawing/2014/main" id="{D0DBF18D-3BAA-4EF4-96C5-54FF6152B4FC}"/>
              </a:ext>
            </a:extLst>
          </p:cNvPr>
          <p:cNvSpPr/>
          <p:nvPr/>
        </p:nvSpPr>
        <p:spPr>
          <a:xfrm>
            <a:off x="3724703" y="4782473"/>
            <a:ext cx="504397" cy="502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EDAC385-A5C5-4DC9-AAA2-0022F5A998A8}"/>
              </a:ext>
            </a:extLst>
          </p:cNvPr>
          <p:cNvSpPr/>
          <p:nvPr/>
        </p:nvSpPr>
        <p:spPr>
          <a:xfrm>
            <a:off x="9353002" y="6323916"/>
            <a:ext cx="651423" cy="274207"/>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SutonnyMJ" pitchFamily="2" charset="0"/>
                <a:cs typeface="SutonnyMJ" pitchFamily="2" charset="0"/>
              </a:rPr>
              <a:t>MÖn</a:t>
            </a:r>
            <a:endParaRPr lang="en-US" sz="2000" b="1" dirty="0">
              <a:latin typeface="SutonnyMJ" pitchFamily="2" charset="0"/>
              <a:cs typeface="SutonnyMJ" pitchFamily="2" charset="0"/>
            </a:endParaRPr>
          </a:p>
        </p:txBody>
      </p:sp>
      <p:sp>
        <p:nvSpPr>
          <p:cNvPr id="11" name="Arrow: Right 10">
            <a:extLst>
              <a:ext uri="{FF2B5EF4-FFF2-40B4-BE49-F238E27FC236}">
                <a16:creationId xmlns:a16="http://schemas.microsoft.com/office/drawing/2014/main" id="{AC54333C-7604-4C7D-8A32-6462725B04C9}"/>
              </a:ext>
            </a:extLst>
          </p:cNvPr>
          <p:cNvSpPr/>
          <p:nvPr/>
        </p:nvSpPr>
        <p:spPr>
          <a:xfrm>
            <a:off x="4931203" y="1844401"/>
            <a:ext cx="504397" cy="502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80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4.44444E-6 L 0.22279 -0.00764 " pathEditMode="relative" rAng="0" ptsTypes="AA">
                                      <p:cBhvr>
                                        <p:cTn id="6" dur="2000" fill="hold"/>
                                        <p:tgtEl>
                                          <p:spTgt spid="11"/>
                                        </p:tgtEl>
                                        <p:attrNameLst>
                                          <p:attrName>ppt_x</p:attrName>
                                          <p:attrName>ppt_y</p:attrName>
                                        </p:attrNameLst>
                                      </p:cBhvr>
                                      <p:rCtr x="11133" y="-394"/>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1.875E-6 2.22222E-6 L 0.32057 -0.01088 " pathEditMode="relative" rAng="0" ptsTypes="AA">
                                      <p:cBhvr>
                                        <p:cTn id="10" dur="2000" fill="hold"/>
                                        <p:tgtEl>
                                          <p:spTgt spid="9"/>
                                        </p:tgtEl>
                                        <p:attrNameLst>
                                          <p:attrName>ppt_x</p:attrName>
                                          <p:attrName>ppt_y</p:attrName>
                                        </p:attrNameLst>
                                      </p:cBhvr>
                                      <p:rCtr x="16029"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F2A713-489C-40FF-B082-063D2E0743B7}"/>
              </a:ext>
            </a:extLst>
          </p:cNvPr>
          <p:cNvSpPr txBox="1"/>
          <p:nvPr/>
        </p:nvSpPr>
        <p:spPr>
          <a:xfrm>
            <a:off x="3424144" y="215683"/>
            <a:ext cx="5876144" cy="707886"/>
          </a:xfrm>
          <a:prstGeom prst="rect">
            <a:avLst/>
          </a:prstGeom>
          <a:noFill/>
        </p:spPr>
        <p:txBody>
          <a:bodyPr wrap="square" rtlCol="0">
            <a:spAutoFit/>
          </a:bodyPr>
          <a:lstStyle/>
          <a:p>
            <a:r>
              <a:rPr lang="en-US" sz="4000" b="1" dirty="0" err="1">
                <a:latin typeface="SutonnyMJ" pitchFamily="2" charset="0"/>
                <a:cs typeface="SutonnyMJ" pitchFamily="2" charset="0"/>
              </a:rPr>
              <a:t>Avgiv</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wK‡mi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Qwe</a:t>
            </a:r>
            <a:r>
              <a:rPr lang="en-US" sz="4000" b="1" dirty="0">
                <a:latin typeface="SutonnyMJ" pitchFamily="2" charset="0"/>
                <a:cs typeface="SutonnyMJ" pitchFamily="2" charset="0"/>
              </a:rPr>
              <a:t> †`L‡Z </a:t>
            </a:r>
            <a:r>
              <a:rPr lang="en-US" sz="4000" b="1" dirty="0" err="1">
                <a:latin typeface="SutonnyMJ" pitchFamily="2" charset="0"/>
                <a:cs typeface="SutonnyMJ" pitchFamily="2" charset="0"/>
              </a:rPr>
              <a:t>cvw”Q</a:t>
            </a:r>
            <a:r>
              <a:rPr lang="en-US" sz="4000" b="1" dirty="0">
                <a:latin typeface="SutonnyMJ" pitchFamily="2" charset="0"/>
                <a:cs typeface="SutonnyMJ" pitchFamily="2" charset="0"/>
              </a:rPr>
              <a:t> ? </a:t>
            </a:r>
          </a:p>
        </p:txBody>
      </p:sp>
      <p:sp>
        <p:nvSpPr>
          <p:cNvPr id="6" name="TextBox 5">
            <a:extLst>
              <a:ext uri="{FF2B5EF4-FFF2-40B4-BE49-F238E27FC236}">
                <a16:creationId xmlns:a16="http://schemas.microsoft.com/office/drawing/2014/main" id="{FD20C635-C2C6-4273-BD95-C861BC8A5EAC}"/>
              </a:ext>
            </a:extLst>
          </p:cNvPr>
          <p:cNvSpPr txBox="1"/>
          <p:nvPr/>
        </p:nvSpPr>
        <p:spPr>
          <a:xfrm>
            <a:off x="1958678" y="5787818"/>
            <a:ext cx="4909195" cy="707886"/>
          </a:xfrm>
          <a:prstGeom prst="rect">
            <a:avLst/>
          </a:prstGeom>
          <a:noFill/>
        </p:spPr>
        <p:txBody>
          <a:bodyPr wrap="square" rtlCol="0">
            <a:spAutoFit/>
          </a:bodyPr>
          <a:lstStyle/>
          <a:p>
            <a:r>
              <a:rPr lang="en-US" sz="4000" b="1" dirty="0" err="1">
                <a:latin typeface="SutonnyMJ" pitchFamily="2" charset="0"/>
                <a:cs typeface="SutonnyMJ" pitchFamily="2" charset="0"/>
              </a:rPr>
              <a:t>c„w_ex</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MÖnwU</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wK‡mi</a:t>
            </a:r>
            <a:r>
              <a:rPr lang="en-US" sz="4000" b="1" dirty="0">
                <a:latin typeface="SutonnyMJ" pitchFamily="2" charset="0"/>
                <a:cs typeface="SutonnyMJ" pitchFamily="2" charset="0"/>
              </a:rPr>
              <a:t> Ask ? </a:t>
            </a:r>
          </a:p>
        </p:txBody>
      </p:sp>
      <p:sp>
        <p:nvSpPr>
          <p:cNvPr id="7" name="Rectangle: Rounded Corners 6">
            <a:extLst>
              <a:ext uri="{FF2B5EF4-FFF2-40B4-BE49-F238E27FC236}">
                <a16:creationId xmlns:a16="http://schemas.microsoft.com/office/drawing/2014/main" id="{C2E093F7-B4A5-469E-867B-AB391CEEBF4D}"/>
              </a:ext>
            </a:extLst>
          </p:cNvPr>
          <p:cNvSpPr/>
          <p:nvPr/>
        </p:nvSpPr>
        <p:spPr>
          <a:xfrm>
            <a:off x="8527846" y="5896238"/>
            <a:ext cx="1705476" cy="491047"/>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utonnyMJ" pitchFamily="2" charset="0"/>
                <a:cs typeface="SutonnyMJ" pitchFamily="2" charset="0"/>
              </a:rPr>
              <a:t>†</a:t>
            </a:r>
            <a:r>
              <a:rPr lang="en-US" sz="2800" b="1" dirty="0" err="1">
                <a:latin typeface="SutonnyMJ" pitchFamily="2" charset="0"/>
                <a:cs typeface="SutonnyMJ" pitchFamily="2" charset="0"/>
              </a:rPr>
              <a:t>mŠiRM‡Zi</a:t>
            </a:r>
            <a:r>
              <a:rPr lang="en-US" sz="2800" b="1" dirty="0">
                <a:latin typeface="SutonnyMJ" pitchFamily="2" charset="0"/>
                <a:cs typeface="SutonnyMJ" pitchFamily="2" charset="0"/>
              </a:rPr>
              <a:t> </a:t>
            </a:r>
          </a:p>
        </p:txBody>
      </p:sp>
      <p:sp>
        <p:nvSpPr>
          <p:cNvPr id="8" name="Arrow: Right 7">
            <a:extLst>
              <a:ext uri="{FF2B5EF4-FFF2-40B4-BE49-F238E27FC236}">
                <a16:creationId xmlns:a16="http://schemas.microsoft.com/office/drawing/2014/main" id="{6E6683D9-7C19-4296-B752-79D9D23A96CA}"/>
              </a:ext>
            </a:extLst>
          </p:cNvPr>
          <p:cNvSpPr/>
          <p:nvPr/>
        </p:nvSpPr>
        <p:spPr>
          <a:xfrm>
            <a:off x="6743700" y="5890450"/>
            <a:ext cx="504397" cy="502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upload.wikimedia.org/wikipedia/commons/thumb/c/c2/Solar_sys.jpg/1024px-Solar_sys.jpg">
            <a:extLst>
              <a:ext uri="{FF2B5EF4-FFF2-40B4-BE49-F238E27FC236}">
                <a16:creationId xmlns:a16="http://schemas.microsoft.com/office/drawing/2014/main" id="{6A02D6E6-7BB8-4D15-BE23-54AA35BEC55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305265" y="923569"/>
            <a:ext cx="9581470" cy="4749148"/>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4797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3" presetClass="path" presetSubtype="0" repeatCount="indefinite" accel="50000" decel="50000" fill="hold" grpId="0" nodeType="withEffect">
                                  <p:stCondLst>
                                    <p:cond delay="0"/>
                                  </p:stCondLst>
                                  <p:endCondLst>
                                    <p:cond evt="onNext" delay="0">
                                      <p:tgtEl>
                                        <p:sldTgt/>
                                      </p:tgtEl>
                                    </p:cond>
                                  </p:endCondLst>
                                  <p:childTnLst>
                                    <p:animMotion origin="layout" path="M -0.04076 0.00185 L 0.09909 0.00394 " pathEditMode="relative" rAng="0" ptsTypes="AA">
                                      <p:cBhvr>
                                        <p:cTn id="11" dur="2000" fill="hold"/>
                                        <p:tgtEl>
                                          <p:spTgt spid="8"/>
                                        </p:tgtEl>
                                        <p:attrNameLst>
                                          <p:attrName>ppt_x</p:attrName>
                                          <p:attrName>ppt_y</p:attrName>
                                        </p:attrNameLst>
                                      </p:cBhvr>
                                      <p:rCtr x="699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2EEA00-9E08-4BCA-9138-D0DC4FA76B06}"/>
              </a:ext>
            </a:extLst>
          </p:cNvPr>
          <p:cNvSpPr txBox="1"/>
          <p:nvPr/>
        </p:nvSpPr>
        <p:spPr>
          <a:xfrm>
            <a:off x="3966126" y="215682"/>
            <a:ext cx="4703856" cy="707886"/>
          </a:xfrm>
          <a:prstGeom prst="rect">
            <a:avLst/>
          </a:prstGeom>
          <a:noFill/>
        </p:spPr>
        <p:txBody>
          <a:bodyPr wrap="square" rtlCol="0">
            <a:spAutoFit/>
          </a:bodyPr>
          <a:lstStyle/>
          <a:p>
            <a:r>
              <a:rPr lang="en-US" sz="4000" b="1" dirty="0" err="1">
                <a:latin typeface="SutonnyMJ" pitchFamily="2" charset="0"/>
                <a:cs typeface="SutonnyMJ" pitchFamily="2" charset="0"/>
              </a:rPr>
              <a:t>Avgv</a:t>
            </a:r>
            <a:r>
              <a:rPr lang="en-US" sz="4000" b="1" dirty="0">
                <a:latin typeface="SutonnyMJ" pitchFamily="2" charset="0"/>
                <a:cs typeface="SutonnyMJ" pitchFamily="2" charset="0"/>
              </a:rPr>
              <a:t>‡`</a:t>
            </a:r>
            <a:r>
              <a:rPr lang="en-US" sz="4000" b="1" dirty="0" err="1">
                <a:latin typeface="SutonnyMJ" pitchFamily="2" charset="0"/>
                <a:cs typeface="SutonnyMJ" pitchFamily="2" charset="0"/>
              </a:rPr>
              <a:t>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AvR‡Ki</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Av‡jvPbv</a:t>
            </a:r>
            <a:r>
              <a:rPr lang="en-US" sz="4000" b="1" dirty="0">
                <a:latin typeface="SutonnyMJ" pitchFamily="2" charset="0"/>
                <a:cs typeface="SutonnyMJ" pitchFamily="2" charset="0"/>
              </a:rPr>
              <a:t> </a:t>
            </a:r>
          </a:p>
        </p:txBody>
      </p:sp>
      <p:sp>
        <p:nvSpPr>
          <p:cNvPr id="5" name="Rectangle: Rounded Corners 4">
            <a:extLst>
              <a:ext uri="{FF2B5EF4-FFF2-40B4-BE49-F238E27FC236}">
                <a16:creationId xmlns:a16="http://schemas.microsoft.com/office/drawing/2014/main" id="{5D1863E6-16B3-4EF5-807F-3605B232AE8D}"/>
              </a:ext>
            </a:extLst>
          </p:cNvPr>
          <p:cNvSpPr/>
          <p:nvPr/>
        </p:nvSpPr>
        <p:spPr>
          <a:xfrm>
            <a:off x="5327925" y="6024372"/>
            <a:ext cx="1980258" cy="617946"/>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SutonnyMJ" pitchFamily="2" charset="0"/>
                <a:cs typeface="SutonnyMJ" pitchFamily="2" charset="0"/>
              </a:rPr>
              <a:t>†</a:t>
            </a:r>
            <a:r>
              <a:rPr lang="en-US" sz="4000" b="1" dirty="0" err="1">
                <a:latin typeface="SutonnyMJ" pitchFamily="2" charset="0"/>
                <a:cs typeface="SutonnyMJ" pitchFamily="2" charset="0"/>
              </a:rPr>
              <a:t>mŠiRMZ</a:t>
            </a:r>
            <a:r>
              <a:rPr lang="en-US" sz="4000" b="1" dirty="0">
                <a:latin typeface="SutonnyMJ" pitchFamily="2" charset="0"/>
                <a:cs typeface="SutonnyMJ" pitchFamily="2" charset="0"/>
              </a:rPr>
              <a:t> </a:t>
            </a:r>
          </a:p>
        </p:txBody>
      </p:sp>
      <p:pic>
        <p:nvPicPr>
          <p:cNvPr id="1028" name="Picture 4" descr="Image result for বুধ গ্রহের ছবি">
            <a:extLst>
              <a:ext uri="{FF2B5EF4-FFF2-40B4-BE49-F238E27FC236}">
                <a16:creationId xmlns:a16="http://schemas.microsoft.com/office/drawing/2014/main" id="{D4EF14AA-1F65-4929-BF3E-B49B7F4C9E5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82437" y="1045120"/>
            <a:ext cx="9227126" cy="4767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0670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8631A5-18E1-4EE0-AC71-38B89069A869}"/>
              </a:ext>
            </a:extLst>
          </p:cNvPr>
          <p:cNvSpPr/>
          <p:nvPr/>
        </p:nvSpPr>
        <p:spPr>
          <a:xfrm>
            <a:off x="4855256" y="399273"/>
            <a:ext cx="2010240" cy="583261"/>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SutonnyMJ" pitchFamily="2" charset="0"/>
                <a:cs typeface="SutonnyMJ" pitchFamily="2" charset="0"/>
              </a:rPr>
              <a:t>wkLb</a:t>
            </a:r>
            <a:r>
              <a:rPr lang="en-US" sz="4000" b="1" dirty="0">
                <a:latin typeface="SutonnyMJ" pitchFamily="2" charset="0"/>
                <a:cs typeface="SutonnyMJ" pitchFamily="2" charset="0"/>
              </a:rPr>
              <a:t> </a:t>
            </a:r>
            <a:r>
              <a:rPr lang="en-US" sz="4000" b="1" dirty="0" err="1">
                <a:latin typeface="SutonnyMJ" pitchFamily="2" charset="0"/>
                <a:cs typeface="SutonnyMJ" pitchFamily="2" charset="0"/>
              </a:rPr>
              <a:t>dj</a:t>
            </a:r>
            <a:r>
              <a:rPr lang="en-US" sz="4000" b="1" dirty="0">
                <a:latin typeface="SutonnyMJ" pitchFamily="2" charset="0"/>
                <a:cs typeface="SutonnyMJ" pitchFamily="2" charset="0"/>
              </a:rPr>
              <a:t> </a:t>
            </a:r>
          </a:p>
        </p:txBody>
      </p:sp>
      <p:sp>
        <p:nvSpPr>
          <p:cNvPr id="3" name="Rectangle: Rounded Corners 2">
            <a:extLst>
              <a:ext uri="{FF2B5EF4-FFF2-40B4-BE49-F238E27FC236}">
                <a16:creationId xmlns:a16="http://schemas.microsoft.com/office/drawing/2014/main" id="{64E9AFEC-AC86-4F0F-A5F2-FB8A6E1A0CC4}"/>
              </a:ext>
            </a:extLst>
          </p:cNvPr>
          <p:cNvSpPr/>
          <p:nvPr/>
        </p:nvSpPr>
        <p:spPr>
          <a:xfrm>
            <a:off x="2782394" y="1590313"/>
            <a:ext cx="6627212" cy="583261"/>
          </a:xfrm>
          <a:prstGeom prst="roundRect">
            <a:avLst>
              <a:gd name="adj" fmla="val 1459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SutonnyMJ" pitchFamily="2" charset="0"/>
                <a:cs typeface="SutonnyMJ" pitchFamily="2" charset="0"/>
              </a:rPr>
              <a:t>Av‡jvPbv</a:t>
            </a:r>
            <a:r>
              <a:rPr lang="en-US" sz="4000" dirty="0">
                <a:latin typeface="SutonnyMJ" pitchFamily="2" charset="0"/>
                <a:cs typeface="SutonnyMJ" pitchFamily="2" charset="0"/>
              </a:rPr>
              <a:t> †</a:t>
            </a:r>
            <a:r>
              <a:rPr lang="en-US" sz="4000" dirty="0" err="1">
                <a:latin typeface="SutonnyMJ" pitchFamily="2" charset="0"/>
                <a:cs typeface="SutonnyMJ" pitchFamily="2" charset="0"/>
              </a:rPr>
              <a:t>k‡l</a:t>
            </a:r>
            <a:r>
              <a:rPr lang="en-US" sz="4000" dirty="0">
                <a:latin typeface="SutonnyMJ" pitchFamily="2" charset="0"/>
                <a:cs typeface="SutonnyMJ" pitchFamily="2" charset="0"/>
              </a:rPr>
              <a:t> </a:t>
            </a:r>
            <a:r>
              <a:rPr lang="en-US" sz="4000" dirty="0" err="1">
                <a:latin typeface="SutonnyMJ" pitchFamily="2" charset="0"/>
                <a:cs typeface="SutonnyMJ" pitchFamily="2" charset="0"/>
              </a:rPr>
              <a:t>wk¶v</a:t>
            </a:r>
            <a:r>
              <a:rPr lang="en-US" sz="4000" dirty="0">
                <a:latin typeface="SutonnyMJ" pitchFamily="2" charset="0"/>
                <a:cs typeface="SutonnyMJ" pitchFamily="2" charset="0"/>
              </a:rPr>
              <a:t>_©xiv ............... </a:t>
            </a:r>
          </a:p>
        </p:txBody>
      </p:sp>
      <p:sp>
        <p:nvSpPr>
          <p:cNvPr id="4" name="Rectangle: Rounded Corners 3">
            <a:extLst>
              <a:ext uri="{FF2B5EF4-FFF2-40B4-BE49-F238E27FC236}">
                <a16:creationId xmlns:a16="http://schemas.microsoft.com/office/drawing/2014/main" id="{18EFBF20-D54D-47C7-BE40-E28FAB0418DD}"/>
              </a:ext>
            </a:extLst>
          </p:cNvPr>
          <p:cNvSpPr/>
          <p:nvPr/>
        </p:nvSpPr>
        <p:spPr>
          <a:xfrm>
            <a:off x="473908" y="2514600"/>
            <a:ext cx="5926891" cy="583261"/>
          </a:xfrm>
          <a:prstGeom prst="roundRect">
            <a:avLst>
              <a:gd name="adj" fmla="val 1459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SutonnyMJ" pitchFamily="2" charset="0"/>
                <a:cs typeface="SutonnyMJ" pitchFamily="2" charset="0"/>
              </a:rPr>
              <a:t>†</a:t>
            </a:r>
            <a:r>
              <a:rPr lang="en-US" sz="4000" dirty="0" err="1">
                <a:latin typeface="SutonnyMJ" pitchFamily="2" charset="0"/>
                <a:cs typeface="SutonnyMJ" pitchFamily="2" charset="0"/>
              </a:rPr>
              <a:t>mŠiRMr</a:t>
            </a:r>
            <a:r>
              <a:rPr lang="en-US" sz="4000" dirty="0">
                <a:latin typeface="SutonnyMJ" pitchFamily="2" charset="0"/>
                <a:cs typeface="SutonnyMJ" pitchFamily="2" charset="0"/>
              </a:rPr>
              <a:t> </a:t>
            </a:r>
            <a:r>
              <a:rPr lang="en-US" sz="4000" dirty="0" err="1">
                <a:latin typeface="SutonnyMJ" pitchFamily="2" charset="0"/>
                <a:cs typeface="SutonnyMJ" pitchFamily="2" charset="0"/>
              </a:rPr>
              <a:t>Gi</a:t>
            </a:r>
            <a:r>
              <a:rPr lang="en-US" sz="4000" dirty="0">
                <a:latin typeface="SutonnyMJ" pitchFamily="2" charset="0"/>
                <a:cs typeface="SutonnyMJ" pitchFamily="2" charset="0"/>
              </a:rPr>
              <a:t> </a:t>
            </a:r>
            <a:r>
              <a:rPr lang="en-US" sz="4000" dirty="0" err="1">
                <a:latin typeface="SutonnyMJ" pitchFamily="2" charset="0"/>
                <a:cs typeface="SutonnyMJ" pitchFamily="2" charset="0"/>
              </a:rPr>
              <a:t>msÁv</a:t>
            </a:r>
            <a:r>
              <a:rPr lang="en-US" sz="4000" dirty="0">
                <a:latin typeface="SutonnyMJ" pitchFamily="2" charset="0"/>
                <a:cs typeface="SutonnyMJ" pitchFamily="2" charset="0"/>
              </a:rPr>
              <a:t> </a:t>
            </a:r>
            <a:r>
              <a:rPr lang="en-US" sz="4000" dirty="0" err="1">
                <a:latin typeface="SutonnyMJ" pitchFamily="2" charset="0"/>
                <a:cs typeface="SutonnyMJ" pitchFamily="2" charset="0"/>
              </a:rPr>
              <a:t>wjL‡Z</a:t>
            </a:r>
            <a:r>
              <a:rPr lang="en-US" sz="4000" dirty="0">
                <a:latin typeface="SutonnyMJ" pitchFamily="2" charset="0"/>
                <a:cs typeface="SutonnyMJ" pitchFamily="2" charset="0"/>
              </a:rPr>
              <a:t> </a:t>
            </a:r>
            <a:r>
              <a:rPr lang="en-US" sz="4000" dirty="0" err="1">
                <a:latin typeface="SutonnyMJ" pitchFamily="2" charset="0"/>
                <a:cs typeface="SutonnyMJ" pitchFamily="2" charset="0"/>
              </a:rPr>
              <a:t>cvi‡e</a:t>
            </a:r>
            <a:r>
              <a:rPr lang="en-US" sz="4000" dirty="0">
                <a:latin typeface="SutonnyMJ" pitchFamily="2" charset="0"/>
                <a:cs typeface="SutonnyMJ" pitchFamily="2" charset="0"/>
              </a:rPr>
              <a:t>|</a:t>
            </a:r>
          </a:p>
        </p:txBody>
      </p:sp>
      <p:sp>
        <p:nvSpPr>
          <p:cNvPr id="5" name="Rectangle: Rounded Corners 4">
            <a:extLst>
              <a:ext uri="{FF2B5EF4-FFF2-40B4-BE49-F238E27FC236}">
                <a16:creationId xmlns:a16="http://schemas.microsoft.com/office/drawing/2014/main" id="{E75D8C7E-A9B8-429D-92F0-11352C9D0FD9}"/>
              </a:ext>
            </a:extLst>
          </p:cNvPr>
          <p:cNvSpPr/>
          <p:nvPr/>
        </p:nvSpPr>
        <p:spPr>
          <a:xfrm>
            <a:off x="473908" y="3429000"/>
            <a:ext cx="9585254" cy="583261"/>
          </a:xfrm>
          <a:prstGeom prst="roundRect">
            <a:avLst>
              <a:gd name="adj" fmla="val 1459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SutonnyMJ" pitchFamily="2" charset="0"/>
                <a:cs typeface="SutonnyMJ" pitchFamily="2" charset="0"/>
              </a:rPr>
              <a:t>†</a:t>
            </a:r>
            <a:r>
              <a:rPr lang="en-US" sz="4000" dirty="0" err="1">
                <a:latin typeface="SutonnyMJ" pitchFamily="2" charset="0"/>
                <a:cs typeface="SutonnyMJ" pitchFamily="2" charset="0"/>
              </a:rPr>
              <a:t>mŠiRMr</a:t>
            </a:r>
            <a:r>
              <a:rPr lang="en-US" sz="4000" dirty="0">
                <a:latin typeface="SutonnyMJ" pitchFamily="2" charset="0"/>
                <a:cs typeface="SutonnyMJ" pitchFamily="2" charset="0"/>
              </a:rPr>
              <a:t> </a:t>
            </a:r>
            <a:r>
              <a:rPr lang="en-US" sz="4000" dirty="0" err="1">
                <a:latin typeface="SutonnyMJ" pitchFamily="2" charset="0"/>
                <a:cs typeface="SutonnyMJ" pitchFamily="2" charset="0"/>
              </a:rPr>
              <a:t>Gi</a:t>
            </a:r>
            <a:r>
              <a:rPr lang="en-US" sz="4000" dirty="0">
                <a:latin typeface="SutonnyMJ" pitchFamily="2" charset="0"/>
                <a:cs typeface="SutonnyMJ" pitchFamily="2" charset="0"/>
              </a:rPr>
              <a:t> </a:t>
            </a:r>
            <a:r>
              <a:rPr lang="en-US" sz="4000" dirty="0" err="1">
                <a:latin typeface="SutonnyMJ" pitchFamily="2" charset="0"/>
                <a:cs typeface="SutonnyMJ" pitchFamily="2" charset="0"/>
              </a:rPr>
              <a:t>MÖn</a:t>
            </a:r>
            <a:r>
              <a:rPr lang="en-US" sz="4000" dirty="0">
                <a:latin typeface="SutonnyMJ" pitchFamily="2" charset="0"/>
                <a:cs typeface="SutonnyMJ" pitchFamily="2" charset="0"/>
              </a:rPr>
              <a:t> </a:t>
            </a:r>
            <a:r>
              <a:rPr lang="en-US" sz="4000" dirty="0" err="1">
                <a:latin typeface="SutonnyMJ" pitchFamily="2" charset="0"/>
                <a:cs typeface="SutonnyMJ" pitchFamily="2" charset="0"/>
              </a:rPr>
              <a:t>ev</a:t>
            </a:r>
            <a:r>
              <a:rPr lang="en-US" sz="4000" dirty="0">
                <a:latin typeface="SutonnyMJ" pitchFamily="2" charset="0"/>
                <a:cs typeface="SutonnyMJ" pitchFamily="2" charset="0"/>
              </a:rPr>
              <a:t> †</a:t>
            </a:r>
            <a:r>
              <a:rPr lang="en-US" sz="4000" dirty="0" err="1">
                <a:latin typeface="SutonnyMJ" pitchFamily="2" charset="0"/>
                <a:cs typeface="SutonnyMJ" pitchFamily="2" charset="0"/>
              </a:rPr>
              <a:t>R¨vwZ</a:t>
            </a:r>
            <a:r>
              <a:rPr lang="en-US" sz="4000" dirty="0">
                <a:latin typeface="SutonnyMJ" pitchFamily="2" charset="0"/>
                <a:cs typeface="SutonnyMJ" pitchFamily="2" charset="0"/>
              </a:rPr>
              <a:t>®‹ ¸‡</a:t>
            </a:r>
            <a:r>
              <a:rPr lang="en-US" sz="4000" dirty="0" err="1">
                <a:latin typeface="SutonnyMJ" pitchFamily="2" charset="0"/>
                <a:cs typeface="SutonnyMJ" pitchFamily="2" charset="0"/>
              </a:rPr>
              <a:t>jvi</a:t>
            </a:r>
            <a:r>
              <a:rPr lang="en-US" sz="4000" dirty="0">
                <a:latin typeface="SutonnyMJ" pitchFamily="2" charset="0"/>
                <a:cs typeface="SutonnyMJ" pitchFamily="2" charset="0"/>
              </a:rPr>
              <a:t> </a:t>
            </a:r>
            <a:r>
              <a:rPr lang="en-US" sz="4000" dirty="0" err="1">
                <a:latin typeface="SutonnyMJ" pitchFamily="2" charset="0"/>
                <a:cs typeface="SutonnyMJ" pitchFamily="2" charset="0"/>
              </a:rPr>
              <a:t>eY©bv</a:t>
            </a:r>
            <a:r>
              <a:rPr lang="en-US" sz="4000" dirty="0">
                <a:latin typeface="SutonnyMJ" pitchFamily="2" charset="0"/>
                <a:cs typeface="SutonnyMJ" pitchFamily="2" charset="0"/>
              </a:rPr>
              <a:t> </a:t>
            </a:r>
            <a:r>
              <a:rPr lang="en-US" sz="4000" dirty="0" err="1">
                <a:latin typeface="SutonnyMJ" pitchFamily="2" charset="0"/>
                <a:cs typeface="SutonnyMJ" pitchFamily="2" charset="0"/>
              </a:rPr>
              <a:t>wjL‡Z</a:t>
            </a:r>
            <a:r>
              <a:rPr lang="en-US" sz="4000" dirty="0">
                <a:latin typeface="SutonnyMJ" pitchFamily="2" charset="0"/>
                <a:cs typeface="SutonnyMJ" pitchFamily="2" charset="0"/>
              </a:rPr>
              <a:t> </a:t>
            </a:r>
            <a:r>
              <a:rPr lang="en-US" sz="4000" dirty="0" err="1">
                <a:latin typeface="SutonnyMJ" pitchFamily="2" charset="0"/>
                <a:cs typeface="SutonnyMJ" pitchFamily="2" charset="0"/>
              </a:rPr>
              <a:t>cvi‡e</a:t>
            </a:r>
            <a:r>
              <a:rPr lang="en-US" sz="4000" dirty="0">
                <a:latin typeface="SutonnyMJ" pitchFamily="2" charset="0"/>
                <a:cs typeface="SutonnyMJ" pitchFamily="2" charset="0"/>
              </a:rPr>
              <a:t>|  </a:t>
            </a:r>
          </a:p>
        </p:txBody>
      </p:sp>
      <p:sp>
        <p:nvSpPr>
          <p:cNvPr id="6" name="Rectangle: Rounded Corners 5">
            <a:extLst>
              <a:ext uri="{FF2B5EF4-FFF2-40B4-BE49-F238E27FC236}">
                <a16:creationId xmlns:a16="http://schemas.microsoft.com/office/drawing/2014/main" id="{CB256803-FC59-4DD3-8E3C-839EC2C70681}"/>
              </a:ext>
            </a:extLst>
          </p:cNvPr>
          <p:cNvSpPr/>
          <p:nvPr/>
        </p:nvSpPr>
        <p:spPr>
          <a:xfrm>
            <a:off x="473908" y="4394510"/>
            <a:ext cx="8935698" cy="583261"/>
          </a:xfrm>
          <a:prstGeom prst="roundRect">
            <a:avLst>
              <a:gd name="adj" fmla="val 1459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SutonnyMJ" pitchFamily="2" charset="0"/>
                <a:cs typeface="SutonnyMJ" pitchFamily="2" charset="0"/>
              </a:rPr>
              <a:t>c„w_ex</a:t>
            </a:r>
            <a:r>
              <a:rPr lang="en-US" sz="4000" dirty="0">
                <a:latin typeface="SutonnyMJ" pitchFamily="2" charset="0"/>
                <a:cs typeface="SutonnyMJ" pitchFamily="2" charset="0"/>
              </a:rPr>
              <a:t> </a:t>
            </a:r>
            <a:r>
              <a:rPr lang="en-US" sz="4000" dirty="0" err="1">
                <a:latin typeface="SutonnyMJ" pitchFamily="2" charset="0"/>
                <a:cs typeface="SutonnyMJ" pitchFamily="2" charset="0"/>
              </a:rPr>
              <a:t>MÖ‡n</a:t>
            </a:r>
            <a:r>
              <a:rPr lang="en-US" sz="4000" dirty="0">
                <a:latin typeface="SutonnyMJ" pitchFamily="2" charset="0"/>
                <a:cs typeface="SutonnyMJ" pitchFamily="2" charset="0"/>
              </a:rPr>
              <a:t> </a:t>
            </a:r>
            <a:r>
              <a:rPr lang="en-US" sz="4000" dirty="0" err="1">
                <a:latin typeface="SutonnyMJ" pitchFamily="2" charset="0"/>
                <a:cs typeface="SutonnyMJ" pitchFamily="2" charset="0"/>
              </a:rPr>
              <a:t>cÖvYx</a:t>
            </a:r>
            <a:r>
              <a:rPr lang="en-US" sz="4000" dirty="0">
                <a:latin typeface="SutonnyMJ" pitchFamily="2" charset="0"/>
                <a:cs typeface="SutonnyMJ" pitchFamily="2" charset="0"/>
              </a:rPr>
              <a:t> </a:t>
            </a:r>
            <a:r>
              <a:rPr lang="en-US" sz="4000" dirty="0" err="1">
                <a:latin typeface="SutonnyMJ" pitchFamily="2" charset="0"/>
                <a:cs typeface="SutonnyMJ" pitchFamily="2" charset="0"/>
              </a:rPr>
              <a:t>emev‡mi</a:t>
            </a:r>
            <a:r>
              <a:rPr lang="en-US" sz="4000" dirty="0">
                <a:latin typeface="SutonnyMJ" pitchFamily="2" charset="0"/>
                <a:cs typeface="SutonnyMJ" pitchFamily="2" charset="0"/>
              </a:rPr>
              <a:t> </a:t>
            </a:r>
            <a:r>
              <a:rPr lang="en-US" sz="4000" dirty="0" err="1">
                <a:latin typeface="SutonnyMJ" pitchFamily="2" charset="0"/>
                <a:cs typeface="SutonnyMJ" pitchFamily="2" charset="0"/>
              </a:rPr>
              <a:t>KviY</a:t>
            </a:r>
            <a:r>
              <a:rPr lang="en-US" sz="4000" dirty="0">
                <a:latin typeface="SutonnyMJ" pitchFamily="2" charset="0"/>
                <a:cs typeface="SutonnyMJ" pitchFamily="2" charset="0"/>
              </a:rPr>
              <a:t> </a:t>
            </a:r>
            <a:r>
              <a:rPr lang="en-US" sz="4000" dirty="0" err="1">
                <a:latin typeface="SutonnyMJ" pitchFamily="2" charset="0"/>
                <a:cs typeface="SutonnyMJ" pitchFamily="2" charset="0"/>
              </a:rPr>
              <a:t>e¨vL¨v</a:t>
            </a:r>
            <a:r>
              <a:rPr lang="en-US" sz="4000" dirty="0">
                <a:latin typeface="SutonnyMJ" pitchFamily="2" charset="0"/>
                <a:cs typeface="SutonnyMJ" pitchFamily="2" charset="0"/>
              </a:rPr>
              <a:t> </a:t>
            </a:r>
            <a:r>
              <a:rPr lang="en-US" sz="4000" dirty="0" err="1">
                <a:latin typeface="SutonnyMJ" pitchFamily="2" charset="0"/>
                <a:cs typeface="SutonnyMJ" pitchFamily="2" charset="0"/>
              </a:rPr>
              <a:t>Ki‡Z</a:t>
            </a:r>
            <a:r>
              <a:rPr lang="en-US" sz="4000" dirty="0">
                <a:latin typeface="SutonnyMJ" pitchFamily="2" charset="0"/>
                <a:cs typeface="SutonnyMJ" pitchFamily="2" charset="0"/>
              </a:rPr>
              <a:t> </a:t>
            </a:r>
            <a:r>
              <a:rPr lang="en-US" sz="4000" dirty="0" err="1">
                <a:latin typeface="SutonnyMJ" pitchFamily="2" charset="0"/>
                <a:cs typeface="SutonnyMJ" pitchFamily="2" charset="0"/>
              </a:rPr>
              <a:t>cvi‡e</a:t>
            </a:r>
            <a:r>
              <a:rPr lang="en-US" sz="4000" dirty="0">
                <a:latin typeface="SutonnyMJ" pitchFamily="2" charset="0"/>
                <a:cs typeface="SutonnyMJ" pitchFamily="2" charset="0"/>
              </a:rPr>
              <a:t>|  </a:t>
            </a:r>
          </a:p>
        </p:txBody>
      </p:sp>
    </p:spTree>
    <p:extLst>
      <p:ext uri="{BB962C8B-B14F-4D97-AF65-F5344CB8AC3E}">
        <p14:creationId xmlns:p14="http://schemas.microsoft.com/office/powerpoint/2010/main" val="86182993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12355EF-FCD5-4288-9976-809D20D5E2CA}"/>
              </a:ext>
            </a:extLst>
          </p:cNvPr>
          <p:cNvSpPr/>
          <p:nvPr/>
        </p:nvSpPr>
        <p:spPr>
          <a:xfrm>
            <a:off x="5105871" y="253159"/>
            <a:ext cx="1980258" cy="617946"/>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SutonnyMJ" pitchFamily="2" charset="0"/>
                <a:cs typeface="SutonnyMJ" pitchFamily="2" charset="0"/>
              </a:rPr>
              <a:t>†</a:t>
            </a:r>
            <a:r>
              <a:rPr lang="en-US" sz="4000" b="1" dirty="0" err="1">
                <a:latin typeface="SutonnyMJ" pitchFamily="2" charset="0"/>
                <a:cs typeface="SutonnyMJ" pitchFamily="2" charset="0"/>
              </a:rPr>
              <a:t>mŠiRMZ</a:t>
            </a:r>
            <a:r>
              <a:rPr lang="en-US" sz="4000" b="1" dirty="0">
                <a:latin typeface="SutonnyMJ" pitchFamily="2" charset="0"/>
                <a:cs typeface="SutonnyMJ" pitchFamily="2" charset="0"/>
              </a:rPr>
              <a:t> </a:t>
            </a:r>
          </a:p>
        </p:txBody>
      </p:sp>
      <p:pic>
        <p:nvPicPr>
          <p:cNvPr id="2050" name="Picture 2" descr="Image result for solar system">
            <a:extLst>
              <a:ext uri="{FF2B5EF4-FFF2-40B4-BE49-F238E27FC236}">
                <a16:creationId xmlns:a16="http://schemas.microsoft.com/office/drawing/2014/main" id="{52FDE3D5-52D7-4EF3-AE43-4023AEEF26D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25359" y="942629"/>
            <a:ext cx="9397022" cy="4643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a:extLst>
              <a:ext uri="{FF2B5EF4-FFF2-40B4-BE49-F238E27FC236}">
                <a16:creationId xmlns:a16="http://schemas.microsoft.com/office/drawing/2014/main" id="{87382D4A-0A9B-4785-B5BF-B27428C1BDFC}"/>
              </a:ext>
            </a:extLst>
          </p:cNvPr>
          <p:cNvSpPr txBox="1"/>
          <p:nvPr/>
        </p:nvSpPr>
        <p:spPr>
          <a:xfrm>
            <a:off x="2235553" y="5657671"/>
            <a:ext cx="7405480" cy="1200329"/>
          </a:xfrm>
          <a:prstGeom prst="rect">
            <a:avLst/>
          </a:prstGeom>
          <a:noFill/>
        </p:spPr>
        <p:txBody>
          <a:bodyPr wrap="square" rtlCol="0">
            <a:spAutoFit/>
          </a:bodyPr>
          <a:lstStyle/>
          <a:p>
            <a:pPr algn="ctr"/>
            <a:r>
              <a:rPr lang="as-IN" sz="3600" b="1" dirty="0">
                <a:latin typeface="NikoshBAN" panose="02000000000000000000" pitchFamily="2" charset="0"/>
                <a:cs typeface="NikoshBAN" panose="02000000000000000000" pitchFamily="2" charset="0"/>
              </a:rPr>
              <a:t>সৌরজগৎ বলতে সূর্য এবং এর সাথে মহাকর্ষী</a:t>
            </a:r>
            <a:r>
              <a:rPr lang="en-US" sz="3600" b="1" dirty="0">
                <a:latin typeface="NikoshBAN" panose="02000000000000000000" pitchFamily="2" charset="0"/>
                <a:cs typeface="NikoshBAN" panose="02000000000000000000" pitchFamily="2" charset="0"/>
              </a:rPr>
              <a:t>য়</a:t>
            </a:r>
            <a:r>
              <a:rPr lang="as-IN" sz="3600" b="1" dirty="0">
                <a:latin typeface="NikoshBAN" panose="02000000000000000000" pitchFamily="2" charset="0"/>
                <a:cs typeface="NikoshBAN" panose="02000000000000000000" pitchFamily="2" charset="0"/>
              </a:rPr>
              <a:t>ভাবে আবদ্ধ সকল জ্যোতির্বৈজ্ঞানিক বস্তুকে বোঝায</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113908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9374-865D-46A7-98BA-2327CAE9588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479364" y="1554377"/>
            <a:ext cx="3810790" cy="3749245"/>
          </a:xfrm>
          <a:prstGeom prst="rect">
            <a:avLst/>
          </a:prstGeom>
          <a:noFill/>
          <a:ln w="5397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C3FAE6EC-A827-4F81-9923-518C985E5702}"/>
              </a:ext>
            </a:extLst>
          </p:cNvPr>
          <p:cNvSpPr txBox="1"/>
          <p:nvPr/>
        </p:nvSpPr>
        <p:spPr>
          <a:xfrm>
            <a:off x="4342755" y="382249"/>
            <a:ext cx="3810789" cy="1107996"/>
          </a:xfrm>
          <a:prstGeom prst="rect">
            <a:avLst/>
          </a:prstGeom>
          <a:noFill/>
        </p:spPr>
        <p:txBody>
          <a:bodyPr wrap="square" rtlCol="0">
            <a:spAutoFit/>
          </a:bodyPr>
          <a:lstStyle/>
          <a:p>
            <a:r>
              <a:rPr lang="en-US" sz="6600" b="1" dirty="0" err="1">
                <a:latin typeface="SutonnyMJ" pitchFamily="2" charset="0"/>
                <a:cs typeface="SutonnyMJ" pitchFamily="2" charset="0"/>
              </a:rPr>
              <a:t>GKvKx</a:t>
            </a:r>
            <a:r>
              <a:rPr lang="en-US" sz="6600" b="1" dirty="0">
                <a:latin typeface="SutonnyMJ" pitchFamily="2" charset="0"/>
                <a:cs typeface="SutonnyMJ" pitchFamily="2" charset="0"/>
              </a:rPr>
              <a:t> †</a:t>
            </a:r>
            <a:r>
              <a:rPr lang="en-US" sz="6600" b="1" dirty="0" err="1">
                <a:latin typeface="SutonnyMJ" pitchFamily="2" charset="0"/>
                <a:cs typeface="SutonnyMJ" pitchFamily="2" charset="0"/>
              </a:rPr>
              <a:t>Póv</a:t>
            </a:r>
            <a:r>
              <a:rPr lang="en-US" sz="6600" b="1" dirty="0">
                <a:latin typeface="SutonnyMJ" pitchFamily="2" charset="0"/>
                <a:cs typeface="SutonnyMJ" pitchFamily="2" charset="0"/>
              </a:rPr>
              <a:t> </a:t>
            </a:r>
            <a:endParaRPr lang="en-US" sz="6600" dirty="0">
              <a:latin typeface="SutonnyMJ" pitchFamily="2" charset="0"/>
              <a:cs typeface="SutonnyMJ" pitchFamily="2" charset="0"/>
            </a:endParaRPr>
          </a:p>
        </p:txBody>
      </p:sp>
      <p:sp>
        <p:nvSpPr>
          <p:cNvPr id="5" name="TextBox 4">
            <a:extLst>
              <a:ext uri="{FF2B5EF4-FFF2-40B4-BE49-F238E27FC236}">
                <a16:creationId xmlns:a16="http://schemas.microsoft.com/office/drawing/2014/main" id="{CDEDD530-F680-43BD-A6CE-CEBE37BD2F75}"/>
              </a:ext>
            </a:extLst>
          </p:cNvPr>
          <p:cNvSpPr txBox="1"/>
          <p:nvPr/>
        </p:nvSpPr>
        <p:spPr>
          <a:xfrm>
            <a:off x="3978153" y="5672126"/>
            <a:ext cx="5033475" cy="646331"/>
          </a:xfrm>
          <a:prstGeom prst="rect">
            <a:avLst/>
          </a:prstGeom>
          <a:noFill/>
        </p:spPr>
        <p:txBody>
          <a:bodyPr wrap="square" rtlCol="0">
            <a:spAutoFit/>
          </a:bodyPr>
          <a:lstStyle/>
          <a:p>
            <a:r>
              <a:rPr lang="en-US" sz="3600" b="1" dirty="0">
                <a:latin typeface="SutonnyMJ" pitchFamily="2" charset="0"/>
                <a:cs typeface="SutonnyMJ" pitchFamily="2" charset="0"/>
              </a:rPr>
              <a:t>†</a:t>
            </a:r>
            <a:r>
              <a:rPr lang="en-US" sz="3600" b="1" dirty="0" err="1">
                <a:latin typeface="SutonnyMJ" pitchFamily="2" charset="0"/>
                <a:cs typeface="SutonnyMJ" pitchFamily="2" charset="0"/>
              </a:rPr>
              <a:t>mŠiRMr</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Kv‡K</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e‡j</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LvZvq</a:t>
            </a:r>
            <a:r>
              <a:rPr lang="en-US" sz="3600" b="1" dirty="0">
                <a:latin typeface="SutonnyMJ" pitchFamily="2" charset="0"/>
                <a:cs typeface="SutonnyMJ" pitchFamily="2" charset="0"/>
              </a:rPr>
              <a:t> </a:t>
            </a:r>
            <a:r>
              <a:rPr lang="en-US" sz="3600" b="1" dirty="0" err="1">
                <a:latin typeface="SutonnyMJ" pitchFamily="2" charset="0"/>
                <a:cs typeface="SutonnyMJ" pitchFamily="2" charset="0"/>
              </a:rPr>
              <a:t>wjL</a:t>
            </a:r>
            <a:r>
              <a:rPr lang="en-US" sz="3600" b="1" dirty="0">
                <a:latin typeface="SutonnyMJ" pitchFamily="2" charset="0"/>
                <a:cs typeface="SutonnyMJ" pitchFamily="2" charset="0"/>
              </a:rPr>
              <a:t>| </a:t>
            </a:r>
            <a:endParaRPr lang="en-US" sz="3600" dirty="0">
              <a:latin typeface="SutonnyMJ" pitchFamily="2" charset="0"/>
              <a:cs typeface="SutonnyMJ" pitchFamily="2" charset="0"/>
            </a:endParaRPr>
          </a:p>
        </p:txBody>
      </p:sp>
    </p:spTree>
    <p:extLst>
      <p:ext uri="{BB962C8B-B14F-4D97-AF65-F5344CB8AC3E}">
        <p14:creationId xmlns:p14="http://schemas.microsoft.com/office/powerpoint/2010/main" val="114560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e/e1/Mercury_Mariner10.jpg">
            <a:extLst>
              <a:ext uri="{FF2B5EF4-FFF2-40B4-BE49-F238E27FC236}">
                <a16:creationId xmlns:a16="http://schemas.microsoft.com/office/drawing/2014/main" id="{D948A680-9F78-4847-973B-AE6D84141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305" y="578113"/>
            <a:ext cx="4303055" cy="3670335"/>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a16="http://schemas.microsoft.com/office/drawing/2014/main" id="{90AA638B-17CB-4064-972E-CA89D68EC5B3}"/>
              </a:ext>
            </a:extLst>
          </p:cNvPr>
          <p:cNvSpPr txBox="1"/>
          <p:nvPr/>
        </p:nvSpPr>
        <p:spPr>
          <a:xfrm>
            <a:off x="383419" y="6204531"/>
            <a:ext cx="3779040" cy="461665"/>
          </a:xfrm>
          <a:prstGeom prst="rect">
            <a:avLst/>
          </a:prstGeom>
          <a:noFill/>
        </p:spPr>
        <p:txBody>
          <a:bodyPr wrap="square" rtlCol="0">
            <a:spAutoFit/>
          </a:bodyPr>
          <a:lstStyle/>
          <a:p>
            <a:r>
              <a:rPr lang="as-IN" sz="2400" b="1" dirty="0">
                <a:latin typeface="NikoshBAN" panose="02000000000000000000" pitchFamily="2" charset="0"/>
                <a:cs typeface="NikoshBAN" panose="02000000000000000000" pitchFamily="2" charset="0"/>
                <a:hlinkClick r:id="rId4" tooltip="মেরিনার ১০"/>
              </a:rPr>
              <a:t>মেরিনার ১০</a:t>
            </a:r>
            <a:r>
              <a:rPr lang="as-IN" sz="2400" b="1" dirty="0">
                <a:latin typeface="NikoshBAN" panose="02000000000000000000" pitchFamily="2" charset="0"/>
                <a:cs typeface="NikoshBAN" panose="02000000000000000000" pitchFamily="2" charset="0"/>
              </a:rPr>
              <a:t> মহাজাগতিক সন্ধানী যান।</a:t>
            </a:r>
            <a:endParaRPr lang="en-US" sz="2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27DDD63-0A4E-48B3-9127-5735C6F53C08}"/>
              </a:ext>
            </a:extLst>
          </p:cNvPr>
          <p:cNvSpPr txBox="1"/>
          <p:nvPr/>
        </p:nvSpPr>
        <p:spPr>
          <a:xfrm>
            <a:off x="8665029" y="4343698"/>
            <a:ext cx="3051610" cy="400110"/>
          </a:xfrm>
          <a:prstGeom prst="rect">
            <a:avLst/>
          </a:prstGeom>
          <a:noFill/>
        </p:spPr>
        <p:txBody>
          <a:bodyPr wrap="square" rtlCol="0">
            <a:spAutoFit/>
          </a:bodyPr>
          <a:lstStyle/>
          <a:p>
            <a:r>
              <a:rPr lang="as-IN" sz="2000" b="1" dirty="0">
                <a:latin typeface="NikoshBAN" panose="02000000000000000000" pitchFamily="2" charset="0"/>
                <a:cs typeface="NikoshBAN" panose="02000000000000000000" pitchFamily="2" charset="0"/>
                <a:hlinkClick r:id="rId4" tooltip="মেরিনার ১০"/>
              </a:rPr>
              <a:t>মেরিনার ১০</a:t>
            </a:r>
            <a:r>
              <a:rPr lang="as-IN" sz="2000" b="1" dirty="0">
                <a:latin typeface="NikoshBAN" panose="02000000000000000000" pitchFamily="2" charset="0"/>
                <a:cs typeface="NikoshBAN" panose="02000000000000000000" pitchFamily="2" charset="0"/>
              </a:rPr>
              <a:t> থেকে তোলা বুধের দৃশ্য</a:t>
            </a:r>
            <a:endParaRPr lang="en-US" sz="20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3533950-DFC8-482C-AA52-00C5B6F9C635}"/>
              </a:ext>
            </a:extLst>
          </p:cNvPr>
          <p:cNvSpPr txBox="1"/>
          <p:nvPr/>
        </p:nvSpPr>
        <p:spPr>
          <a:xfrm>
            <a:off x="5228493" y="439615"/>
            <a:ext cx="2031746" cy="1015663"/>
          </a:xfrm>
          <a:prstGeom prst="rect">
            <a:avLst/>
          </a:prstGeom>
          <a:noFill/>
        </p:spPr>
        <p:txBody>
          <a:bodyPr wrap="square" rtlCol="0">
            <a:spAutoFit/>
          </a:bodyPr>
          <a:lstStyle/>
          <a:p>
            <a:r>
              <a:rPr lang="en-US" sz="6000" b="1" dirty="0" err="1">
                <a:latin typeface="SutonnyMJ" pitchFamily="2" charset="0"/>
                <a:cs typeface="SutonnyMJ" pitchFamily="2" charset="0"/>
              </a:rPr>
              <a:t>eya</a:t>
            </a:r>
            <a:r>
              <a:rPr lang="en-US" sz="6000" b="1" dirty="0">
                <a:latin typeface="SutonnyMJ" pitchFamily="2" charset="0"/>
                <a:cs typeface="SutonnyMJ" pitchFamily="2" charset="0"/>
              </a:rPr>
              <a:t> </a:t>
            </a:r>
            <a:r>
              <a:rPr lang="en-US" sz="6000" b="1" dirty="0" err="1">
                <a:latin typeface="SutonnyMJ" pitchFamily="2" charset="0"/>
                <a:cs typeface="SutonnyMJ" pitchFamily="2" charset="0"/>
              </a:rPr>
              <a:t>MÖn</a:t>
            </a:r>
            <a:r>
              <a:rPr lang="en-US" sz="6000" b="1" dirty="0">
                <a:latin typeface="SutonnyMJ" pitchFamily="2" charset="0"/>
                <a:cs typeface="SutonnyMJ" pitchFamily="2" charset="0"/>
              </a:rPr>
              <a:t> </a:t>
            </a:r>
          </a:p>
        </p:txBody>
      </p:sp>
      <p:graphicFrame>
        <p:nvGraphicFramePr>
          <p:cNvPr id="6" name="Table 5">
            <a:extLst>
              <a:ext uri="{FF2B5EF4-FFF2-40B4-BE49-F238E27FC236}">
                <a16:creationId xmlns:a16="http://schemas.microsoft.com/office/drawing/2014/main" id="{25EED20A-BD48-40E0-B4FE-1164E8B79368}"/>
              </a:ext>
            </a:extLst>
          </p:cNvPr>
          <p:cNvGraphicFramePr>
            <a:graphicFrameLocks noGrp="1"/>
          </p:cNvGraphicFramePr>
          <p:nvPr>
            <p:extLst>
              <p:ext uri="{D42A27DB-BD31-4B8C-83A1-F6EECF244321}">
                <p14:modId xmlns:p14="http://schemas.microsoft.com/office/powerpoint/2010/main" val="3134992869"/>
              </p:ext>
            </p:extLst>
          </p:nvPr>
        </p:nvGraphicFramePr>
        <p:xfrm>
          <a:off x="4666767" y="2216116"/>
          <a:ext cx="4656044" cy="4450080"/>
        </p:xfrm>
        <a:graphic>
          <a:graphicData uri="http://schemas.openxmlformats.org/drawingml/2006/table">
            <a:tbl>
              <a:tblPr/>
              <a:tblGrid>
                <a:gridCol w="4656044">
                  <a:extLst>
                    <a:ext uri="{9D8B030D-6E8A-4147-A177-3AD203B41FA5}">
                      <a16:colId xmlns:a16="http://schemas.microsoft.com/office/drawing/2014/main" val="2716377770"/>
                    </a:ext>
                  </a:extLst>
                </a:gridCol>
              </a:tblGrid>
              <a:tr h="352564">
                <a:tc>
                  <a:txBody>
                    <a:bodyPr/>
                    <a:lstStyle/>
                    <a:p>
                      <a:pPr algn="l"/>
                      <a:r>
                        <a:rPr lang="as-IN" sz="2000" b="1" dirty="0">
                          <a:latin typeface="NikoshBAN" panose="02000000000000000000" pitchFamily="2" charset="0"/>
                          <a:cs typeface="NikoshBAN" panose="02000000000000000000" pitchFamily="2" charset="0"/>
                        </a:rPr>
                        <a:t>সংক্ষিপ্ত বিবরণ</a:t>
                      </a:r>
                    </a:p>
                  </a:txBody>
                  <a:tcPr anchor="ctr">
                    <a:lnL>
                      <a:noFill/>
                    </a:lnL>
                    <a:lnR>
                      <a:noFill/>
                    </a:lnR>
                    <a:lnT>
                      <a:noFill/>
                    </a:lnT>
                    <a:lnB>
                      <a:noFill/>
                    </a:lnB>
                    <a:noFill/>
                  </a:tcPr>
                </a:tc>
                <a:extLst>
                  <a:ext uri="{0D108BD9-81ED-4DB2-BD59-A6C34878D82A}">
                    <a16:rowId xmlns:a16="http://schemas.microsoft.com/office/drawing/2014/main" val="2401965818"/>
                  </a:ext>
                </a:extLst>
              </a:tr>
              <a:tr h="3261215">
                <a:tc>
                  <a:txBody>
                    <a:bodyPr/>
                    <a:lstStyle/>
                    <a:p>
                      <a:pPr algn="l"/>
                      <a:r>
                        <a:rPr lang="as-IN" sz="2000" b="1" dirty="0">
                          <a:latin typeface="NikoshBAN" panose="02000000000000000000" pitchFamily="2" charset="0"/>
                          <a:cs typeface="NikoshBAN" panose="02000000000000000000" pitchFamily="2" charset="0"/>
                        </a:rPr>
                        <a:t>ভর: </a:t>
                      </a:r>
                      <a:r>
                        <a:rPr lang="as-IN" sz="2000" b="0" dirty="0">
                          <a:latin typeface="NikoshBAN" panose="02000000000000000000" pitchFamily="2" charset="0"/>
                          <a:cs typeface="NikoshBAN" panose="02000000000000000000" pitchFamily="2" charset="0"/>
                        </a:rPr>
                        <a:t>৩.৩০১১</a:t>
                      </a:r>
                      <a:r>
                        <a:rPr lang="en-US" sz="2000" b="0" dirty="0">
                          <a:latin typeface="NikoshBAN" panose="02000000000000000000" pitchFamily="2" charset="0"/>
                          <a:cs typeface="NikoshBAN" panose="02000000000000000000" pitchFamily="2" charset="0"/>
                        </a:rPr>
                        <a:t>x</a:t>
                      </a:r>
                      <a:r>
                        <a:rPr lang="as-IN" sz="2000" b="0" dirty="0">
                          <a:latin typeface="NikoshBAN" panose="02000000000000000000" pitchFamily="2" charset="0"/>
                          <a:cs typeface="NikoshBAN" panose="02000000000000000000" pitchFamily="2" charset="0"/>
                        </a:rPr>
                        <a:t>১০</a:t>
                      </a:r>
                      <a:r>
                        <a:rPr lang="as-IN" sz="2000" b="0" baseline="30000" dirty="0">
                          <a:latin typeface="NikoshBAN" panose="02000000000000000000" pitchFamily="2" charset="0"/>
                          <a:cs typeface="NikoshBAN" panose="02000000000000000000" pitchFamily="2" charset="0"/>
                        </a:rPr>
                        <a:t>২৩</a:t>
                      </a:r>
                      <a:r>
                        <a:rPr lang="as-IN" sz="2000" b="0" dirty="0">
                          <a:latin typeface="NikoshBAN" panose="02000000000000000000" pitchFamily="2" charset="0"/>
                          <a:cs typeface="NikoshBAN" panose="02000000000000000000" pitchFamily="2" charset="0"/>
                        </a:rPr>
                        <a:t>কেজি</a:t>
                      </a:r>
                      <a:br>
                        <a:rPr lang="as-IN" sz="2000" b="1"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আয়তন:</a:t>
                      </a:r>
                      <a:r>
                        <a:rPr lang="as-IN" sz="2000" b="0" dirty="0">
                          <a:latin typeface="NikoshBAN" panose="02000000000000000000" pitchFamily="2" charset="0"/>
                          <a:cs typeface="NikoshBAN" panose="02000000000000000000" pitchFamily="2" charset="0"/>
                        </a:rPr>
                        <a:t> ৬.০৮৩</a:t>
                      </a:r>
                      <a:r>
                        <a:rPr lang="en-US" sz="2000" b="0" dirty="0">
                          <a:latin typeface="NikoshBAN" panose="02000000000000000000" pitchFamily="2" charset="0"/>
                          <a:cs typeface="NikoshBAN" panose="02000000000000000000" pitchFamily="2" charset="0"/>
                        </a:rPr>
                        <a:t>x</a:t>
                      </a:r>
                      <a:r>
                        <a:rPr lang="as-IN" sz="2000" b="0" dirty="0">
                          <a:latin typeface="NikoshBAN" panose="02000000000000000000" pitchFamily="2" charset="0"/>
                          <a:cs typeface="NikoshBAN" panose="02000000000000000000" pitchFamily="2" charset="0"/>
                        </a:rPr>
                        <a:t>১০</a:t>
                      </a:r>
                      <a:r>
                        <a:rPr lang="as-IN" sz="2000" b="0" baseline="30000" dirty="0">
                          <a:latin typeface="NikoshBAN" panose="02000000000000000000" pitchFamily="2" charset="0"/>
                          <a:cs typeface="NikoshBAN" panose="02000000000000000000" pitchFamily="2" charset="0"/>
                        </a:rPr>
                        <a:t>১০</a:t>
                      </a:r>
                      <a:r>
                        <a:rPr lang="as-IN" sz="2000" b="0" dirty="0">
                          <a:latin typeface="NikoshBAN" panose="02000000000000000000" pitchFamily="2" charset="0"/>
                          <a:cs typeface="NikoshBAN" panose="02000000000000000000" pitchFamily="2" charset="0"/>
                        </a:rPr>
                        <a:t> কিমি</a:t>
                      </a:r>
                      <a:r>
                        <a:rPr lang="as-IN" sz="2000" b="0" baseline="30000" dirty="0">
                          <a:latin typeface="NikoshBAN" panose="02000000000000000000" pitchFamily="2" charset="0"/>
                          <a:cs typeface="NikoshBAN" panose="02000000000000000000" pitchFamily="2" charset="0"/>
                        </a:rPr>
                        <a:t>৩</a:t>
                      </a:r>
                      <a:br>
                        <a:rPr lang="as-IN" sz="2000" b="1" baseline="30000"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ব্যাসার্ধ:</a:t>
                      </a:r>
                      <a:r>
                        <a:rPr lang="as-IN" sz="2000" b="0" dirty="0">
                          <a:latin typeface="NikoshBAN" panose="02000000000000000000" pitchFamily="2" charset="0"/>
                          <a:cs typeface="NikoshBAN" panose="02000000000000000000" pitchFamily="2" charset="0"/>
                        </a:rPr>
                        <a:t> ২৪৩৯.৭ কিমি</a:t>
                      </a:r>
                      <a:br>
                        <a:rPr lang="as-IN" sz="2000" b="1"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পৃষ্ঠের ক্ষেত্রফল: </a:t>
                      </a:r>
                      <a:r>
                        <a:rPr lang="as-IN" sz="2000" b="0" dirty="0">
                          <a:latin typeface="NikoshBAN" panose="02000000000000000000" pitchFamily="2" charset="0"/>
                          <a:cs typeface="NikoshBAN" panose="02000000000000000000" pitchFamily="2" charset="0"/>
                        </a:rPr>
                        <a:t>৭.৪৮×১০</a:t>
                      </a:r>
                      <a:r>
                        <a:rPr lang="as-IN" sz="2000" b="0" baseline="30000" dirty="0">
                          <a:latin typeface="NikoshBAN" panose="02000000000000000000" pitchFamily="2" charset="0"/>
                          <a:cs typeface="NikoshBAN" panose="02000000000000000000" pitchFamily="2" charset="0"/>
                        </a:rPr>
                        <a:t>৭</a:t>
                      </a:r>
                      <a:r>
                        <a:rPr lang="as-IN" sz="2000" b="0" dirty="0">
                          <a:latin typeface="NikoshBAN" panose="02000000000000000000" pitchFamily="2" charset="0"/>
                          <a:cs typeface="NikoshBAN" panose="02000000000000000000" pitchFamily="2" charset="0"/>
                        </a:rPr>
                        <a:t> কিমি</a:t>
                      </a:r>
                      <a:r>
                        <a:rPr lang="as-IN" sz="2000" b="0" baseline="30000" dirty="0">
                          <a:latin typeface="NikoshBAN" panose="02000000000000000000" pitchFamily="2" charset="0"/>
                          <a:cs typeface="NikoshBAN" panose="02000000000000000000" pitchFamily="2" charset="0"/>
                        </a:rPr>
                        <a:t>২</a:t>
                      </a:r>
                      <a:br>
                        <a:rPr lang="as-IN" sz="2000" b="1" dirty="0">
                          <a:latin typeface="NikoshBAN" panose="02000000000000000000" pitchFamily="2" charset="0"/>
                          <a:cs typeface="NikoshBAN" panose="02000000000000000000" pitchFamily="2" charset="0"/>
                        </a:rPr>
                      </a:br>
                      <a:r>
                        <a:rPr lang="as-IN" sz="2000" b="1" dirty="0">
                          <a:solidFill>
                            <a:srgbClr val="000000"/>
                          </a:solidFill>
                          <a:effectLst/>
                          <a:latin typeface="NikoshBAN" panose="02000000000000000000" pitchFamily="2" charset="0"/>
                          <a:cs typeface="NikoshBAN" panose="02000000000000000000" pitchFamily="2" charset="0"/>
                        </a:rPr>
                        <a:t>গড় ঘনত্ব: </a:t>
                      </a:r>
                      <a:r>
                        <a:rPr lang="as-IN" sz="2000" b="0" dirty="0">
                          <a:solidFill>
                            <a:srgbClr val="000000"/>
                          </a:solidFill>
                          <a:effectLst/>
                          <a:latin typeface="NikoshBAN" panose="02000000000000000000" pitchFamily="2" charset="0"/>
                          <a:cs typeface="NikoshBAN" panose="02000000000000000000" pitchFamily="2" charset="0"/>
                        </a:rPr>
                        <a:t>৫.৪৩ গ্রাম/সেমি</a:t>
                      </a:r>
                      <a:r>
                        <a:rPr lang="as-IN" sz="2000" b="0" baseline="30000" dirty="0">
                          <a:solidFill>
                            <a:srgbClr val="000000"/>
                          </a:solidFill>
                          <a:effectLst/>
                          <a:latin typeface="NikoshBAN" panose="02000000000000000000" pitchFamily="2" charset="0"/>
                          <a:cs typeface="NikoshBAN" panose="02000000000000000000" pitchFamily="2" charset="0"/>
                        </a:rPr>
                        <a:t>৩</a:t>
                      </a:r>
                      <a:br>
                        <a:rPr lang="as-IN" sz="2000" b="1" baseline="30000"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বিষুব পৃষ্ঠীয় </a:t>
                      </a:r>
                      <a:r>
                        <a:rPr lang="as-IN" sz="2000" b="0" dirty="0">
                          <a:latin typeface="NikoshBAN" panose="02000000000000000000" pitchFamily="2" charset="0"/>
                          <a:cs typeface="NikoshBAN" panose="02000000000000000000" pitchFamily="2" charset="0"/>
                        </a:rPr>
                        <a:t>অভিকর্ষ: ৩.৯ মি/সে</a:t>
                      </a:r>
                      <a:r>
                        <a:rPr lang="as-IN" sz="2000" b="0" baseline="30000" dirty="0">
                          <a:latin typeface="NikoshBAN" panose="02000000000000000000" pitchFamily="2" charset="0"/>
                          <a:cs typeface="NikoshBAN" panose="02000000000000000000" pitchFamily="2" charset="0"/>
                        </a:rPr>
                        <a:t>২</a:t>
                      </a:r>
                      <a:br>
                        <a:rPr lang="as-IN" sz="2000" b="1"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কক্ষীয় পর্যায়কাল: </a:t>
                      </a:r>
                      <a:r>
                        <a:rPr lang="as-IN" sz="2000" b="0" dirty="0">
                          <a:solidFill>
                            <a:srgbClr val="000000"/>
                          </a:solidFill>
                          <a:effectLst/>
                          <a:latin typeface="NikoshBAN" panose="02000000000000000000" pitchFamily="2" charset="0"/>
                          <a:cs typeface="NikoshBAN" panose="02000000000000000000" pitchFamily="2" charset="0"/>
                        </a:rPr>
                        <a:t>পার্থিব ৮৭.৯৬৯১</a:t>
                      </a:r>
                      <a:br>
                        <a:rPr lang="as-IN" sz="2000" b="0" dirty="0">
                          <a:solidFill>
                            <a:srgbClr val="000000"/>
                          </a:solidFill>
                          <a:effectLst/>
                          <a:latin typeface="NikoshBAN" panose="02000000000000000000" pitchFamily="2" charset="0"/>
                          <a:cs typeface="NikoshBAN" panose="02000000000000000000" pitchFamily="2" charset="0"/>
                        </a:rPr>
                      </a:br>
                      <a:r>
                        <a:rPr lang="as-IN" sz="2000" b="1" dirty="0">
                          <a:solidFill>
                            <a:srgbClr val="000000"/>
                          </a:solidFill>
                          <a:effectLst/>
                          <a:latin typeface="NikoshBAN" panose="02000000000000000000" pitchFamily="2" charset="0"/>
                          <a:cs typeface="NikoshBAN" panose="02000000000000000000" pitchFamily="2" charset="0"/>
                        </a:rPr>
                        <a:t>অপসূর: </a:t>
                      </a:r>
                      <a:r>
                        <a:rPr lang="as-IN" sz="2000" b="0" dirty="0">
                          <a:solidFill>
                            <a:srgbClr val="000000"/>
                          </a:solidFill>
                          <a:effectLst/>
                          <a:latin typeface="NikoshBAN" panose="02000000000000000000" pitchFamily="2" charset="0"/>
                          <a:cs typeface="NikoshBAN" panose="02000000000000000000" pitchFamily="2" charset="0"/>
                        </a:rPr>
                        <a:t>৬৯,৮১৬,৯০০ কিমি</a:t>
                      </a:r>
                      <a:br>
                        <a:rPr lang="as-IN" sz="2000" b="1" dirty="0">
                          <a:solidFill>
                            <a:srgbClr val="000000"/>
                          </a:solidFill>
                          <a:effectLst/>
                          <a:latin typeface="NikoshBAN" panose="02000000000000000000" pitchFamily="2" charset="0"/>
                          <a:cs typeface="NikoshBAN" panose="02000000000000000000" pitchFamily="2" charset="0"/>
                        </a:rPr>
                      </a:br>
                      <a:r>
                        <a:rPr lang="as-IN" sz="2000" b="1" dirty="0">
                          <a:solidFill>
                            <a:srgbClr val="000000"/>
                          </a:solidFill>
                          <a:effectLst/>
                          <a:latin typeface="NikoshBAN" panose="02000000000000000000" pitchFamily="2" charset="0"/>
                          <a:cs typeface="NikoshBAN" panose="02000000000000000000" pitchFamily="2" charset="0"/>
                        </a:rPr>
                        <a:t>অনুসূর: </a:t>
                      </a:r>
                      <a:r>
                        <a:rPr lang="as-IN" sz="2000" b="0" dirty="0">
                          <a:solidFill>
                            <a:srgbClr val="000000"/>
                          </a:solidFill>
                          <a:effectLst/>
                          <a:latin typeface="NikoshBAN" panose="02000000000000000000" pitchFamily="2" charset="0"/>
                          <a:cs typeface="NikoshBAN" panose="02000000000000000000" pitchFamily="2" charset="0"/>
                        </a:rPr>
                        <a:t>৪৬,০০১,২০০ কিমি</a:t>
                      </a:r>
                      <a:br>
                        <a:rPr lang="as-IN" sz="2000" b="1" dirty="0">
                          <a:solidFill>
                            <a:srgbClr val="000000"/>
                          </a:solidFill>
                          <a:effectLst/>
                          <a:latin typeface="NikoshBAN" panose="02000000000000000000" pitchFamily="2" charset="0"/>
                          <a:cs typeface="NikoshBAN" panose="02000000000000000000" pitchFamily="2" charset="0"/>
                        </a:rPr>
                      </a:br>
                      <a:r>
                        <a:rPr lang="as-IN" sz="2000" b="1" dirty="0">
                          <a:solidFill>
                            <a:srgbClr val="000000"/>
                          </a:solidFill>
                          <a:effectLst/>
                          <a:latin typeface="NikoshBAN" panose="02000000000000000000" pitchFamily="2" charset="0"/>
                          <a:cs typeface="NikoshBAN" panose="02000000000000000000" pitchFamily="2" charset="0"/>
                        </a:rPr>
                        <a:t>অক্ষীয় পর্যায়কাল: </a:t>
                      </a:r>
                      <a:r>
                        <a:rPr lang="as-IN" sz="2000" b="0" dirty="0">
                          <a:solidFill>
                            <a:srgbClr val="000000"/>
                          </a:solidFill>
                          <a:effectLst/>
                          <a:latin typeface="NikoshBAN" panose="02000000000000000000" pitchFamily="2" charset="0"/>
                          <a:cs typeface="NikoshBAN" panose="02000000000000000000" pitchFamily="2" charset="0"/>
                        </a:rPr>
                        <a:t>পার্থিব ৫৯ দিন।</a:t>
                      </a:r>
                      <a:br>
                        <a:rPr lang="as-IN" sz="2000" b="0" dirty="0">
                          <a:latin typeface="NikoshBAN" panose="02000000000000000000" pitchFamily="2" charset="0"/>
                          <a:cs typeface="NikoshBAN" panose="02000000000000000000" pitchFamily="2" charset="0"/>
                        </a:rPr>
                      </a:br>
                      <a:r>
                        <a:rPr lang="as-IN" sz="2000" b="1" dirty="0">
                          <a:latin typeface="NikoshBAN" panose="02000000000000000000" pitchFamily="2" charset="0"/>
                          <a:cs typeface="NikoshBAN" panose="02000000000000000000" pitchFamily="2" charset="0"/>
                        </a:rPr>
                        <a:t>গড় তাপমাত্রা: </a:t>
                      </a:r>
                      <a:r>
                        <a:rPr lang="as-IN" sz="2000" b="0" dirty="0">
                          <a:latin typeface="NikoshBAN" panose="02000000000000000000" pitchFamily="2" charset="0"/>
                          <a:cs typeface="NikoshBAN" panose="02000000000000000000" pitchFamily="2" charset="0"/>
                        </a:rPr>
                        <a:t>১৭৮.৯ ডিগ্রি সেলসিয়াস। সর্বোচ্চ </a:t>
                      </a:r>
                      <a:r>
                        <a:rPr lang="as-IN" sz="2000" b="0" dirty="0">
                          <a:solidFill>
                            <a:srgbClr val="000000"/>
                          </a:solidFill>
                          <a:effectLst/>
                          <a:latin typeface="NikoshBAN" panose="02000000000000000000" pitchFamily="2" charset="0"/>
                          <a:cs typeface="NikoshBAN" panose="02000000000000000000" pitchFamily="2" charset="0"/>
                        </a:rPr>
                        <a:t>৪৩০ ডিগ্রি সেলসিয়াস, রাতে -১৮০ ডিগ্রি সেলসিয়াস।</a:t>
                      </a:r>
                      <a:endParaRPr lang="as-IN" sz="2000" b="0" dirty="0">
                        <a:latin typeface="NikoshBAN" panose="02000000000000000000" pitchFamily="2" charset="0"/>
                        <a:cs typeface="NikoshBAN" panose="02000000000000000000" pitchFamily="2" charset="0"/>
                      </a:endParaRPr>
                    </a:p>
                  </a:txBody>
                  <a:tcPr anchor="ctr">
                    <a:lnL>
                      <a:noFill/>
                    </a:lnL>
                    <a:lnR>
                      <a:noFill/>
                    </a:lnR>
                    <a:lnT>
                      <a:noFill/>
                    </a:lnT>
                    <a:lnB>
                      <a:noFill/>
                    </a:lnB>
                    <a:noFill/>
                  </a:tcPr>
                </a:tc>
                <a:extLst>
                  <a:ext uri="{0D108BD9-81ED-4DB2-BD59-A6C34878D82A}">
                    <a16:rowId xmlns:a16="http://schemas.microsoft.com/office/drawing/2014/main" val="557559701"/>
                  </a:ext>
                </a:extLst>
              </a:tr>
            </a:tbl>
          </a:graphicData>
        </a:graphic>
      </p:graphicFrame>
      <p:pic>
        <p:nvPicPr>
          <p:cNvPr id="5124" name="Picture 4" descr="https://upload.wikimedia.org/wikipedia/commons/6/60/Mariner10.gif">
            <a:extLst>
              <a:ext uri="{FF2B5EF4-FFF2-40B4-BE49-F238E27FC236}">
                <a16:creationId xmlns:a16="http://schemas.microsoft.com/office/drawing/2014/main" id="{C10E8CB3-02AB-4E01-9212-C981D412703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9640" y="2429295"/>
            <a:ext cx="4303055" cy="3638305"/>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6852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TotalTime>
  <Words>775</Words>
  <Application>Microsoft Office PowerPoint</Application>
  <PresentationFormat>Widescreen</PresentationFormat>
  <Paragraphs>151</Paragraphs>
  <Slides>24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NikoshBAN</vt:lpstr>
      <vt:lpstr>SolaimanLipi</vt:lpstr>
      <vt:lpstr>SutonnyMJ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aparna</dc:creator>
  <cp:lastModifiedBy>Aparna</cp:lastModifiedBy>
  <cp:revision>196</cp:revision>
  <dcterms:created xsi:type="dcterms:W3CDTF">2019-09-26T16:06:15Z</dcterms:created>
  <dcterms:modified xsi:type="dcterms:W3CDTF">2019-10-03T06:09:55Z</dcterms:modified>
</cp:coreProperties>
</file>