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4" d="100"/>
          <a:sy n="84" d="100"/>
        </p:scale>
        <p:origin x="-954" y="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76200" y="228600"/>
            <a:ext cx="44958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bn-BD" sz="96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শু</a:t>
            </a:r>
            <a:r>
              <a:rPr lang="en-US" sz="96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ভেচ্ছা </a:t>
            </a:r>
          </a:p>
        </p:txBody>
      </p:sp>
      <p:pic>
        <p:nvPicPr>
          <p:cNvPr id="5" name="Picture 7" descr="রজনীগ`ন্ধা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2209800"/>
            <a:ext cx="35814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63943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762000"/>
            <a:ext cx="2438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2800" b="1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বিশেষ্য পদঃ</a:t>
            </a:r>
            <a:endParaRPr lang="en-US" sz="2800" b="1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CA4BM3A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0723" y="1295400"/>
            <a:ext cx="2286001" cy="1981200"/>
          </a:xfrm>
          <a:prstGeom prst="rect">
            <a:avLst/>
          </a:prstGeom>
        </p:spPr>
      </p:pic>
      <p:pic>
        <p:nvPicPr>
          <p:cNvPr id="4" name="Picture 3" descr="CA4T6RS7.jpg"/>
          <p:cNvPicPr>
            <a:picLocks noChangeAspect="1"/>
          </p:cNvPicPr>
          <p:nvPr/>
        </p:nvPicPr>
        <p:blipFill>
          <a:blip r:embed="rId3"/>
          <a:srcRect l="44666" t="9322" r="28667" b="40960"/>
          <a:stretch>
            <a:fillRect/>
          </a:stretch>
        </p:blipFill>
        <p:spPr>
          <a:xfrm>
            <a:off x="1066800" y="1295400"/>
            <a:ext cx="1828800" cy="2011680"/>
          </a:xfrm>
          <a:prstGeom prst="rect">
            <a:avLst/>
          </a:prstGeom>
        </p:spPr>
      </p:pic>
      <p:pic>
        <p:nvPicPr>
          <p:cNvPr id="5" name="Picture 4" descr="DSC0223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38240" y="1295400"/>
            <a:ext cx="2113280" cy="1981200"/>
          </a:xfrm>
          <a:prstGeom prst="rect">
            <a:avLst/>
          </a:prstGeom>
        </p:spPr>
      </p:pic>
      <p:pic>
        <p:nvPicPr>
          <p:cNvPr id="6" name="Picture 5" descr="CAZRZBG4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6801" y="3810000"/>
            <a:ext cx="1676400" cy="1962614"/>
          </a:xfrm>
          <a:prstGeom prst="rect">
            <a:avLst/>
          </a:prstGeom>
        </p:spPr>
      </p:pic>
      <p:pic>
        <p:nvPicPr>
          <p:cNvPr id="7" name="Picture 6" descr="CA8PYV4T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66668" y="3810000"/>
            <a:ext cx="2460056" cy="1962614"/>
          </a:xfrm>
          <a:prstGeom prst="rect">
            <a:avLst/>
          </a:prstGeom>
        </p:spPr>
      </p:pic>
      <p:pic>
        <p:nvPicPr>
          <p:cNvPr id="8" name="Picture 7" descr="CA0BHDNX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38240" y="3810000"/>
            <a:ext cx="2208671" cy="1923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0840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43060" y="685800"/>
            <a:ext cx="281045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বিশেষণ 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2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5738" y="1447800"/>
            <a:ext cx="2467779" cy="1600200"/>
          </a:xfrm>
          <a:prstGeom prst="rect">
            <a:avLst/>
          </a:prstGeom>
        </p:spPr>
      </p:pic>
      <p:pic>
        <p:nvPicPr>
          <p:cNvPr id="4" name="Picture 3" descr="=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7800" y="1447800"/>
            <a:ext cx="2448262" cy="1625798"/>
          </a:xfrm>
          <a:prstGeom prst="rect">
            <a:avLst/>
          </a:prstGeom>
        </p:spPr>
      </p:pic>
      <p:pic>
        <p:nvPicPr>
          <p:cNvPr id="5" name="Picture 4" descr="CAAMJS7W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9088" y="3810000"/>
            <a:ext cx="2438400" cy="1828800"/>
          </a:xfrm>
          <a:prstGeom prst="rect">
            <a:avLst/>
          </a:prstGeom>
        </p:spPr>
      </p:pic>
      <p:pic>
        <p:nvPicPr>
          <p:cNvPr id="6" name="Picture 5" descr="CAMKB8FG.jpg"/>
          <p:cNvPicPr>
            <a:picLocks noChangeAspect="1"/>
          </p:cNvPicPr>
          <p:nvPr/>
        </p:nvPicPr>
        <p:blipFill>
          <a:blip r:embed="rId5"/>
          <a:srcRect l="4061" r="14721" b="49064"/>
          <a:stretch>
            <a:fillRect/>
          </a:stretch>
        </p:blipFill>
        <p:spPr>
          <a:xfrm>
            <a:off x="5667935" y="3886200"/>
            <a:ext cx="2151530" cy="1828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447800" y="32004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নীল আকাশ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867400" y="31242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অনেক লোক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95400" y="57150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ডুবুডুবু গাড়ি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43600" y="57912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সুন্দরী মেয়ে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946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9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762000"/>
            <a:ext cx="381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সর্বনামঃ</a:t>
            </a:r>
            <a:endParaRPr lang="en-US" sz="28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CAZFRIVK.jpg"/>
          <p:cNvPicPr>
            <a:picLocks noChangeAspect="1"/>
          </p:cNvPicPr>
          <p:nvPr/>
        </p:nvPicPr>
        <p:blipFill>
          <a:blip r:embed="rId2"/>
          <a:srcRect l="47333" t="1759" r="10000" b="5779"/>
          <a:stretch>
            <a:fillRect/>
          </a:stretch>
        </p:blipFill>
        <p:spPr>
          <a:xfrm>
            <a:off x="990600" y="1371600"/>
            <a:ext cx="1802296" cy="2590800"/>
          </a:xfrm>
          <a:prstGeom prst="rect">
            <a:avLst/>
          </a:prstGeom>
        </p:spPr>
      </p:pic>
      <p:pic>
        <p:nvPicPr>
          <p:cNvPr id="4" name="Picture 3" descr="CAZRZBG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0200" y="1476375"/>
            <a:ext cx="1885950" cy="2514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447800" y="4876800"/>
            <a:ext cx="594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আমি, আমরা, তোমরা, তাহারা, সে , নিজে নিজে, যাঁরা  ইত্যাদি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175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 flipH="1">
            <a:off x="685800" y="533400"/>
            <a:ext cx="231812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200" b="1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ক্রিয়াঃ</a:t>
            </a:r>
            <a:endParaRPr lang="en-US" sz="3200" b="1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3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1219200"/>
            <a:ext cx="2743200" cy="2057400"/>
          </a:xfrm>
          <a:prstGeom prst="rect">
            <a:avLst/>
          </a:prstGeom>
        </p:spPr>
      </p:pic>
      <p:pic>
        <p:nvPicPr>
          <p:cNvPr id="4" name="Picture 3" descr="tn_1205703858.jpg"/>
          <p:cNvPicPr>
            <a:picLocks noChangeAspect="1"/>
          </p:cNvPicPr>
          <p:nvPr/>
        </p:nvPicPr>
        <p:blipFill>
          <a:blip r:embed="rId3"/>
          <a:srcRect b="9677"/>
          <a:stretch>
            <a:fillRect/>
          </a:stretch>
        </p:blipFill>
        <p:spPr>
          <a:xfrm>
            <a:off x="5133109" y="1219200"/>
            <a:ext cx="2857500" cy="2133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76400" y="34290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b="1" dirty="0" smtClean="0">
                <a:latin typeface="NikoshBAN" pitchFamily="2" charset="0"/>
                <a:cs typeface="NikoshBAN" pitchFamily="2" charset="0"/>
              </a:rPr>
              <a:t>প্রভাতে সূর্য  উঠলে......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62600" y="34290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b="1" dirty="0" smtClean="0">
                <a:latin typeface="NikoshBAN" pitchFamily="2" charset="0"/>
                <a:cs typeface="NikoshBAN" pitchFamily="2" charset="0"/>
              </a:rPr>
              <a:t>ডাক্তার রোগী দেখিতেছেন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66800" y="4724400"/>
            <a:ext cx="685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যে পদের দ্বারা কোনো কার্য সম্পাদন করা বোঝায়, তাকে ক্রিয়া পদ বলে।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0984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0" y="533400"/>
            <a:ext cx="2514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2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অব্যয় পদঃ</a:t>
            </a:r>
            <a:endParaRPr lang="en-US" sz="32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33.jpg"/>
          <p:cNvPicPr>
            <a:picLocks noChangeAspect="1"/>
          </p:cNvPicPr>
          <p:nvPr/>
        </p:nvPicPr>
        <p:blipFill>
          <a:blip r:embed="rId2"/>
          <a:srcRect l="14062" r="20313"/>
          <a:stretch>
            <a:fillRect/>
          </a:stretch>
        </p:blipFill>
        <p:spPr>
          <a:xfrm>
            <a:off x="4648200" y="1724025"/>
            <a:ext cx="1600200" cy="1581150"/>
          </a:xfrm>
          <a:prstGeom prst="rect">
            <a:avLst/>
          </a:prstGeom>
        </p:spPr>
      </p:pic>
      <p:pic>
        <p:nvPicPr>
          <p:cNvPr id="4" name="Picture 3" descr="3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2600" y="1752600"/>
            <a:ext cx="1600200" cy="1600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09800" y="3505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রহিম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0800000" flipV="1">
            <a:off x="5105400" y="35052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করিম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10800000" flipV="1">
            <a:off x="6858000" y="22860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দুই বন্ধূ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33800" y="2514600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/>
              <a:t>ও</a:t>
            </a:r>
            <a:endParaRPr lang="en-US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990600" y="4419600"/>
            <a:ext cx="76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যার ব্যয় বা পরিবর্তন হয় না, অর্থাৎ যা অপরিবর্তনীয় শব্দ তাই অব্যয়।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235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8" grpId="0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57400" y="609600"/>
            <a:ext cx="4038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6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দলীয় কাজঃ</a:t>
            </a:r>
            <a:endParaRPr lang="en-US" sz="36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95400" y="1981200"/>
            <a:ext cx="6400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দুঃসাহসী অভিযাত্রীরা মানুষের চিরন্তন কল্পনার রাজ্য চাঁদের দেশে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পৌঁ</a:t>
            </a:r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ছেছেন এবং মঙ্গল গ্রহেও য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া</a:t>
            </a:r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ওয়ার জন্য তাঁরা প্রস্তুত হচ্ছেন।</a:t>
            </a:r>
            <a:endParaRPr lang="en-US" sz="2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95400" y="3429000"/>
            <a:ext cx="73914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বিশেষ্য পদ</a:t>
            </a:r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: </a:t>
            </a:r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অভিযাত্রী , মানুষ, কল্পনা ,রাজ্য ,দেশে ,মঙ্গল গ্রহ</a:t>
            </a:r>
          </a:p>
          <a:p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বিশেষণ  পদ:  দুঃসাহসী ,চিরন্তন </a:t>
            </a:r>
          </a:p>
          <a:p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সর্বনাম   পদ:       তাঁরা </a:t>
            </a:r>
          </a:p>
          <a:p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ক্রিয়া  পদ:       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পৌ</a:t>
            </a:r>
            <a:r>
              <a:rPr lang="en-US" sz="2400" b="1" dirty="0" err="1">
                <a:latin typeface="NikoshBAN" pitchFamily="2" charset="0"/>
                <a:cs typeface="NikoshBAN" pitchFamily="2" charset="0"/>
              </a:rPr>
              <a:t>ঁ</a:t>
            </a:r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ছেছেন, প্রস্তুত হচ্ছেন</a:t>
            </a:r>
          </a:p>
          <a:p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অব্যয়  পদ:        এবং,ও ,জন্য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00800" y="6096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সময়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: ৮মিনিট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1532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47800" y="914400"/>
            <a:ext cx="21639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600" dirty="0" smtClean="0">
                <a:solidFill>
                  <a:srgbClr val="C00000"/>
                </a:solidFill>
              </a:rPr>
              <a:t>মূল্যায়নঃ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2057400"/>
            <a:ext cx="7924800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সে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পদ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?</a:t>
            </a:r>
            <a:endParaRPr lang="en-US" sz="4400" dirty="0" smtClean="0"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,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নতুবা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অথবা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এগুলে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পদ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Font typeface="Wingdings" pitchFamily="2" charset="2"/>
              <a:buChar char="q"/>
            </a:pP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------------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ফুটবল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খেলে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। (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বিশেষ্য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)</a:t>
            </a:r>
          </a:p>
          <a:p>
            <a:pPr>
              <a:buFont typeface="Wingdings" pitchFamily="2" charset="2"/>
              <a:buChar char="q"/>
            </a:pP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জেলেরা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নদীতে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মাছ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---------। (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ক্রিয়া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)</a:t>
            </a:r>
            <a:endParaRPr lang="bn-BD" sz="4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/>
              <a:t>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195207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244025"/>
            <a:ext cx="632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3200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ড়ি</a:t>
            </a:r>
            <a:r>
              <a:rPr lang="bn-BD" sz="32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র কাজঃ</a:t>
            </a:r>
            <a:endParaRPr lang="en-US" sz="3200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41659" y="3135868"/>
            <a:ext cx="77689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sz="36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প্রকার</a:t>
            </a:r>
            <a:r>
              <a:rPr lang="en-US" sz="36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পদের</a:t>
            </a:r>
            <a:r>
              <a:rPr lang="en-US" sz="36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সংঙ্গা</a:t>
            </a:r>
            <a:r>
              <a:rPr lang="en-US" sz="36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সহ</a:t>
            </a:r>
            <a:r>
              <a:rPr lang="en-US" sz="36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উদাহরণ</a:t>
            </a:r>
            <a:r>
              <a:rPr lang="en-US" sz="36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লিখে</a:t>
            </a:r>
            <a:r>
              <a:rPr lang="en-US" sz="36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আনবে</a:t>
            </a:r>
            <a:r>
              <a:rPr lang="en-US" sz="36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36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91184" y="1327046"/>
            <a:ext cx="1853514" cy="1509848"/>
            <a:chOff x="2667000" y="3581400"/>
            <a:chExt cx="2819400" cy="2667000"/>
          </a:xfrm>
        </p:grpSpPr>
        <p:sp>
          <p:nvSpPr>
            <p:cNvPr id="6" name="Rectangle 5"/>
            <p:cNvSpPr/>
            <p:nvPr/>
          </p:nvSpPr>
          <p:spPr>
            <a:xfrm>
              <a:off x="3048000" y="4038600"/>
              <a:ext cx="2057400" cy="2209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lowchart: Manual Operation 6"/>
            <p:cNvSpPr/>
            <p:nvPr/>
          </p:nvSpPr>
          <p:spPr>
            <a:xfrm rot="10800000">
              <a:off x="2667000" y="3581400"/>
              <a:ext cx="2819400" cy="685800"/>
            </a:xfrm>
            <a:prstGeom prst="flowChartManualOperati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886200" y="4876800"/>
              <a:ext cx="457200" cy="1371600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276600" y="5105400"/>
              <a:ext cx="457200" cy="3810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495800" y="5105400"/>
              <a:ext cx="457200" cy="3810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73617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914400"/>
            <a:ext cx="6553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3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38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178954109dKqOwX_ph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362200" y="2895600"/>
            <a:ext cx="4191000" cy="32689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41227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43000" y="3200400"/>
            <a:ext cx="6858000" cy="167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মীর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হোসেন</a:t>
            </a:r>
            <a:endParaRPr lang="en-US" sz="24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সহকারী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(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আইসিটি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)</a:t>
            </a:r>
          </a:p>
          <a:p>
            <a:pPr algn="ctr"/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চৌদ্দগ্রাম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এইচ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জে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সরকারি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পাইলট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মডেল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হাই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স্কুল</a:t>
            </a:r>
            <a:endParaRPr lang="en-US" sz="24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চৌদ্দগ্রাম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কুমিল্লা</a:t>
            </a:r>
            <a:r>
              <a:rPr lang="en-US" sz="2400" dirty="0">
                <a:latin typeface="NikoshBAN" pitchFamily="2" charset="0"/>
                <a:cs typeface="NikoshBAN" pitchFamily="2" charset="0"/>
              </a:rPr>
              <a:t>।</a:t>
            </a:r>
          </a:p>
        </p:txBody>
      </p:sp>
      <p:sp>
        <p:nvSpPr>
          <p:cNvPr id="6" name="Rounded Rectangle 5"/>
          <p:cNvSpPr/>
          <p:nvPr/>
        </p:nvSpPr>
        <p:spPr>
          <a:xfrm rot="5400000">
            <a:off x="3343275" y="771525"/>
            <a:ext cx="2076450" cy="2667000"/>
          </a:xfrm>
          <a:prstGeom prst="roundRect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1" r="-21100"/>
            </a:stretch>
          </a:blipFill>
          <a:effectLst>
            <a:reflection blurRad="6350" stA="50000" endA="295" endPos="92000" dist="1016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952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71600" y="1295400"/>
            <a:ext cx="6553200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বি</a:t>
            </a:r>
            <a:r>
              <a:rPr lang="bn-BD" sz="4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ষয়ঃ </a:t>
            </a:r>
            <a:r>
              <a:rPr lang="bn-BD" sz="4400" b="1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বাংলা </a:t>
            </a:r>
            <a:r>
              <a:rPr lang="bn-BD" sz="4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দ্বিতীয়</a:t>
            </a:r>
            <a:r>
              <a:rPr lang="en-US" sz="4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(</a:t>
            </a:r>
            <a:r>
              <a:rPr lang="en-US" sz="44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ব্যাকরণ</a:t>
            </a:r>
            <a:r>
              <a:rPr lang="en-US" sz="4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)</a:t>
            </a:r>
            <a:endParaRPr lang="bn-BD" sz="4000" b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>
              <a:defRPr/>
            </a:pPr>
            <a:r>
              <a:rPr lang="bn-BD" sz="4000" b="1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শ্রেণীঃ ষষ্ঠ</a:t>
            </a:r>
          </a:p>
          <a:p>
            <a:pPr>
              <a:defRPr/>
            </a:pPr>
            <a:r>
              <a:rPr lang="bn-BD" sz="4000" b="1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সময়ঃ </a:t>
            </a:r>
            <a:r>
              <a:rPr lang="en-US" sz="4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৫০</a:t>
            </a:r>
            <a:r>
              <a:rPr lang="bn-BD" sz="4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মি</a:t>
            </a:r>
            <a:r>
              <a:rPr lang="bn-BD" sz="4000" b="1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.</a:t>
            </a:r>
          </a:p>
          <a:p>
            <a:pPr>
              <a:defRPr/>
            </a:pPr>
            <a:r>
              <a:rPr lang="bn-BD" sz="4000" b="1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তাং </a:t>
            </a:r>
            <a:r>
              <a:rPr lang="en-US" sz="4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১৬.০৫.২০১৯</a:t>
            </a:r>
            <a:r>
              <a:rPr lang="bn-BD" sz="4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খ্রি</a:t>
            </a:r>
            <a:r>
              <a:rPr lang="bn-BD" sz="4000" b="1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:</a:t>
            </a:r>
            <a:endParaRPr lang="en-US" sz="4000" b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8015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pollo4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200" y="1009650"/>
            <a:ext cx="4343400" cy="32575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914400" y="4532293"/>
            <a:ext cx="7620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bn-BD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b="1" dirty="0">
                <a:latin typeface="NikoshBAN" pitchFamily="2" charset="0"/>
                <a:cs typeface="NikoshBAN" pitchFamily="2" charset="0"/>
              </a:rPr>
              <a:t>দুঃসাহসী </a:t>
            </a:r>
            <a:r>
              <a:rPr lang="bn-BD" sz="28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অভিযাত্রীরা </a:t>
            </a:r>
            <a:r>
              <a:rPr lang="bn-BD" sz="2800" b="1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মানুষের </a:t>
            </a:r>
            <a:r>
              <a:rPr lang="bn-BD" sz="2800" b="1" dirty="0">
                <a:latin typeface="NikoshBAN" pitchFamily="2" charset="0"/>
                <a:cs typeface="NikoshBAN" pitchFamily="2" charset="0"/>
              </a:rPr>
              <a:t>চিরন্তন </a:t>
            </a:r>
            <a:r>
              <a:rPr lang="bn-BD" sz="2800" b="1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কল্পনার</a:t>
            </a:r>
            <a:r>
              <a:rPr lang="bn-BD" sz="2800" b="1" dirty="0">
                <a:latin typeface="NikoshBAN" pitchFamily="2" charset="0"/>
                <a:cs typeface="NikoshBAN" pitchFamily="2" charset="0"/>
              </a:rPr>
              <a:t> রাজ্য চাঁদের দেশে </a:t>
            </a:r>
            <a:r>
              <a:rPr lang="en-US" sz="2800" b="1" dirty="0" err="1">
                <a:latin typeface="NikoshBAN" pitchFamily="2" charset="0"/>
                <a:cs typeface="NikoshBAN" pitchFamily="2" charset="0"/>
              </a:rPr>
              <a:t>পৌ</a:t>
            </a:r>
            <a:r>
              <a:rPr lang="bn-BD" sz="2800" b="1" dirty="0">
                <a:latin typeface="NikoshBAN" pitchFamily="2" charset="0"/>
                <a:cs typeface="NikoshBAN" pitchFamily="2" charset="0"/>
              </a:rPr>
              <a:t>ছেছেন এবং </a:t>
            </a:r>
            <a:r>
              <a:rPr lang="bn-BD" sz="2800" b="1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মঙ্গল গ্রহেও </a:t>
            </a:r>
            <a:r>
              <a:rPr lang="bn-BD" sz="2800" b="1" dirty="0">
                <a:latin typeface="NikoshBAN" pitchFamily="2" charset="0"/>
                <a:cs typeface="NikoshBAN" pitchFamily="2" charset="0"/>
              </a:rPr>
              <a:t>য</a:t>
            </a:r>
            <a:r>
              <a:rPr lang="en-US" sz="2800" b="1" dirty="0">
                <a:latin typeface="NikoshBAN" pitchFamily="2" charset="0"/>
                <a:cs typeface="NikoshBAN" pitchFamily="2" charset="0"/>
              </a:rPr>
              <a:t>া</a:t>
            </a:r>
            <a:r>
              <a:rPr lang="bn-BD" sz="2800" b="1" dirty="0">
                <a:latin typeface="NikoshBAN" pitchFamily="2" charset="0"/>
                <a:cs typeface="NikoshBAN" pitchFamily="2" charset="0"/>
              </a:rPr>
              <a:t>ওয়ার জন্য তাঁরা প্রস্তুত হচ্ছেন।</a:t>
            </a:r>
            <a:endParaRPr lang="en-US" sz="28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1665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2209800"/>
            <a:ext cx="4038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u="sng" dirty="0" err="1" smtClean="0">
                <a:latin typeface="NikoshBAN" pitchFamily="2" charset="0"/>
                <a:cs typeface="NikoshBAN" pitchFamily="2" charset="0"/>
              </a:rPr>
              <a:t>পদ</a:t>
            </a:r>
            <a:endParaRPr lang="en-US" sz="8800" u="sng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1340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971800" y="2362200"/>
            <a:ext cx="274319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bn-BD" sz="54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শিখনফলঃ</a:t>
            </a:r>
            <a:endParaRPr lang="en-US" sz="5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0" y="3657600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bn-BD" sz="3200" b="1" dirty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পাঠ শেষে শিক্ষার্থীরা-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bn-BD" sz="28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পদ কি তা বলতে পারবে।  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bn-BD" sz="28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পদ নির্ণেয় করতে পারবে।</a:t>
            </a:r>
          </a:p>
          <a:p>
            <a:pPr>
              <a:buFont typeface="Arial" pitchFamily="34" charset="0"/>
              <a:buChar char="•"/>
              <a:defRPr/>
            </a:pPr>
            <a:endParaRPr lang="en-US" sz="2800" dirty="0"/>
          </a:p>
          <a:p>
            <a:pPr lvl="1" algn="ctr">
              <a:defRPr/>
            </a:pPr>
            <a:endParaRPr lang="bn-BD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4579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2967335"/>
            <a:ext cx="6705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b="1" dirty="0">
                <a:latin typeface="NikoshBAN" pitchFamily="2" charset="0"/>
                <a:cs typeface="NikoshBAN" pitchFamily="2" charset="0"/>
              </a:rPr>
              <a:t>(ওপরের বাক্যটিতে ‘</a:t>
            </a:r>
            <a:r>
              <a:rPr lang="bn-BD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রা’ </a:t>
            </a:r>
            <a:r>
              <a:rPr lang="bn-BD" b="1" dirty="0">
                <a:latin typeface="NikoshBAN" pitchFamily="2" charset="0"/>
                <a:cs typeface="NikoshBAN" pitchFamily="2" charset="0"/>
              </a:rPr>
              <a:t>(অভিযাত্রী +রা) </a:t>
            </a:r>
            <a:r>
              <a:rPr lang="bn-BD" b="1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এর </a:t>
            </a:r>
            <a:r>
              <a:rPr lang="bn-BD" b="1" dirty="0">
                <a:latin typeface="NikoshBAN" pitchFamily="2" charset="0"/>
                <a:cs typeface="NikoshBAN" pitchFamily="2" charset="0"/>
              </a:rPr>
              <a:t>(মানুষে +এর), </a:t>
            </a:r>
            <a:r>
              <a:rPr lang="bn-BD" b="1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র</a:t>
            </a:r>
            <a:r>
              <a:rPr lang="bn-BD" b="1" dirty="0">
                <a:latin typeface="NikoshBAN" pitchFamily="2" charset="0"/>
                <a:cs typeface="NikoshBAN" pitchFamily="2" charset="0"/>
              </a:rPr>
              <a:t>’ (কল্পনা+র), </a:t>
            </a:r>
            <a:r>
              <a:rPr lang="bn-BD" b="1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এ’</a:t>
            </a:r>
            <a:r>
              <a:rPr lang="bn-BD" b="1" dirty="0">
                <a:latin typeface="NikoshBAN" pitchFamily="2" charset="0"/>
                <a:cs typeface="NikoshBAN" pitchFamily="2" charset="0"/>
              </a:rPr>
              <a:t>(মঙ্গলগ্রহ+এ) প্রভৃতি চিহ্নগুলোকে বিভক্তি বলা হয়।)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14400" y="4078069"/>
            <a:ext cx="7620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24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বিভক্তি যুক্ত শব্দমাত্রই পদ এবং বাক্যে ব্যবহৃত প্রত্যেকটি শব্দই এক একটি পদ</a:t>
            </a:r>
            <a:endParaRPr lang="en-US" sz="24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14400" y="1752600"/>
            <a:ext cx="7620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bn-BD" sz="2800" b="1" dirty="0">
                <a:latin typeface="NikoshBAN" pitchFamily="2" charset="0"/>
                <a:cs typeface="NikoshBAN" pitchFamily="2" charset="0"/>
              </a:rPr>
              <a:t>দুঃসাহসী </a:t>
            </a:r>
            <a:r>
              <a:rPr lang="bn-BD" sz="28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অভিযাত্রীরা </a:t>
            </a:r>
            <a:r>
              <a:rPr lang="bn-BD" sz="2800" b="1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মানুষের </a:t>
            </a:r>
            <a:r>
              <a:rPr lang="bn-BD" sz="2800" b="1" dirty="0">
                <a:latin typeface="NikoshBAN" pitchFamily="2" charset="0"/>
                <a:cs typeface="NikoshBAN" pitchFamily="2" charset="0"/>
              </a:rPr>
              <a:t>চিরন্তন </a:t>
            </a:r>
            <a:r>
              <a:rPr lang="bn-BD" sz="2800" b="1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কল্পনার</a:t>
            </a:r>
            <a:r>
              <a:rPr lang="bn-BD" sz="2800" b="1" dirty="0">
                <a:latin typeface="NikoshBAN" pitchFamily="2" charset="0"/>
                <a:cs typeface="NikoshBAN" pitchFamily="2" charset="0"/>
              </a:rPr>
              <a:t> রাজ্য চাঁদের দেশে </a:t>
            </a:r>
            <a:r>
              <a:rPr lang="en-US" sz="2800" b="1" dirty="0" err="1">
                <a:latin typeface="NikoshBAN" pitchFamily="2" charset="0"/>
                <a:cs typeface="NikoshBAN" pitchFamily="2" charset="0"/>
              </a:rPr>
              <a:t>পৌ</a:t>
            </a:r>
            <a:r>
              <a:rPr lang="bn-BD" sz="2800" b="1" dirty="0">
                <a:latin typeface="NikoshBAN" pitchFamily="2" charset="0"/>
                <a:cs typeface="NikoshBAN" pitchFamily="2" charset="0"/>
              </a:rPr>
              <a:t>ছেছেন এবং </a:t>
            </a:r>
            <a:r>
              <a:rPr lang="bn-BD" sz="2800" b="1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মঙ্গল গ্রহেও </a:t>
            </a:r>
            <a:r>
              <a:rPr lang="bn-BD" sz="2800" b="1" dirty="0">
                <a:latin typeface="NikoshBAN" pitchFamily="2" charset="0"/>
                <a:cs typeface="NikoshBAN" pitchFamily="2" charset="0"/>
              </a:rPr>
              <a:t>য</a:t>
            </a:r>
            <a:r>
              <a:rPr lang="en-US" sz="2800" b="1" dirty="0">
                <a:latin typeface="NikoshBAN" pitchFamily="2" charset="0"/>
                <a:cs typeface="NikoshBAN" pitchFamily="2" charset="0"/>
              </a:rPr>
              <a:t>া</a:t>
            </a:r>
            <a:r>
              <a:rPr lang="bn-BD" sz="2800" b="1" dirty="0">
                <a:latin typeface="NikoshBAN" pitchFamily="2" charset="0"/>
                <a:cs typeface="NikoshBAN" pitchFamily="2" charset="0"/>
              </a:rPr>
              <a:t>ওয়ার জন্য তাঁরা প্রস্তুত হচ্ছেন।</a:t>
            </a:r>
            <a:endParaRPr lang="en-US" sz="28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4759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685800"/>
            <a:ext cx="533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একক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: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1524000"/>
            <a:ext cx="769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প্রশ্ন্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:							৩মিনিট</a:t>
            </a:r>
          </a:p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১।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পদের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সংঙ্গা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দাও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719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43000" y="304800"/>
            <a:ext cx="3352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পদ প্রকরণঃ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895600" y="914400"/>
            <a:ext cx="2743200" cy="7620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609600" y="2473295"/>
            <a:ext cx="3124200" cy="762000"/>
          </a:xfrm>
          <a:prstGeom prst="roundRect">
            <a:avLst/>
          </a:prstGeom>
          <a:effectLst>
            <a:glow rad="101600">
              <a:schemeClr val="accent6">
                <a:satMod val="175000"/>
                <a:alpha val="40000"/>
              </a:schemeClr>
            </a:glow>
            <a:outerShdw blurRad="57150" dist="38100" dir="5400000" algn="ctr" rotWithShape="0">
              <a:schemeClr val="accent3">
                <a:shade val="9000"/>
                <a:satMod val="105000"/>
                <a:alpha val="48000"/>
              </a:scheme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6553200" y="3962400"/>
            <a:ext cx="1219200" cy="762000"/>
          </a:xfrm>
          <a:prstGeom prst="roundRect">
            <a:avLst/>
          </a:prstGeom>
          <a:effectLst>
            <a:glow rad="101600">
              <a:schemeClr val="accent6">
                <a:satMod val="175000"/>
                <a:alpha val="40000"/>
              </a:schemeClr>
            </a:glow>
            <a:outerShdw blurRad="57150" dist="38100" dir="5400000" algn="ctr" rotWithShape="0">
              <a:schemeClr val="accent3">
                <a:shade val="9000"/>
                <a:satMod val="105000"/>
                <a:alpha val="48000"/>
              </a:scheme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4724400" y="3962400"/>
            <a:ext cx="1219200" cy="762000"/>
          </a:xfrm>
          <a:prstGeom prst="roundRect">
            <a:avLst/>
          </a:prstGeom>
          <a:effectLst>
            <a:glow rad="101600">
              <a:schemeClr val="accent6">
                <a:satMod val="175000"/>
                <a:alpha val="40000"/>
              </a:schemeClr>
            </a:glow>
            <a:outerShdw blurRad="57150" dist="38100" dir="5400000" algn="ctr" rotWithShape="0">
              <a:schemeClr val="accent3">
                <a:shade val="9000"/>
                <a:satMod val="105000"/>
                <a:alpha val="48000"/>
              </a:scheme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2438400" y="3942412"/>
            <a:ext cx="1524000" cy="762000"/>
          </a:xfrm>
          <a:prstGeom prst="roundRect">
            <a:avLst/>
          </a:prstGeom>
          <a:effectLst>
            <a:glow rad="101600">
              <a:schemeClr val="accent6">
                <a:satMod val="175000"/>
                <a:alpha val="40000"/>
              </a:schemeClr>
            </a:glow>
            <a:outerShdw blurRad="57150" dist="38100" dir="5400000" algn="ctr" rotWithShape="0">
              <a:schemeClr val="accent3">
                <a:shade val="9000"/>
                <a:satMod val="105000"/>
                <a:alpha val="48000"/>
              </a:scheme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457200" y="3962400"/>
            <a:ext cx="1524000" cy="762000"/>
          </a:xfrm>
          <a:prstGeom prst="roundRect">
            <a:avLst/>
          </a:prstGeom>
          <a:effectLst>
            <a:glow rad="101600">
              <a:schemeClr val="accent6">
                <a:satMod val="175000"/>
                <a:alpha val="40000"/>
              </a:schemeClr>
            </a:glow>
            <a:outerShdw blurRad="57150" dist="38100" dir="5400000" algn="ctr" rotWithShape="0">
              <a:schemeClr val="accent3">
                <a:shade val="9000"/>
                <a:satMod val="105000"/>
                <a:alpha val="48000"/>
              </a:scheme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4953000" y="2438400"/>
            <a:ext cx="3162300" cy="87269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06091" y="914400"/>
            <a:ext cx="152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পদ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181600" y="2514600"/>
            <a:ext cx="289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অব্যয়পদ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14400" y="2438400"/>
            <a:ext cx="259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সব্যয়পদ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14600" y="40386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dirty="0" smtClean="0">
                <a:latin typeface="NikoshBAN" pitchFamily="2" charset="0"/>
                <a:cs typeface="NikoshBAN" pitchFamily="2" charset="0"/>
              </a:rPr>
              <a:t>বিশেষণ</a:t>
            </a:r>
            <a:endParaRPr lang="en-US" sz="28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3400" y="403860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dirty="0" smtClean="0">
                <a:latin typeface="NikoshBAN" pitchFamily="2" charset="0"/>
                <a:cs typeface="NikoshBAN" pitchFamily="2" charset="0"/>
              </a:rPr>
              <a:t>বিশেষ্য</a:t>
            </a:r>
            <a:endParaRPr lang="en-US" sz="28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800600" y="403860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dirty="0" smtClean="0">
                <a:latin typeface="NikoshBAN" pitchFamily="2" charset="0"/>
                <a:cs typeface="NikoshBAN" pitchFamily="2" charset="0"/>
              </a:rPr>
              <a:t>সর্বনাম</a:t>
            </a:r>
            <a:endParaRPr lang="en-US" sz="28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629400" y="403860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dirty="0" smtClean="0">
                <a:latin typeface="NikoshBAN" pitchFamily="2" charset="0"/>
                <a:cs typeface="NikoshBAN" pitchFamily="2" charset="0"/>
              </a:rPr>
              <a:t>ক্রিয়া</a:t>
            </a:r>
            <a:endParaRPr lang="en-US" sz="2800" b="1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rot="5400000">
            <a:off x="1599406" y="2286000"/>
            <a:ext cx="305594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>
            <a:off x="6324600" y="2286000"/>
            <a:ext cx="305594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752600" y="2132012"/>
            <a:ext cx="47244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3961606" y="1905000"/>
            <a:ext cx="457994" cy="79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>
            <a:off x="1905000" y="3429000"/>
            <a:ext cx="305594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914400" y="3581400"/>
            <a:ext cx="60960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5400000">
            <a:off x="762000" y="3733800"/>
            <a:ext cx="305594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>
            <a:off x="2819400" y="3733800"/>
            <a:ext cx="305594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5028406" y="3733800"/>
            <a:ext cx="305594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5400000">
            <a:off x="6858000" y="3733800"/>
            <a:ext cx="305594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0489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232</TotalTime>
  <Words>335</Words>
  <Application>Microsoft Office PowerPoint</Application>
  <PresentationFormat>On-screen Show (4:3)</PresentationFormat>
  <Paragraphs>66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Austin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13</cp:revision>
  <dcterms:created xsi:type="dcterms:W3CDTF">2006-08-16T00:00:00Z</dcterms:created>
  <dcterms:modified xsi:type="dcterms:W3CDTF">2019-10-07T15:35:20Z</dcterms:modified>
</cp:coreProperties>
</file>