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8" r:id="rId14"/>
    <p:sldId id="269" r:id="rId15"/>
    <p:sldId id="26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9961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32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6387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195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0248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16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579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92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25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4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047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452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6942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65354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8642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235381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7962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1749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6251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C3869C-3C8D-4B7D-99B2-767B6B83C5DD}" type="datetimeFigureOut">
              <a:rPr lang="en-US" smtClean="0"/>
              <a:pPr/>
              <a:t>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8C73C49-DD96-4913-B530-D2AD305E2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9119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751309" y="619931"/>
            <a:ext cx="6896746" cy="311516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7200" dirty="0" smtClean="0">
                <a:latin typeface="Algerian" panose="04020705040A02060702" pitchFamily="82" charset="0"/>
              </a:rPr>
              <a:t>WELCOME</a:t>
            </a:r>
            <a:endParaRPr lang="en-US" sz="2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84678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4630" y="174970"/>
            <a:ext cx="3156856" cy="110799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Identity</a:t>
            </a:r>
            <a:endParaRPr lang="en-US" sz="66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452511"/>
            <a:ext cx="7575467" cy="304698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Ashis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kumar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gosh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Asst.English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Teacher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Frazikandi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kamil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Madrasha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(N),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Chandpur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Mobile:01917-083886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mail:ashisghoshroma@gmail.com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2" descr="G:\Ramisha Pic\20150102_1946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1" y="1462316"/>
            <a:ext cx="1930400" cy="2573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51044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80110" y="402959"/>
            <a:ext cx="4014060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0110" y="1844298"/>
            <a:ext cx="6199321" cy="212365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2</a:t>
            </a:r>
            <a:r>
              <a:rPr lang="en-US" sz="4400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4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 item</a:t>
            </a:r>
          </a:p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for class Six to Ten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5914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7" y="821410"/>
            <a:ext cx="3424399" cy="173597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293031" y="1379349"/>
            <a:ext cx="1813301" cy="60443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02276" y="821410"/>
            <a:ext cx="4726984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9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9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book</a:t>
            </a:r>
            <a:endParaRPr lang="en-US" sz="9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6" y="2789695"/>
            <a:ext cx="3424399" cy="1873358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181960" y="3560736"/>
            <a:ext cx="1924371" cy="60443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02276" y="2789695"/>
            <a:ext cx="5393411" cy="186204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115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115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eye</a:t>
            </a:r>
            <a:endParaRPr lang="en-US" sz="115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6" y="4895366"/>
            <a:ext cx="3424399" cy="1809750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293030" y="5498024"/>
            <a:ext cx="1813301" cy="60443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02277" y="5200076"/>
            <a:ext cx="539341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8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</a:t>
            </a:r>
            <a:r>
              <a:rPr lang="en-US" sz="8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Quran</a:t>
            </a:r>
            <a:endParaRPr lang="en-US" sz="8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97085" y="120478"/>
            <a:ext cx="6912244" cy="58477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pictures &amp; text below…</a:t>
            </a:r>
          </a:p>
        </p:txBody>
      </p:sp>
    </p:spTree>
    <p:extLst>
      <p:ext uri="{BB962C8B-B14F-4D97-AF65-F5344CB8AC3E}">
        <p14:creationId xmlns="" xmlns:p14="http://schemas.microsoft.com/office/powerpoint/2010/main" val="3307981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6503" y="2099652"/>
            <a:ext cx="8021782" cy="221599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A, An. The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690" y="232156"/>
            <a:ext cx="11135032" cy="92333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 about these words…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9730" y="5066740"/>
            <a:ext cx="6255327" cy="156966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Articles…?</a:t>
            </a:r>
            <a:endParaRPr lang="en-US" sz="40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60587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6803" y="176981"/>
            <a:ext cx="8333510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Yes, today’s topic is…</a:t>
            </a:r>
            <a:endParaRPr lang="en-US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6803" y="2278625"/>
            <a:ext cx="10037618" cy="31547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9900" dirty="0" smtClean="0">
                <a:latin typeface="Arial Black" panose="020B0A04020102020204" pitchFamily="34" charset="0"/>
              </a:rPr>
              <a:t>Article</a:t>
            </a:r>
            <a:endParaRPr lang="en-US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7928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470" y="247974"/>
            <a:ext cx="11747716" cy="120032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Target…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470" y="1873716"/>
            <a:ext cx="112672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At the end of the lesson the students will be able to</a:t>
            </a:r>
          </a:p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1028700" indent="-1028700">
              <a:buFont typeface="+mj-lt"/>
              <a:buAutoNum type="romanLcPeriod"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dentify articles</a:t>
            </a: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  <a:endParaRPr lang="en-US" sz="3600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028700" indent="-1028700">
              <a:buFont typeface="+mj-lt"/>
              <a:buAutoNum type="romanLcPeriod"/>
            </a:pPr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ill the gapes with appropriate articles.</a:t>
            </a:r>
            <a:endParaRPr lang="en-US" sz="1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13050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75432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first we should know about English letters to begin a discussion on Articles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52787"/>
            <a:ext cx="12192000" cy="156966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English letter is 26 in number.</a:t>
            </a:r>
          </a:p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</a:t>
            </a:r>
            <a:r>
              <a:rPr lang="en-US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Vowel-05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Consonant-21</a:t>
            </a:r>
            <a:endParaRPr lang="en-US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488" y="4850766"/>
            <a:ext cx="12192000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Let’s go for details in Articles… </a:t>
            </a:r>
            <a:endParaRPr lang="en-US" sz="1200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1838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109" y="5426777"/>
            <a:ext cx="3386382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 </a:t>
            </a:r>
            <a:r>
              <a:rPr lang="en-US" sz="60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ook.</a:t>
            </a:r>
            <a:endParaRPr lang="en-US" sz="6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671796" y="2892519"/>
            <a:ext cx="2487040" cy="816259"/>
          </a:xfrm>
          <a:prstGeom prst="wedgeRect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consonant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1179871" y="3913117"/>
            <a:ext cx="398206" cy="1412473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97105" y="5426777"/>
            <a:ext cx="3363132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6000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</a:t>
            </a:r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gg</a:t>
            </a:r>
            <a:endParaRPr lang="en-US" sz="6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7152968" y="3913117"/>
            <a:ext cx="412955" cy="1412473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6750891" y="2875387"/>
            <a:ext cx="2238126" cy="850521"/>
          </a:xfrm>
          <a:prstGeom prst="wedgeRect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vowel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784393"/>
            <a:ext cx="12192000" cy="175432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Generally it’s used according to vowel &amp; consonant…</a:t>
            </a: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65351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205" y="904352"/>
            <a:ext cx="2557220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mango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05" y="1612237"/>
            <a:ext cx="2557220" cy="2143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1137" y="904352"/>
            <a:ext cx="252622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apple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37" y="1612238"/>
            <a:ext cx="2526224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52829" y="904352"/>
            <a:ext cx="2526223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__orange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827" y="1612238"/>
            <a:ext cx="2526225" cy="2143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35503" y="904352"/>
            <a:ext cx="275870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__house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03" y="1612237"/>
            <a:ext cx="2758700" cy="21431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5205" y="3947569"/>
            <a:ext cx="255722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eye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05" y="4655455"/>
            <a:ext cx="2557218" cy="20408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01137" y="3947569"/>
            <a:ext cx="25262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egg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35" y="4655456"/>
            <a:ext cx="2526224" cy="20408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152825" y="3947569"/>
            <a:ext cx="2526225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fan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825" y="4655455"/>
            <a:ext cx="2526225" cy="20408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035501" y="3947569"/>
            <a:ext cx="2758702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pen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01" y="4655455"/>
            <a:ext cx="2758702" cy="2040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1562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209" y="888854"/>
            <a:ext cx="2557220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mango.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09" y="1596739"/>
            <a:ext cx="2557220" cy="2143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4643" y="904352"/>
            <a:ext cx="252622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apple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43" y="1612238"/>
            <a:ext cx="2526224" cy="2143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68326" y="904352"/>
            <a:ext cx="2526223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orange</a:t>
            </a:r>
            <a:endParaRPr lang="en-US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24" y="1612238"/>
            <a:ext cx="2526225" cy="2143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51000" y="904352"/>
            <a:ext cx="2805203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house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000" y="1612237"/>
            <a:ext cx="2805203" cy="21431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5209" y="3932071"/>
            <a:ext cx="2557220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 eye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1" y="4639957"/>
            <a:ext cx="2557218" cy="20408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54643" y="3947569"/>
            <a:ext cx="25262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egg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43" y="4655456"/>
            <a:ext cx="2526224" cy="20408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168324" y="3947569"/>
            <a:ext cx="2526225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fan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24" y="4655455"/>
            <a:ext cx="2526225" cy="204080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051001" y="3947569"/>
            <a:ext cx="2805202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pen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001" y="4655455"/>
            <a:ext cx="2805202" cy="2040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60064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37867" y="0"/>
            <a:ext cx="1673817" cy="192179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417" y="3004153"/>
            <a:ext cx="229374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house</a:t>
            </a:r>
            <a:endParaRPr lang="en-US" sz="40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9891" y="3004153"/>
            <a:ext cx="379708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honest man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156701" y="1573045"/>
            <a:ext cx="2537848" cy="1495619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534336" y="1416690"/>
            <a:ext cx="3212020" cy="165197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>
            <a:off x="1332853" y="3715720"/>
            <a:ext cx="309966" cy="61993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8741043" y="3684724"/>
            <a:ext cx="278967" cy="6393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985902" y="4406651"/>
            <a:ext cx="1003867" cy="104633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8411058" y="4448141"/>
            <a:ext cx="938936" cy="100484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4984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221" y="904352"/>
            <a:ext cx="378933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_honorable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horse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house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584" y="1612237"/>
            <a:ext cx="3347633" cy="18943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3" y="1619248"/>
            <a:ext cx="3440623" cy="189438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31" y="1550683"/>
            <a:ext cx="3789335" cy="195593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463686" y="3599828"/>
            <a:ext cx="3456122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onda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3" y="4393914"/>
            <a:ext cx="3440625" cy="237736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5077" y="3661383"/>
            <a:ext cx="378933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honest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6" y="4307714"/>
            <a:ext cx="3789335" cy="24185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69085" y="3661383"/>
            <a:ext cx="334763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hour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4348902"/>
            <a:ext cx="3347636" cy="23773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07955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2" grpId="0" animBg="1"/>
      <p:bldP spid="14" grpId="0" animBg="1"/>
      <p:bldP spid="26" grpId="0" animBg="1"/>
      <p:bldP spid="28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2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221" y="904352"/>
            <a:ext cx="3789335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honorable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horse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house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584" y="1612237"/>
            <a:ext cx="3347633" cy="18943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3" y="1619248"/>
            <a:ext cx="3440623" cy="18943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31" y="1550683"/>
            <a:ext cx="3789335" cy="19559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63686" y="3599828"/>
            <a:ext cx="3456122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>
                <a:latin typeface="Aharoni" panose="02010803020104030203" pitchFamily="2" charset="-79"/>
                <a:cs typeface="Aharoni" panose="02010803020104030203" pitchFamily="2" charset="-79"/>
              </a:rPr>
              <a:t>h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onda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3" y="4328307"/>
            <a:ext cx="3440625" cy="237736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5077" y="3661383"/>
            <a:ext cx="378933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honest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6" y="4307714"/>
            <a:ext cx="3789335" cy="2418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69085" y="3661383"/>
            <a:ext cx="334763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hour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4379898"/>
            <a:ext cx="3347636" cy="23773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21867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4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637867" y="0"/>
            <a:ext cx="1673817" cy="192179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9417" y="3004153"/>
            <a:ext cx="3146156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university</a:t>
            </a:r>
            <a:endParaRPr lang="en-US" sz="40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49891" y="3004153"/>
            <a:ext cx="3231397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umbrella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156701" y="1573045"/>
            <a:ext cx="2584341" cy="1573796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1472343" y="1533956"/>
            <a:ext cx="3212020" cy="165197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Down Arrow 25"/>
          <p:cNvSpPr/>
          <p:nvPr/>
        </p:nvSpPr>
        <p:spPr>
          <a:xfrm>
            <a:off x="1332852" y="3763276"/>
            <a:ext cx="309966" cy="61993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8741042" y="3767348"/>
            <a:ext cx="278967" cy="6393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012137" y="4500852"/>
            <a:ext cx="1064631" cy="104525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ইউ</a:t>
            </a:r>
            <a:endParaRPr lang="en-US" sz="10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8353587" y="4499772"/>
            <a:ext cx="1027404" cy="104633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82234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2" grpId="0" animBg="1"/>
      <p:bldP spid="14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221" y="904352"/>
            <a:ext cx="378933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university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umbrella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ugly girl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686" y="3599828"/>
            <a:ext cx="3456122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uncle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5077" y="3661383"/>
            <a:ext cx="378933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union leader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69085" y="3661383"/>
            <a:ext cx="334763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umpire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7" y="4369269"/>
            <a:ext cx="3789335" cy="235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2" y="1619248"/>
            <a:ext cx="3440625" cy="18873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005" y="1633443"/>
            <a:ext cx="3339715" cy="187317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1" y="1550683"/>
            <a:ext cx="3789335" cy="19559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6" y="4448998"/>
            <a:ext cx="3456121" cy="22772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005" y="4448998"/>
            <a:ext cx="3339715" cy="22772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50379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221" y="904352"/>
            <a:ext cx="378933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university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umbrella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ugly girl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63686" y="3599828"/>
            <a:ext cx="3456122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uncle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077" y="3661383"/>
            <a:ext cx="3789335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union leader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9085" y="3661383"/>
            <a:ext cx="3347635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umpire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7" y="4369269"/>
            <a:ext cx="3789335" cy="23569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2" y="1619248"/>
            <a:ext cx="3440625" cy="18873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005" y="1633443"/>
            <a:ext cx="3339715" cy="18731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1" y="1550683"/>
            <a:ext cx="3789335" cy="19559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6" y="4448998"/>
            <a:ext cx="3456121" cy="22772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005" y="4448998"/>
            <a:ext cx="3339715" cy="22772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9910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417" y="3004153"/>
            <a:ext cx="3146156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orange</a:t>
            </a:r>
            <a:endParaRPr lang="en-US" sz="40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6614" y="3063334"/>
            <a:ext cx="4548753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u="sng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one eyed man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142485" y="1435144"/>
            <a:ext cx="1902418" cy="1728993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642818" y="1435144"/>
            <a:ext cx="3212669" cy="172899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>
            <a:off x="1332852" y="3763276"/>
            <a:ext cx="309966" cy="61993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8338085" y="3771220"/>
            <a:ext cx="278967" cy="6393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1012137" y="4500852"/>
            <a:ext cx="1064631" cy="104525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endParaRPr lang="en-US" sz="10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7221073" y="4499772"/>
            <a:ext cx="2512989" cy="1046331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one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37867" y="0"/>
            <a:ext cx="1673817" cy="192179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84539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1" y="1182149"/>
            <a:ext cx="3901440" cy="26451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3686" y="3661383"/>
            <a:ext cx="345612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old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oil pot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orange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9085" y="3661383"/>
            <a:ext cx="3347635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_one taka note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1" y="4277372"/>
            <a:ext cx="3901440" cy="24488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5077" y="890768"/>
            <a:ext cx="3928469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one legged man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5" y="4277372"/>
            <a:ext cx="3347635" cy="24488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8592" y="3631041"/>
            <a:ext cx="390144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 one eyed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4277372"/>
            <a:ext cx="3456121" cy="244889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1598654"/>
            <a:ext cx="3456121" cy="206272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1607470"/>
            <a:ext cx="3347636" cy="2053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6880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1" y="1182149"/>
            <a:ext cx="3901440" cy="26451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3686" y="3661383"/>
            <a:ext cx="345612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old man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oil pot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orange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69085" y="3661383"/>
            <a:ext cx="3347635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one taka note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1" y="4246158"/>
            <a:ext cx="3901440" cy="24801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5077" y="890768"/>
            <a:ext cx="3928469" cy="58477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one legged man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5" y="4277372"/>
            <a:ext cx="3347635" cy="24488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8592" y="3631041"/>
            <a:ext cx="3901440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one eyed man</a:t>
            </a:r>
            <a:endParaRPr lang="en-US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4307714"/>
            <a:ext cx="3456121" cy="24185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1598654"/>
            <a:ext cx="3456121" cy="20627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1607470"/>
            <a:ext cx="3347636" cy="2053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56611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417" y="3004153"/>
            <a:ext cx="3146156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egg</a:t>
            </a:r>
            <a:endParaRPr lang="en-US" sz="40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6614" y="3063334"/>
            <a:ext cx="4548753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European leader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42485" y="1435144"/>
            <a:ext cx="1529176" cy="1728993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1859797" y="1435144"/>
            <a:ext cx="2995691" cy="172899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Down Arrow 9"/>
          <p:cNvSpPr/>
          <p:nvPr/>
        </p:nvSpPr>
        <p:spPr>
          <a:xfrm>
            <a:off x="1549831" y="3763276"/>
            <a:ext cx="309966" cy="61993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7905419" y="3709665"/>
            <a:ext cx="278967" cy="6393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102277" y="4434446"/>
            <a:ext cx="4034935" cy="2028347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“E” </a:t>
            </a:r>
          </a:p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vowel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5934074" y="4434446"/>
            <a:ext cx="4808022" cy="2028347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pronunciation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637867" y="0"/>
            <a:ext cx="1673817" cy="192179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45821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9017" y="-1"/>
            <a:ext cx="320298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982" y="2227536"/>
            <a:ext cx="3549113" cy="132343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8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US" sz="8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en-US" sz="8000" u="sng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2955" y="2227536"/>
            <a:ext cx="3321329" cy="132343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8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r>
              <a:rPr lang="en-US" sz="8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en-US" sz="8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003888" y="3619616"/>
            <a:ext cx="572669" cy="8691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8038162" y="3619616"/>
            <a:ext cx="535457" cy="8691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1276846" y="4557386"/>
            <a:ext cx="2234511" cy="2203624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</a:t>
            </a:r>
          </a:p>
          <a:p>
            <a:pPr algn="ctr"/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vowel</a:t>
            </a:r>
          </a:p>
        </p:txBody>
      </p:sp>
      <p:sp>
        <p:nvSpPr>
          <p:cNvPr id="13" name="Flowchart: Process 12"/>
          <p:cNvSpPr/>
          <p:nvPr/>
        </p:nvSpPr>
        <p:spPr>
          <a:xfrm>
            <a:off x="7294640" y="4557386"/>
            <a:ext cx="1805523" cy="1796918"/>
          </a:xfrm>
          <a:prstGeom prst="flowChart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</a:t>
            </a:r>
          </a:p>
        </p:txBody>
      </p:sp>
      <p:sp>
        <p:nvSpPr>
          <p:cNvPr id="14" name="Oval 13"/>
          <p:cNvSpPr/>
          <p:nvPr/>
        </p:nvSpPr>
        <p:spPr>
          <a:xfrm>
            <a:off x="3220125" y="139482"/>
            <a:ext cx="4824778" cy="192179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Abbreviation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43074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2" y="1562524"/>
            <a:ext cx="3914953" cy="2700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3686" y="3661383"/>
            <a:ext cx="345612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DC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69085" y="3661383"/>
            <a:ext cx="3347635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SSC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5077" y="890768"/>
            <a:ext cx="3928469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BA 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8592" y="3631041"/>
            <a:ext cx="390144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__ SP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4307713"/>
            <a:ext cx="3446566" cy="24410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5" y="1638683"/>
            <a:ext cx="3347635" cy="19914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7" y="4288191"/>
            <a:ext cx="3901440" cy="24801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4307713"/>
            <a:ext cx="3333533" cy="244106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87" y="1580563"/>
            <a:ext cx="3415364" cy="2143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7209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1"/>
            <a:ext cx="2119745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 06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7437" y="-1"/>
            <a:ext cx="2474563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3" y="1577130"/>
            <a:ext cx="3914953" cy="270024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63686" y="3661383"/>
            <a:ext cx="3456121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79184" y="890769"/>
            <a:ext cx="3440624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bn-IN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MA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69086" y="899584"/>
            <a:ext cx="3347634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4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DC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69085" y="3661383"/>
            <a:ext cx="3347635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SSC</a:t>
            </a:r>
            <a:endParaRPr lang="en-US" sz="4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5077" y="890768"/>
            <a:ext cx="3928469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BA </a:t>
            </a:r>
            <a:endParaRPr 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8592" y="3631041"/>
            <a:ext cx="390144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n-US" sz="3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 SP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85" y="4307713"/>
            <a:ext cx="3446566" cy="244106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5" y="1638683"/>
            <a:ext cx="3347635" cy="199148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7" y="4288191"/>
            <a:ext cx="3901440" cy="24801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084" y="4307713"/>
            <a:ext cx="3333533" cy="244106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87" y="1580563"/>
            <a:ext cx="3415364" cy="2143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53087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Articles according to degree…</a:t>
            </a:r>
            <a:endParaRPr lang="en-US" sz="6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372124"/>
            <a:ext cx="12192000" cy="4401205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good.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 adj 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good boy.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 noun + adj 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 noun)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a good </a:t>
            </a:r>
            <a:r>
              <a:rPr 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adj _ noun 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better than any other boy.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_com+better+than)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better of the two boys.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_com+better+of the)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</a:t>
            </a:r>
            <a:r>
              <a:rPr lang="en-US" sz="40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best boy. </a:t>
            </a:r>
            <a:r>
              <a:rPr lang="en-US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_ superlative.form)</a:t>
            </a:r>
            <a:endParaRPr lang="en-US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3271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Articles according to passage…</a:t>
            </a:r>
            <a:endParaRPr lang="en-US" sz="6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317356"/>
            <a:ext cx="12191999" cy="415498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saw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girl.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 was going to school. I liked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 as she was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nice </a:t>
            </a:r>
            <a:r>
              <a:rPr lang="en-US" sz="66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girl. One day I met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 while she was playing with </a:t>
            </a:r>
            <a:r>
              <a:rPr lang="en-US" sz="66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girl.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28489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59417" y="1425843"/>
            <a:ext cx="10616339" cy="29911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3743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Slic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</TotalTime>
  <Words>516</Words>
  <Application>Microsoft Office PowerPoint</Application>
  <PresentationFormat>Custom</PresentationFormat>
  <Paragraphs>170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Slice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 Computer Point</dc:creator>
  <cp:lastModifiedBy>ASISH</cp:lastModifiedBy>
  <cp:revision>451</cp:revision>
  <dcterms:created xsi:type="dcterms:W3CDTF">2016-05-15T13:46:11Z</dcterms:created>
  <dcterms:modified xsi:type="dcterms:W3CDTF">2018-01-16T10:51:47Z</dcterms:modified>
</cp:coreProperties>
</file>