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7" r:id="rId3"/>
    <p:sldId id="259" r:id="rId4"/>
    <p:sldId id="256" r:id="rId5"/>
    <p:sldId id="271" r:id="rId6"/>
    <p:sldId id="262" r:id="rId7"/>
    <p:sldId id="272" r:id="rId8"/>
    <p:sldId id="260" r:id="rId9"/>
    <p:sldId id="261" r:id="rId10"/>
    <p:sldId id="263" r:id="rId11"/>
    <p:sldId id="264" r:id="rId12"/>
    <p:sldId id="265" r:id="rId13"/>
    <p:sldId id="273" r:id="rId14"/>
    <p:sldId id="274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2DA09-83C8-43E2-9C8E-FB825C6F0852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694F1-6228-4FB6-8AA1-72BDAE6D4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A2421-782F-413D-BEF1-998624BF40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85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377C-9C3C-4B63-A749-45BEB94DE0BB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DB67-F188-49A9-866C-3C200CD64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377C-9C3C-4B63-A749-45BEB94DE0BB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DB67-F188-49A9-866C-3C200CD64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377C-9C3C-4B63-A749-45BEB94DE0BB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DB67-F188-49A9-866C-3C200CD64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377C-9C3C-4B63-A749-45BEB94DE0BB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DB67-F188-49A9-866C-3C200CD64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377C-9C3C-4B63-A749-45BEB94DE0BB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DB67-F188-49A9-866C-3C200CD64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377C-9C3C-4B63-A749-45BEB94DE0BB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DB67-F188-49A9-866C-3C200CD64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377C-9C3C-4B63-A749-45BEB94DE0BB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DB67-F188-49A9-866C-3C200CD64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377C-9C3C-4B63-A749-45BEB94DE0BB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DB67-F188-49A9-866C-3C200CD64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377C-9C3C-4B63-A749-45BEB94DE0BB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DB67-F188-49A9-866C-3C200CD64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377C-9C3C-4B63-A749-45BEB94DE0BB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DB67-F188-49A9-866C-3C200CD64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377C-9C3C-4B63-A749-45BEB94DE0BB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DB67-F188-49A9-866C-3C200CD64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5377C-9C3C-4B63-A749-45BEB94DE0BB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DB67-F188-49A9-866C-3C200CD64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1481" y="2866768"/>
            <a:ext cx="6502471" cy="3991232"/>
          </a:xfrm>
        </p:spPr>
        <p:txBody>
          <a:bodyPr/>
          <a:lstStyle/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95400" y="-144379"/>
            <a:ext cx="11658600" cy="700237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88855" y="1270882"/>
            <a:ext cx="43669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9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শুভেচ্ছা</a:t>
            </a:r>
            <a:r>
              <a:rPr lang="bn-BD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351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b="1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b="1" dirty="0" err="1">
                <a:latin typeface="TonnyBanglaMJ" pitchFamily="2" charset="0"/>
                <a:cs typeface="TonnyBanglaMJ" pitchFamily="2" charset="0"/>
              </a:rPr>
              <a:t>cÖKvi‡f</a:t>
            </a:r>
            <a:r>
              <a:rPr lang="en-US" b="1" dirty="0">
                <a:latin typeface="TonnyBanglaMJ" pitchFamily="2" charset="0"/>
                <a:cs typeface="TonnyBanglaMJ" pitchFamily="2" charset="0"/>
              </a:rPr>
              <a:t>` </a:t>
            </a:r>
            <a:r>
              <a:rPr lang="en-US" dirty="0"/>
              <a:t>(Types of Memory)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1.	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ms‡e`x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: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Bw›`ªqRvZ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AwfÁZv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†_‡K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ms‡e`x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DrcwË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ms‡e`x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evwn¨K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DÏxc‡Ki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¯^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íKvjxb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ms‡e`xq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cÖwZiƒc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ms‡e`x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Z_¨mg~n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GK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m‡K‡ÛiI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Kg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mgq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Rgv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ms‡e`x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ÿ‡Î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jÿ¨Yxq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welq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GUv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evwn¨K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DÏxc‡Ki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cÖv_wgK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PZbv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ev‡ai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g‡a¨B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mxgve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× _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Ges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GK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‡_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eû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ai‡bi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Z_¨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hgb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: 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k©bMZ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kÖeYMZ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, ¯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úk©RwbZ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NªvYRvZ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I ¯^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v`RwbZ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Z_¨ Lye ¯^í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mg‡qi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Rb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¨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cv‡i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endParaRPr lang="en-US" sz="1800" dirty="0" smtClean="0">
              <a:latin typeface="TonnyBanglaMJ" pitchFamily="2" charset="0"/>
              <a:cs typeface="TonnyBanglaMJ" pitchFamily="2" charset="0"/>
            </a:endParaRPr>
          </a:p>
          <a:p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2.	¯^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í¯’vqx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: ¯^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í¯’vqx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ms‡e`x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I 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ga¨eZ©x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ch©vq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GLv‡b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Z_¨mg~n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m‡e©v”P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20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m‡KÛ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ch©šÍ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msiwÿZ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¯^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í¯’vqx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Z_¨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aviY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ÿgZv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LyeB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mxwgZ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GB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aviY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ÿgZv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7</a:t>
            </a:r>
            <a:r>
              <a:rPr lang="en-US" sz="1800" u="sng" dirty="0">
                <a:latin typeface="TonnyBanglaMJ" pitchFamily="2" charset="0"/>
                <a:cs typeface="TonnyBanglaMJ" pitchFamily="2" charset="0"/>
              </a:rPr>
              <a:t>+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2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e‡j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a‡i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bqv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A_©vr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Lye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ewk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n‡j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9wU Z_¨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Avi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Kg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c‡ÿ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5wU Z_¨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aviY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cv‡i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endParaRPr lang="en-US" sz="1800" dirty="0" smtClean="0">
              <a:latin typeface="TonnyBanglaMJ" pitchFamily="2" charset="0"/>
              <a:cs typeface="TonnyBanglaMJ" pitchFamily="2" charset="0"/>
            </a:endParaRPr>
          </a:p>
          <a:p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3.	`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: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Z_¨mg~n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mymsMwVZ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AvKv‡i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Kv‡ji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Rb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¨ 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msiwÿZ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aviY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ÿgZv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Amxg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GLv‡b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Z_¨mg~n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eQ‡ii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eQi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vqxfv‡e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Rgv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m¤ú‡K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µ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vBWvi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Zvi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mn‡hvMxiv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(1993)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e‡jb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Ò 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A‡cÿvK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…Z 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e¨e¯’v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hv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AMwYZ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Z_¨ 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xN©mgq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aviY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 smtClean="0">
                <a:latin typeface="TonnyBanglaMJ" pitchFamily="2" charset="0"/>
                <a:cs typeface="TonnyBanglaMJ" pitchFamily="2" charset="0"/>
              </a:rPr>
              <a:t>cv‡i|Ó</a:t>
            </a:r>
            <a:endParaRPr lang="en-US" sz="1800" dirty="0" smtClean="0">
              <a:latin typeface="TonnyBanglaMJ" pitchFamily="2" charset="0"/>
              <a:cs typeface="TonnyBanglaMJ" pitchFamily="2" charset="0"/>
            </a:endParaRPr>
          </a:p>
          <a:p>
            <a:endParaRPr lang="en-US" sz="1800" dirty="0">
              <a:latin typeface="ArhialkhanMJ" pitchFamily="2" charset="0"/>
              <a:cs typeface="ArhialkhanMJ" pitchFamily="2" charset="0"/>
            </a:endParaRPr>
          </a:p>
          <a:p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¯^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í¯’vqx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I `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cv_©K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¨ :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wb‡P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¯^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í¯’vqx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I `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cv_©K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¨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D‡jøL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:</a:t>
            </a:r>
            <a:endParaRPr lang="en-US" sz="1800" dirty="0">
              <a:latin typeface="TonnyBanglaMJ" pitchFamily="2" charset="0"/>
              <a:cs typeface="TonnyBanglaMJ" pitchFamily="2" charset="0"/>
            </a:endParaRPr>
          </a:p>
          <a:p>
            <a:r>
              <a:rPr lang="en-US" sz="1800" dirty="0">
                <a:latin typeface="TonnyBanglaMJ" pitchFamily="2" charset="0"/>
                <a:cs typeface="TonnyBanglaMJ" pitchFamily="2" charset="0"/>
              </a:rPr>
              <a:t>1.	¯^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í¯’vqx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vqxZ¡Kvj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ÿY¯’vqx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Avi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vqxZ¡Kvj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Aí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mgq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g„Zy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¨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Aewa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</a:t>
            </a:r>
          </a:p>
          <a:p>
            <a:r>
              <a:rPr lang="en-US" sz="1800" dirty="0">
                <a:latin typeface="TonnyBanglaMJ" pitchFamily="2" charset="0"/>
                <a:cs typeface="TonnyBanglaMJ" pitchFamily="2" charset="0"/>
              </a:rPr>
              <a:t>2.	¯^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í¯’vqx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aviYÿgZv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mxgve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×|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Acic‡ÿ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aviYÿgZv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AMwbZ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</a:t>
            </a:r>
          </a:p>
          <a:p>
            <a:r>
              <a:rPr lang="en-US" sz="1800" dirty="0">
                <a:latin typeface="TonnyBanglaMJ" pitchFamily="2" charset="0"/>
                <a:cs typeface="TonnyBanglaMJ" pitchFamily="2" charset="0"/>
              </a:rPr>
              <a:t>3.	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Qvc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Zzjbvq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¯^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í¯’vqx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Qvc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mn‡RB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wejxb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n‡q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</a:t>
            </a:r>
          </a:p>
          <a:p>
            <a:r>
              <a:rPr lang="en-US" sz="1800" dirty="0">
                <a:latin typeface="TonnyBanglaMJ" pitchFamily="2" charset="0"/>
                <a:cs typeface="TonnyBanglaMJ" pitchFamily="2" charset="0"/>
              </a:rPr>
              <a:t>4.	¯^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í¯’vqx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Z_¨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m¤ú‡K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ZvrÿwbK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aviYv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R‡b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¥|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wKš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‘ 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Z_¨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m¤ú‡K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cwic~Y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aviYv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cvIqv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</a:t>
            </a:r>
          </a:p>
          <a:p>
            <a:endParaRPr lang="en-US" sz="1800" dirty="0"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1066800" y="304800"/>
            <a:ext cx="6781800" cy="609600"/>
          </a:xfrm>
          <a:prstGeom prst="flowChart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300" b="1" dirty="0" smtClean="0">
              <a:latin typeface="TonnyBanglaMJ" pitchFamily="2" charset="0"/>
              <a:cs typeface="TonnyBanglaMJ" pitchFamily="2" charset="0"/>
            </a:endParaRPr>
          </a:p>
          <a:p>
            <a:r>
              <a:rPr lang="en-US" sz="2300" b="1" dirty="0" err="1" smtClean="0">
                <a:latin typeface="TonnyBanglaMJ" pitchFamily="2" charset="0"/>
                <a:cs typeface="TonnyBanglaMJ" pitchFamily="2" charset="0"/>
              </a:rPr>
              <a:t>ms‡KZvqb</a:t>
            </a:r>
            <a:r>
              <a:rPr lang="en-US" sz="2300" b="1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: G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ch©v‡q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ms‡e`x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Z_¨mg~n‡K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wZ‡Z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msiÿ‡Yi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D‡Ï‡k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¨ †m¸‡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jv‡K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wewfbœ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ai‡bi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ms‡KZ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- G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iƒcvšÍwiZ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K‡i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Dc‡hvMx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G‡ÿ‡Î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ms‡e`xq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Z_¨ ¯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œvqweK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kw³‡Z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Ggbfv‡e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iƒcvšÍwiZ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hv‡Z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gw¯Í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®‹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mn‡R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Zv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eyS‡Z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cv‡i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|</a:t>
            </a:r>
          </a:p>
          <a:p>
            <a:r>
              <a:rPr lang="en-US" sz="2300" b="1" dirty="0" err="1" smtClean="0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2300" b="1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:</a:t>
            </a:r>
            <a:r>
              <a:rPr lang="en-US" sz="23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ms‡KZvq‡bi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gva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¨‡g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cÖwµqvRvZ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Z_¨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MÖn‡Yi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Zv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Kw›`ªq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¯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œvqyZ‡š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¿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msiwÿZ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| Z_¨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msiwÿZ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vKvi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mgqKv‡ji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Ici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wfwË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K‡i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wZ‡K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ms‡e`x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, ¯^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í¯’vqx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I `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- GB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wZb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kÖwY‡Z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fvM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n‡q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| </a:t>
            </a:r>
          </a:p>
          <a:p>
            <a:r>
              <a:rPr lang="en-US" sz="2300" b="1" dirty="0" err="1">
                <a:latin typeface="TonnyBanglaMJ" pitchFamily="2" charset="0"/>
                <a:cs typeface="TonnyBanglaMJ" pitchFamily="2" charset="0"/>
              </a:rPr>
              <a:t>cÖZ¨nevb</a:t>
            </a:r>
            <a:r>
              <a:rPr lang="en-US" sz="23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smtClean="0">
                <a:latin typeface="TonnyBanglaMJ" pitchFamily="2" charset="0"/>
                <a:cs typeface="TonnyBanglaMJ" pitchFamily="2" charset="0"/>
              </a:rPr>
              <a:t>: 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G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ch©v‡q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fvÐvi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†_‡K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e¨env‡ii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Rb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¨ Z_¨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Luy‡R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ei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ms‡e`x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ÿ‡Î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Z_¨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fvÐvi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†_‡K Z_¨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mivmwi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cvIqv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| ¯^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í¯’vqx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fvÐv‡i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cybive„wËi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gva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¨‡g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Bw›`ªqRvZ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cÖwZiƒc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cybiæ×vi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Avi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©¯’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vqx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fvÐv‡i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AmsL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¨ Z_¨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msiwÿZ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hv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†_‡K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cÖ‡qvRb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Abyhvqx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wbw`©ó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Z_¨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Luy‡R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wb‡q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e¨envi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| G 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fvÐvi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AZ¨šÍ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e„n`vKvi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Ges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GwU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e¨w³i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eqm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†f‡`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wewfbœ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Dcv‡q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mg„×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n‡q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| †h †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ÿ‡Î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G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cÖZ¨vnevb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cÖwµqv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e¨_©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n‡j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we¯§„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m„wó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3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300" dirty="0">
                <a:latin typeface="TonnyBanglaMJ" pitchFamily="2" charset="0"/>
                <a:cs typeface="TonnyBanglaMJ" pitchFamily="2" charset="0"/>
              </a:rPr>
              <a:t>|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4000" b="1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4000" b="1" dirty="0">
                <a:latin typeface="TonnyBanglaMJ" pitchFamily="2" charset="0"/>
                <a:cs typeface="TonnyBanglaMJ" pitchFamily="2" charset="0"/>
              </a:rPr>
              <a:t> Z_¨ </a:t>
            </a:r>
            <a:r>
              <a:rPr lang="en-US" sz="4000" b="1" dirty="0" err="1">
                <a:latin typeface="TonnyBanglaMJ" pitchFamily="2" charset="0"/>
                <a:cs typeface="TonnyBanglaMJ" pitchFamily="2" charset="0"/>
              </a:rPr>
              <a:t>cÖwµqvRvZKiY</a:t>
            </a:r>
            <a:r>
              <a:rPr lang="en-US" sz="40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000" b="1" dirty="0" err="1">
                <a:latin typeface="TonnyBanglaMJ" pitchFamily="2" charset="0"/>
                <a:cs typeface="TonnyBanglaMJ" pitchFamily="2" charset="0"/>
              </a:rPr>
              <a:t>gZev</a:t>
            </a:r>
            <a:r>
              <a:rPr lang="en-US" sz="4000" b="1" dirty="0">
                <a:latin typeface="TonnyBanglaMJ" pitchFamily="2" charset="0"/>
                <a:cs typeface="TonnyBanglaMJ" pitchFamily="2" charset="0"/>
              </a:rPr>
              <a:t>`</a:t>
            </a:r>
            <a:r>
              <a:rPr lang="en-US" sz="4000" dirty="0">
                <a:latin typeface="TonnyBanglaMJ" pitchFamily="2" charset="0"/>
                <a:cs typeface="TonnyBanglaMJ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2800" b="1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b="1" dirty="0" err="1">
                <a:latin typeface="TonnyBanglaMJ" pitchFamily="2" charset="0"/>
                <a:cs typeface="TonnyBanglaMJ" pitchFamily="2" charset="0"/>
              </a:rPr>
              <a:t>cwigv‡ci</a:t>
            </a:r>
            <a:r>
              <a:rPr lang="en-US" sz="2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b="1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2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800" b="1" dirty="0"/>
              <a:t>(</a:t>
            </a:r>
            <a:r>
              <a:rPr lang="en-US" sz="2800" dirty="0"/>
              <a:t>Methods of Measuring Memory</a:t>
            </a:r>
            <a:r>
              <a:rPr lang="en-US" sz="2800" b="1" dirty="0"/>
              <a:t>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1.	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cybiæ‡`ªK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(Method of Recall) :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cybiæ‡`ªK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cwigv‡ci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¸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iæZ¡c~Y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G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mvaviYZ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fvlv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welqK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cwigv‡ci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ÿ‡Î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cÖ‡qvM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cybiæ‡`ªK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cwigv‡ci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mgq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e¨w³‡K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wKQz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kLvi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wKQz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mgq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weiwZ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w`‡q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cybivq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H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welq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iY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ejv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 smtClean="0">
                <a:latin typeface="TonnyBanglaMJ" pitchFamily="2" charset="0"/>
                <a:cs typeface="TonnyBanglaMJ" pitchFamily="2" charset="0"/>
              </a:rPr>
              <a:t>cybiæ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‡`ª‡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mvdj¨vsK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wbY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©‡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qi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m~ÎwU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nj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-</a:t>
            </a:r>
          </a:p>
          <a:p>
            <a:r>
              <a:rPr lang="en-US" sz="1800" dirty="0"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cybiæ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‡`ª‡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mvdj¨vsK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=  </a:t>
            </a:r>
            <a:r>
              <a:rPr lang="en-US" sz="1800" dirty="0">
                <a:latin typeface="TonnyBanglaMJ" pitchFamily="2" charset="0"/>
                <a:cs typeface="TonnyBanglaMJ" pitchFamily="2" charset="0"/>
                <a:sym typeface="Symbol"/>
              </a:rPr>
              <a:t>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smtClean="0">
                <a:latin typeface="TonnyBanglaMJ" pitchFamily="2" charset="0"/>
                <a:cs typeface="TonnyBanglaMJ" pitchFamily="2" charset="0"/>
              </a:rPr>
              <a:t>100</a:t>
            </a:r>
          </a:p>
          <a:p>
            <a:r>
              <a:rPr lang="en-US" sz="1800" b="1" dirty="0">
                <a:latin typeface="ArhialkhanMJ" pitchFamily="2" charset="0"/>
                <a:cs typeface="ArhialkhanMJ" pitchFamily="2" charset="0"/>
              </a:rPr>
              <a:t>2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.	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cÖZ¨vwfÁv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: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cÖZ¨vwfÁv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ej‡Z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wkÿvjä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wel‡qi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mbv³KiY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cÖwµqv‡K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eySvq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cÖZ¨vwfÁv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cwigv‡ci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mgq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c~‡e©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kLv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welq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¸‡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jv‡K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mbv³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ejv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 smtClean="0">
                <a:latin typeface="TonnyBanglaMJ" pitchFamily="2" charset="0"/>
                <a:cs typeface="TonnyBanglaMJ" pitchFamily="2" charset="0"/>
              </a:rPr>
              <a:t>GQvovI</a:t>
            </a:r>
            <a:r>
              <a:rPr lang="en-US" sz="18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G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e¨w³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Abygv‡bi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wfwË‡Z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wbf©yj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DËi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w`‡Z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cv‡i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 smtClean="0">
                <a:latin typeface="TonnyBanglaMJ" pitchFamily="2" charset="0"/>
                <a:cs typeface="TonnyBanglaMJ" pitchFamily="2" charset="0"/>
              </a:rPr>
              <a:t>cÖZ¨vwfÁvi</a:t>
            </a:r>
            <a:r>
              <a:rPr lang="en-US" sz="18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mvdj¨vsK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wbY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©‡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qi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m~Î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:</a:t>
            </a:r>
          </a:p>
          <a:p>
            <a:r>
              <a:rPr lang="en-US" sz="1800" dirty="0">
                <a:latin typeface="TonnyBanglaMJ" pitchFamily="2" charset="0"/>
                <a:cs typeface="TonnyBanglaMJ" pitchFamily="2" charset="0"/>
              </a:rPr>
              <a:t>	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cÖZ¨vwfÁvi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mvdj¨vsK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= </a:t>
            </a:r>
            <a:r>
              <a:rPr lang="en-US" sz="1800" dirty="0">
                <a:latin typeface="TonnyBanglaMJ" pitchFamily="2" charset="0"/>
                <a:cs typeface="TonnyBanglaMJ" pitchFamily="2" charset="0"/>
                <a:sym typeface="Symbol"/>
              </a:rPr>
              <a:t>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smtClean="0">
                <a:latin typeface="TonnyBanglaMJ" pitchFamily="2" charset="0"/>
                <a:cs typeface="TonnyBanglaMJ" pitchFamily="2" charset="0"/>
              </a:rPr>
              <a:t>100</a:t>
            </a:r>
          </a:p>
          <a:p>
            <a:r>
              <a:rPr lang="en-US" sz="1800" b="1" dirty="0">
                <a:latin typeface="ArhialkhanMJ" pitchFamily="2" charset="0"/>
                <a:cs typeface="ArhialkhanMJ" pitchFamily="2" charset="0"/>
              </a:rPr>
              <a:t>3.	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mÂq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smtClean="0">
                <a:latin typeface="TonnyBanglaMJ" pitchFamily="2" charset="0"/>
                <a:cs typeface="TonnyBanglaMJ" pitchFamily="2" charset="0"/>
              </a:rPr>
              <a:t>/</a:t>
            </a:r>
            <a:r>
              <a:rPr lang="en-US" sz="18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cybtwkÿY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: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G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cwigvc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wM‡q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c~‡e©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kLv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welq‡K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cybivq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wkL‡Z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qv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cybivq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wkL‡Z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wM‡q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e¨w³i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mgq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cÖ‡Póvi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cwigvY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c~‡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e©i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Zzjbvq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Kg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jvM‡Z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cv‡i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 smtClean="0">
                <a:latin typeface="TonnyBanglaMJ" pitchFamily="2" charset="0"/>
                <a:cs typeface="TonnyBanglaMJ" pitchFamily="2" charset="0"/>
              </a:rPr>
              <a:t>mÂq</a:t>
            </a:r>
            <a:r>
              <a:rPr lang="en-US" sz="18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cwigv‡ci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mvaviY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m~Î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1800" dirty="0">
                <a:latin typeface="TonnyBanglaMJ" pitchFamily="2" charset="0"/>
                <a:cs typeface="TonnyBanglaMJ" pitchFamily="2" charset="0"/>
                <a:sym typeface="Symbol"/>
              </a:rPr>
              <a:t></a:t>
            </a:r>
            <a:endParaRPr lang="en-US" sz="1800" dirty="0">
              <a:latin typeface="TonnyBanglaMJ" pitchFamily="2" charset="0"/>
              <a:cs typeface="TonnyBanglaMJ" pitchFamily="2" charset="0"/>
            </a:endParaRPr>
          </a:p>
          <a:p>
            <a:r>
              <a:rPr lang="en-US" sz="1800" dirty="0">
                <a:latin typeface="TonnyBanglaMJ" pitchFamily="2" charset="0"/>
                <a:cs typeface="TonnyBanglaMJ" pitchFamily="2" charset="0"/>
              </a:rPr>
              <a:t>     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mÂq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= </a:t>
            </a:r>
            <a:r>
              <a:rPr lang="en-US" sz="1800" dirty="0">
                <a:latin typeface="TonnyBanglaMJ" pitchFamily="2" charset="0"/>
                <a:cs typeface="TonnyBanglaMJ" pitchFamily="2" charset="0"/>
                <a:sym typeface="Symbol"/>
              </a:rPr>
              <a:t>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smtClean="0">
                <a:latin typeface="TonnyBanglaMJ" pitchFamily="2" charset="0"/>
                <a:cs typeface="TonnyBanglaMJ" pitchFamily="2" charset="0"/>
              </a:rPr>
              <a:t>100</a:t>
            </a:r>
          </a:p>
          <a:p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4.	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cybM©Vb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(Method of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Reconstrution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) : 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e¨w³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hLb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welq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m¤ú‡K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wkÿv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MÖnY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K‡i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ZLb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welqwUi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wbw`©ó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MVb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fw½ _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A_©vr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welqwUi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ga¨Kvi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Dcv`vb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¸‡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jv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Kvbfv‡e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web¨¯Í _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1800" dirty="0" smtClean="0">
                <a:latin typeface="TonnyBanglaMJ" pitchFamily="2" charset="0"/>
                <a:cs typeface="TonnyBanglaMJ" pitchFamily="2" charset="0"/>
              </a:rPr>
              <a:t>|</a:t>
            </a:r>
          </a:p>
          <a:p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5.	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cÖwZwµqvi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MwZ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 (Method in Speed of </a:t>
            </a:r>
            <a:r>
              <a:rPr lang="en-US" sz="1800" b="1" dirty="0" err="1">
                <a:latin typeface="TonnyBanglaMJ" pitchFamily="2" charset="0"/>
                <a:cs typeface="TonnyBanglaMJ" pitchFamily="2" charset="0"/>
              </a:rPr>
              <a:t>Responce</a:t>
            </a:r>
            <a:r>
              <a:rPr lang="en-US" sz="1800" b="1" dirty="0">
                <a:latin typeface="TonnyBanglaMJ" pitchFamily="2" charset="0"/>
                <a:cs typeface="TonnyBanglaMJ" pitchFamily="2" charset="0"/>
              </a:rPr>
              <a:t>)  : 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G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cwigv‡ci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we‡kl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ai‡bi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cÖwZwµqvi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MwZ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g~jZ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mg‡qi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gvÎv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cwigvc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wKQz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kLvi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e¨w³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wkÿvjä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welqwU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KZ `ª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æZZvi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‡_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Ges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KZUv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`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xN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mgq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a‡i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g‡b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ivL‡Z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cv‡i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Zv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G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c×wZ‡Z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cwigvc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18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1800" dirty="0">
                <a:latin typeface="TonnyBanglaMJ" pitchFamily="2" charset="0"/>
                <a:cs typeface="TonnyBanglaMJ" pitchFamily="2" charset="0"/>
              </a:rPr>
              <a:t>|</a:t>
            </a:r>
          </a:p>
          <a:p>
            <a:endParaRPr lang="en-US" sz="1800" dirty="0">
              <a:latin typeface="TonnyBanglaMJ" pitchFamily="2" charset="0"/>
              <a:cs typeface="TonnyBanglaMJ" pitchFamily="2" charset="0"/>
            </a:endParaRPr>
          </a:p>
          <a:p>
            <a:endParaRPr lang="en-US" sz="1800" dirty="0"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819400" y="457200"/>
            <a:ext cx="37338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4114800" cy="1143000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GKK</a:t>
            </a:r>
            <a:r>
              <a:rPr lang="b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 কাজঃ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4999"/>
            <a:ext cx="7162800" cy="2514601"/>
          </a:xfrm>
        </p:spPr>
        <p:txBody>
          <a:bodyPr/>
          <a:lstStyle/>
          <a:p>
            <a:pPr>
              <a:buNone/>
            </a:pPr>
            <a:endParaRPr lang="en-US" b="1" dirty="0" smtClean="0">
              <a:latin typeface="TonnyBanglaMJ" pitchFamily="2" charset="0"/>
              <a:cs typeface="TonnyBanglaMJ" pitchFamily="2" charset="0"/>
            </a:endParaRPr>
          </a:p>
          <a:p>
            <a:pPr>
              <a:buNone/>
            </a:pPr>
            <a:endParaRPr lang="en-US" b="1" dirty="0" smtClean="0">
              <a:latin typeface="TonnyBanglaMJ" pitchFamily="2" charset="0"/>
              <a:cs typeface="TonnyBanglaMJ" pitchFamily="2" charset="0"/>
            </a:endParaRPr>
          </a:p>
          <a:p>
            <a:pPr>
              <a:buNone/>
            </a:pPr>
            <a:r>
              <a:rPr lang="en-US" b="1" dirty="0" smtClean="0">
                <a:latin typeface="TonnyBanglaMJ" pitchFamily="2" charset="0"/>
                <a:cs typeface="TonnyBanglaMJ" pitchFamily="2" charset="0"/>
              </a:rPr>
              <a:t>            ¯§„</a:t>
            </a:r>
            <a:r>
              <a:rPr lang="en-US" b="1" dirty="0" err="1" smtClean="0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b="1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b="1" dirty="0" err="1" smtClean="0">
                <a:latin typeface="TonnyBanglaMJ" pitchFamily="2" charset="0"/>
                <a:cs typeface="TonnyBanglaMJ" pitchFamily="2" charset="0"/>
              </a:rPr>
              <a:t>Dcv`vb</a:t>
            </a:r>
            <a:r>
              <a:rPr lang="en-US" b="1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b="1" dirty="0" smtClean="0"/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8229600" cy="266700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msiÿY‡K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¯§„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†Kb? 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819400" y="228600"/>
            <a:ext cx="3733800" cy="990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b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জ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v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ov</a:t>
            </a:r>
            <a:r>
              <a:rPr lang="b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য় </a:t>
            </a:r>
            <a:r>
              <a:rPr lang="b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কাজঃ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516622" cy="848810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IN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onnyBanglaMJ" pitchFamily="2" charset="0"/>
              </a:rPr>
              <a:t>দলীয় কাজঃ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3401" cy="5257800"/>
          </a:xfr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en-US" sz="2800" dirty="0" smtClean="0"/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jvBwj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mxgv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evÜex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wUwf‡Z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bv‡Pi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Abyôvb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jvBwj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bv‡Pi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AvMÖn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vK‡jI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mxgvi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AvMÖn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ZeyI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AbyôvbwU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jvBwj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‡›`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wUwf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b„Z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wkíxi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bvPwU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ciÿ‡YB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ûeû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bvPwU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Dc¯’vcb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K‡qK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bvPwU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cwi‡ekb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wM‡q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L‡jv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wVKg‡Zv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mxgv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bv‡Pi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fz‡j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RvqMv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awi‡q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AZtci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wUwfi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b„Z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wkíxi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bvP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mÿg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K.	¯§„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L.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msiÿY‡K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¯§„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†Kb?  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M.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jvBwj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bvP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kLvi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wkÿ‡Yi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N‡U‡Q-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N.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ÒbvP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cÖm‡½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mxgvi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g‡a¨I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wkÿY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Kvh©Ki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wQjÓ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 Dw³wU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bn-IN" sz="2800" dirty="0" smtClean="0">
                <a:latin typeface="TonnyBanglaMJ" pitchFamily="2" charset="0"/>
              </a:rPr>
              <a:t> </a:t>
            </a:r>
            <a:endParaRPr lang="en-US" sz="2800" dirty="0">
              <a:latin typeface="TonnyBanglaMJ" pitchFamily="2" charset="0"/>
              <a:cs typeface="TonnyBangla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528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3487838" cy="848810"/>
          </a:xfr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b="1" dirty="0" smtClean="0">
                <a:latin typeface="TonnyBanglaMJ" pitchFamily="2" charset="0"/>
              </a:rPr>
              <a:t>মূল্যায়ন</a:t>
            </a:r>
            <a:endParaRPr lang="en-US" b="1" dirty="0"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81450"/>
            <a:ext cx="8153400" cy="3795550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dirty="0" smtClean="0">
                <a:latin typeface="TonnyBanglaMJ" pitchFamily="2" charset="0"/>
              </a:rPr>
              <a:t>১। স্মৃতি কী ?</a:t>
            </a:r>
          </a:p>
          <a:p>
            <a:pPr marL="0" indent="0">
              <a:buNone/>
            </a:pPr>
            <a:r>
              <a:rPr lang="bn-IN" dirty="0" smtClean="0">
                <a:latin typeface="TonnyBanglaMJ" pitchFamily="2" charset="0"/>
              </a:rPr>
              <a:t>২। স্মৃতির তিনটি মৌ</a:t>
            </a:r>
            <a:r>
              <a:rPr lang="bn-BD" dirty="0" smtClean="0">
                <a:latin typeface="TonnyBanglaMJ" pitchFamily="2" charset="0"/>
              </a:rPr>
              <a:t>লি</a:t>
            </a:r>
            <a:r>
              <a:rPr lang="bn-IN" dirty="0" smtClean="0">
                <a:latin typeface="TonnyBanglaMJ" pitchFamily="2" charset="0"/>
              </a:rPr>
              <a:t>ক  প্রক্রিয়া কী </a:t>
            </a:r>
            <a:r>
              <a:rPr lang="bn-IN" dirty="0" smtClean="0">
                <a:latin typeface="TonnyBanglaMJ" pitchFamily="2" charset="0"/>
              </a:rPr>
              <a:t>?</a:t>
            </a:r>
          </a:p>
          <a:p>
            <a:pPr marL="0" indent="0">
              <a:buNone/>
            </a:pPr>
            <a:r>
              <a:rPr lang="bn-IN" dirty="0" smtClean="0">
                <a:latin typeface="TonnyBanglaMJ" pitchFamily="2" charset="0"/>
              </a:rPr>
              <a:t>৩। স্মৃতির উপাদান গুলি কী কী ?</a:t>
            </a:r>
            <a:endParaRPr lang="en-US" dirty="0" smtClean="0">
              <a:latin typeface="TonnyBanglaMJ" pitchFamily="2" charset="0"/>
              <a:cs typeface="TonnyBangla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TonnyBanglaMJ" pitchFamily="2" charset="0"/>
                <a:cs typeface="TonnyBanglaMJ" pitchFamily="2" charset="0"/>
              </a:rPr>
              <a:t>4</a:t>
            </a:r>
            <a:r>
              <a:rPr lang="bn-IN" dirty="0" smtClean="0">
                <a:latin typeface="TonnyBanglaMJ" pitchFamily="2" charset="0"/>
              </a:rPr>
              <a:t>।</a:t>
            </a:r>
            <a:r>
              <a:rPr lang="en-US" b="1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600" dirty="0" smtClean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3600" dirty="0" err="1" smtClean="0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36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600" dirty="0" err="1" smtClean="0">
                <a:latin typeface="TonnyBanglaMJ" pitchFamily="2" charset="0"/>
                <a:cs typeface="TonnyBanglaMJ" pitchFamily="2" charset="0"/>
              </a:rPr>
              <a:t>cÖKvi‡f</a:t>
            </a:r>
            <a:r>
              <a:rPr lang="en-US" sz="3600" dirty="0" smtClean="0">
                <a:latin typeface="TonnyBanglaMJ" pitchFamily="2" charset="0"/>
                <a:cs typeface="TonnyBanglaMJ" pitchFamily="2" charset="0"/>
              </a:rPr>
              <a:t>` </a:t>
            </a:r>
            <a:r>
              <a:rPr lang="bn-IN" sz="3600" dirty="0" smtClean="0">
                <a:latin typeface="TonnyBanglaMJ" pitchFamily="2" charset="0"/>
              </a:rPr>
              <a:t>গুলি কী কী ?</a:t>
            </a:r>
            <a:endParaRPr lang="en-US" sz="3600" dirty="0" smtClean="0">
              <a:latin typeface="TonnyBangla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TonnyBanglaMJ" pitchFamily="2" charset="0"/>
                <a:cs typeface="TonnyBanglaMJ" pitchFamily="2" charset="0"/>
              </a:rPr>
              <a:t>5</a:t>
            </a:r>
            <a:r>
              <a:rPr lang="bn-IN" dirty="0" smtClean="0">
                <a:latin typeface="TonnyBanglaMJ" pitchFamily="2" charset="0"/>
              </a:rPr>
              <a:t>।</a:t>
            </a:r>
            <a:r>
              <a:rPr lang="en-US" dirty="0" smtClean="0">
                <a:latin typeface="TonnyBanglaMJ" pitchFamily="2" charset="0"/>
              </a:rPr>
              <a:t> </a:t>
            </a:r>
            <a:r>
              <a:rPr lang="en-US" sz="3600" dirty="0" smtClean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3600" dirty="0" err="1" smtClean="0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3600" dirty="0" smtClean="0">
                <a:latin typeface="TonnyBanglaMJ" pitchFamily="2" charset="0"/>
                <a:cs typeface="TonnyBanglaMJ" pitchFamily="2" charset="0"/>
              </a:rPr>
              <a:t> Z_¨ </a:t>
            </a:r>
            <a:r>
              <a:rPr lang="en-US" sz="3600" dirty="0" err="1" smtClean="0">
                <a:latin typeface="TonnyBanglaMJ" pitchFamily="2" charset="0"/>
                <a:cs typeface="TonnyBanglaMJ" pitchFamily="2" charset="0"/>
              </a:rPr>
              <a:t>cÖwµqvRvZKiY</a:t>
            </a:r>
            <a:r>
              <a:rPr lang="en-US" sz="36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600" dirty="0" err="1" smtClean="0">
                <a:latin typeface="TonnyBanglaMJ" pitchFamily="2" charset="0"/>
                <a:cs typeface="TonnyBanglaMJ" pitchFamily="2" charset="0"/>
              </a:rPr>
              <a:t>gZev</a:t>
            </a:r>
            <a:r>
              <a:rPr lang="en-US" sz="3600" dirty="0" smtClean="0">
                <a:latin typeface="TonnyBanglaMJ" pitchFamily="2" charset="0"/>
                <a:cs typeface="TonnyBanglaMJ" pitchFamily="2" charset="0"/>
              </a:rPr>
              <a:t>` </a:t>
            </a:r>
            <a:r>
              <a:rPr lang="bn-IN" dirty="0" smtClean="0">
                <a:latin typeface="TonnyBanglaMJ" pitchFamily="2" charset="0"/>
              </a:rPr>
              <a:t>কী</a:t>
            </a:r>
            <a:r>
              <a:rPr lang="en-US" dirty="0" smtClean="0">
                <a:latin typeface="TonnyBanglaMJ" pitchFamily="2" charset="0"/>
              </a:rPr>
              <a:t> </a:t>
            </a:r>
            <a:r>
              <a:rPr lang="bn-IN" dirty="0" smtClean="0">
                <a:latin typeface="TonnyBanglaMJ" pitchFamily="2" charset="0"/>
              </a:rPr>
              <a:t>কী ?</a:t>
            </a:r>
            <a:endParaRPr lang="en-US" dirty="0" smtClean="0">
              <a:latin typeface="TonnyBangla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TonnyBanglaMJ" pitchFamily="2" charset="0"/>
                <a:cs typeface="TonnyBanglaMJ" pitchFamily="2" charset="0"/>
              </a:rPr>
              <a:t>6</a:t>
            </a:r>
            <a:r>
              <a:rPr lang="bn-IN" dirty="0" smtClean="0">
                <a:latin typeface="TonnyBanglaMJ" pitchFamily="2" charset="0"/>
              </a:rPr>
              <a:t>।</a:t>
            </a:r>
            <a:r>
              <a:rPr lang="en-US" dirty="0" smtClean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dirty="0" err="1" smtClean="0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dirty="0" err="1" smtClean="0">
                <a:latin typeface="TonnyBanglaMJ" pitchFamily="2" charset="0"/>
                <a:cs typeface="TonnyBanglaMJ" pitchFamily="2" charset="0"/>
              </a:rPr>
              <a:t>cwigv‡ci</a:t>
            </a:r>
            <a:r>
              <a:rPr lang="en-US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dirty="0" err="1" smtClean="0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bn-IN" dirty="0" smtClean="0">
                <a:latin typeface="TonnyBanglaMJ" pitchFamily="2" charset="0"/>
              </a:rPr>
              <a:t>গুলি কী কী ?</a:t>
            </a:r>
            <a:endParaRPr lang="en-US" dirty="0">
              <a:latin typeface="TonnyBanglaMJ" pitchFamily="2" charset="0"/>
              <a:cs typeface="TonnyBangla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422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3400"/>
            <a:ext cx="6197599" cy="1082234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IN" b="1" dirty="0" smtClean="0">
                <a:solidFill>
                  <a:schemeClr val="accent5">
                    <a:lumMod val="50000"/>
                  </a:schemeClr>
                </a:solidFill>
                <a:latin typeface="TonnyBanglaMJ" pitchFamily="2" charset="0"/>
              </a:rPr>
              <a:t>বাড়ির কাজঃ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160590"/>
            <a:ext cx="8686800" cy="1725610"/>
          </a:xfr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dirty="0" smtClean="0"/>
              <a:t>১।কিছু অভিজ্ঞতা ক্ষণস্থায়ী কিছু আবার দীর্ঘস্থায়ী-তুমি কি এর সাথে একমত ? যুক্তি দিয়ে বিশ্লেষণ কর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0539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5154" y="0"/>
            <a:ext cx="9071658" cy="6771190"/>
          </a:xfrm>
        </p:spPr>
      </p:pic>
      <p:sp>
        <p:nvSpPr>
          <p:cNvPr id="8" name="Rectangle 7"/>
          <p:cNvSpPr/>
          <p:nvPr/>
        </p:nvSpPr>
        <p:spPr>
          <a:xfrm>
            <a:off x="685800" y="1566798"/>
            <a:ext cx="6858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ধন্যবাদ</a:t>
            </a:r>
            <a:r>
              <a:rPr lang="bn-IN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161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183880" cy="4130040"/>
          </a:xfrm>
        </p:spPr>
        <p:txBody>
          <a:bodyPr>
            <a:normAutofit/>
          </a:bodyPr>
          <a:lstStyle/>
          <a:p>
            <a:pPr marL="0" lvl="3"/>
            <a:r>
              <a:rPr lang="en-US" dirty="0" err="1" smtClean="0"/>
              <a:t>ss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381000" y="457200"/>
            <a:ext cx="8305800" cy="106680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12192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IN" sz="13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13500" dirty="0" smtClean="0">
              <a:latin typeface="ArhialkhanMJ" pitchFamily="2" charset="0"/>
              <a:cs typeface="ArhialkhanMJ" pitchFamily="2" charset="0"/>
            </a:endParaRPr>
          </a:p>
          <a:p>
            <a:pPr>
              <a:buNone/>
            </a:pPr>
            <a:r>
              <a:rPr lang="en-US" dirty="0" smtClean="0">
                <a:latin typeface="DhakarchithiMJ" pitchFamily="2" charset="0"/>
                <a:cs typeface="DhakarchithiMJ" pitchFamily="2" charset="0"/>
              </a:rPr>
              <a:t>    </a:t>
            </a:r>
            <a:endParaRPr lang="en-US" dirty="0">
              <a:latin typeface="DhakarchithiMJ" pitchFamily="2" charset="0"/>
              <a:cs typeface="DhakarchithiMJ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5767464" y="1949970"/>
            <a:ext cx="3147935" cy="406983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/>
          <p:cNvSpPr/>
          <p:nvPr/>
        </p:nvSpPr>
        <p:spPr>
          <a:xfrm>
            <a:off x="152400" y="1600200"/>
            <a:ext cx="5450175" cy="4309672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algn="ctr"/>
            <a:endParaRPr lang="bn-IN" sz="3200" b="1" dirty="0" smtClean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  <a:p>
            <a:pPr marL="0" lvl="3" algn="ctr"/>
            <a:endParaRPr lang="bn-IN" sz="3200" b="1" dirty="0" smtClean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  <a:p>
            <a:pPr marL="0" lvl="3" algn="ctr"/>
            <a:endParaRPr lang="bn-IN" sz="3200" b="1" dirty="0" smtClean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  <a:p>
            <a:pPr marL="0" lvl="3" algn="ctr"/>
            <a:r>
              <a:rPr lang="en-US" sz="32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মোঃ</a:t>
            </a:r>
            <a:r>
              <a:rPr lang="en-US" sz="32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ArhialkhanMJ" pitchFamily="2" charset="0"/>
                <a:cs typeface="NikoshBAN" panose="02000000000000000000" pitchFamily="2" charset="0"/>
              </a:rPr>
              <a:t>রেজাউল করিম</a:t>
            </a:r>
          </a:p>
          <a:p>
            <a:pPr marL="0" lvl="3" algn="ctr"/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wefvMxq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cÖavb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I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mnKvix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Aa¨vcK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(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g‡bvweÁvb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),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BDmydcyi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gnvwe`¨vjq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PviNvU</a:t>
            </a:r>
            <a:r>
              <a:rPr lang="en-US" sz="3600" b="1" dirty="0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hialkhanMJ" pitchFamily="2" charset="0"/>
                <a:cs typeface="ArhialkhanMJ" pitchFamily="2" charset="0"/>
              </a:rPr>
              <a:t>ivRkvnx</a:t>
            </a:r>
            <a:endParaRPr lang="bn-IN" sz="3600" b="1" dirty="0" smtClean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  <a:p>
            <a:pPr marL="0" lvl="3"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ebdings" panose="05030102010509060703" pitchFamily="18" charset="2"/>
              </a:rPr>
              <a:t>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০১৭১২-৫১৭৩২১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3"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 : aniria.bang@gmail.com</a:t>
            </a:r>
          </a:p>
          <a:p>
            <a:pPr marL="0" lvl="3" algn="ctr"/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3"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3" algn="ctr"/>
            <a:endParaRPr lang="en-US" sz="3600" b="1" dirty="0">
              <a:solidFill>
                <a:schemeClr val="tx1"/>
              </a:solidFill>
              <a:latin typeface="ArhialkhanMJ" pitchFamily="2" charset="0"/>
              <a:cs typeface="ArhialkhanMJ" pitchFamily="2" charset="0"/>
            </a:endParaRPr>
          </a:p>
        </p:txBody>
      </p:sp>
      <p:pic>
        <p:nvPicPr>
          <p:cNvPr id="11" name="Picture 10" descr="s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6164" y="2188564"/>
            <a:ext cx="2916836" cy="346272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654799" cy="1600200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IN" sz="8800" b="1" dirty="0" smtClean="0">
                <a:latin typeface="TonnyBanglaMJ" pitchFamily="2" charset="0"/>
              </a:rPr>
              <a:t>পাঠ পরিচিতি</a:t>
            </a:r>
            <a:endParaRPr lang="en-US" sz="8800" b="1" dirty="0"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883399" cy="3880773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n-IN" sz="4800" b="1" dirty="0" smtClean="0"/>
              <a:t>শ্রেণিঃ একাদশ                                                                                                                     বিষয়ঃ মনোবিজ্ঞান ১ম পত্র,                                                                                 অধ্যায়ঃ ৫ শিক্ষণ ও স্মৃতি                                                                                                                সময়ঃ </a:t>
            </a:r>
            <a:r>
              <a:rPr lang="en-US" sz="4800" b="1" dirty="0" smtClean="0">
                <a:latin typeface="TonnyBanglaMJ" pitchFamily="2" charset="0"/>
                <a:cs typeface="TonnyBanglaMJ" pitchFamily="2" charset="0"/>
              </a:rPr>
              <a:t>11.45</a:t>
            </a:r>
            <a:r>
              <a:rPr lang="bn-IN" sz="4800" b="1" dirty="0" smtClean="0"/>
              <a:t>,                                                                                                                    তারিখঃ </a:t>
            </a:r>
            <a:r>
              <a:rPr lang="en-US" sz="4800" b="1" dirty="0" smtClean="0">
                <a:latin typeface="TonnyBanglaMJ" pitchFamily="2" charset="0"/>
                <a:cs typeface="TonnyBanglaMJ" pitchFamily="2" charset="0"/>
              </a:rPr>
              <a:t>03</a:t>
            </a:r>
            <a:r>
              <a:rPr lang="bn-IN" sz="4800" b="1" dirty="0" smtClean="0"/>
              <a:t>/</a:t>
            </a:r>
            <a:r>
              <a:rPr lang="en-US" sz="4800" b="1" dirty="0" smtClean="0">
                <a:latin typeface="TonnyBanglaMJ" pitchFamily="2" charset="0"/>
                <a:cs typeface="TonnyBanglaMJ" pitchFamily="2" charset="0"/>
              </a:rPr>
              <a:t>10</a:t>
            </a:r>
            <a:r>
              <a:rPr lang="bn-IN" sz="4800" b="1" dirty="0" smtClean="0"/>
              <a:t>/</a:t>
            </a:r>
            <a:r>
              <a:rPr lang="en-US" sz="4800" b="1" dirty="0" smtClean="0">
                <a:latin typeface="TonnyBanglaMJ" pitchFamily="2" charset="0"/>
                <a:cs typeface="TonnyBanglaMJ" pitchFamily="2" charset="0"/>
              </a:rPr>
              <a:t>2019</a:t>
            </a:r>
            <a:endParaRPr lang="en-US" sz="4800" b="1" dirty="0">
              <a:latin typeface="TonnyBanglaMJ" pitchFamily="2" charset="0"/>
              <a:cs typeface="TonnyBangla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11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525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Faria+An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600200"/>
            <a:ext cx="4038600" cy="495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524000"/>
            <a:ext cx="4572000" cy="51054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057400" y="0"/>
            <a:ext cx="4419600" cy="1371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চিত্র্রগুলি দেখি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3429000" cy="114300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onnyBanglaMJ" pitchFamily="2" charset="0"/>
                <a:cs typeface="TonnyBanglaMJ" pitchFamily="2" charset="0"/>
              </a:rPr>
              <a:t>AvR†Ki</a:t>
            </a:r>
            <a:r>
              <a:rPr lang="en-US" sz="28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bn-IN" sz="2800" dirty="0" smtClean="0">
                <a:latin typeface="TonnyBanglaMJ" pitchFamily="2" charset="0"/>
              </a:rPr>
              <a:t>পাঠ</a:t>
            </a:r>
            <a:endParaRPr lang="en-US" sz="2800" dirty="0">
              <a:latin typeface="TonnyBanglaMJ" pitchFamily="2" charset="0"/>
              <a:cs typeface="TonnyBangla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752600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800" dirty="0" smtClean="0">
              <a:latin typeface="TonnyBanglaMJ" pitchFamily="2" charset="0"/>
            </a:endParaRPr>
          </a:p>
          <a:p>
            <a:pPr>
              <a:buNone/>
            </a:pPr>
            <a:endParaRPr lang="en-US" sz="2800" dirty="0" smtClean="0">
              <a:latin typeface="TonnyBanglaMJ" pitchFamily="2" charset="0"/>
            </a:endParaRPr>
          </a:p>
          <a:p>
            <a:pPr>
              <a:buNone/>
            </a:pPr>
            <a:r>
              <a:rPr lang="en-US" sz="2800" dirty="0" smtClean="0">
                <a:latin typeface="TonnyBanglaMJ" pitchFamily="2" charset="0"/>
              </a:rPr>
              <a:t>    </a:t>
            </a:r>
            <a:r>
              <a:rPr lang="bn-IN" sz="4000" b="1" dirty="0" smtClean="0">
                <a:latin typeface="TonnyBanglaMJ" pitchFamily="2" charset="0"/>
              </a:rPr>
              <a:t>পাঠ</a:t>
            </a:r>
            <a:r>
              <a:rPr lang="en-US" sz="4000" b="1" dirty="0" smtClean="0">
                <a:latin typeface="TonnyBanglaMJ" pitchFamily="2" charset="0"/>
              </a:rPr>
              <a:t> </a:t>
            </a:r>
            <a:r>
              <a:rPr lang="en-US" sz="4400" b="1" dirty="0" err="1" smtClean="0">
                <a:latin typeface="TonnyBanglaMJ" pitchFamily="2" charset="0"/>
                <a:cs typeface="TonnyBanglaMJ" pitchFamily="2" charset="0"/>
              </a:rPr>
              <a:t>wk‡ivbvg</a:t>
            </a:r>
            <a:r>
              <a:rPr lang="en-US" sz="4000" b="1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000" dirty="0" smtClean="0">
                <a:latin typeface="TonnyBanglaMJ" pitchFamily="2" charset="0"/>
                <a:cs typeface="TonnyBanglaMJ" pitchFamily="2" charset="0"/>
              </a:rPr>
              <a:t>:-</a:t>
            </a:r>
            <a:r>
              <a:rPr lang="en-US" sz="4000" b="1" dirty="0" smtClean="0">
                <a:latin typeface="TonnyBanglaMJ" pitchFamily="2" charset="0"/>
                <a:cs typeface="TonnyBanglaMJ" pitchFamily="2" charset="0"/>
              </a:rPr>
              <a:t>  </a:t>
            </a:r>
            <a:r>
              <a:rPr lang="en-US" sz="4800" b="1" dirty="0" smtClean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4800" b="1" dirty="0" err="1" smtClean="0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4800" b="1" dirty="0" smtClean="0"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Memory)</a:t>
            </a:r>
            <a:endParaRPr lang="en-US" sz="4800" b="1" dirty="0"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3962401" cy="838200"/>
          </a:xfr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b="1" dirty="0" smtClean="0">
                <a:latin typeface="ArhialkhanMJ" pitchFamily="2" charset="0"/>
              </a:rPr>
              <a:t>শিখনফল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715000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bn-IN" sz="3200" dirty="0" smtClean="0"/>
              <a:t>এই পাঠ শেষে শিক্ষার্থীরা ----------------</a:t>
            </a:r>
          </a:p>
          <a:p>
            <a:endParaRPr lang="bn-IN" sz="3200" dirty="0" smtClean="0"/>
          </a:p>
          <a:p>
            <a:r>
              <a:rPr lang="bn-IN" sz="3200" dirty="0" smtClean="0"/>
              <a:t>১।</a:t>
            </a:r>
            <a:r>
              <a:rPr lang="bn-IN" sz="3200" dirty="0" smtClean="0">
                <a:latin typeface="Kalpurush ANSI" panose="02000000000000000000" pitchFamily="2" charset="0"/>
              </a:rPr>
              <a:t>স্মৃতির ধারণা ব্যাখ্যা করতে পারবে</a:t>
            </a:r>
          </a:p>
          <a:p>
            <a:endParaRPr lang="bn-IN" sz="3200" dirty="0" smtClean="0">
              <a:latin typeface="Kalpurush ANSI" panose="02000000000000000000" pitchFamily="2" charset="0"/>
            </a:endParaRPr>
          </a:p>
          <a:p>
            <a:r>
              <a:rPr lang="bn-IN" sz="3200" dirty="0" smtClean="0">
                <a:latin typeface="Kalpurush ANSI" panose="02000000000000000000" pitchFamily="2" charset="0"/>
              </a:rPr>
              <a:t>২। </a:t>
            </a:r>
            <a:r>
              <a:rPr lang="bn-IN" dirty="0">
                <a:latin typeface="Kalpurush ANSI" panose="02000000000000000000" pitchFamily="2" charset="0"/>
              </a:rPr>
              <a:t>স্মৃতির উপাদান</a:t>
            </a:r>
            <a:r>
              <a:rPr lang="bn-BD" dirty="0">
                <a:latin typeface="Kalpurush ANSI" panose="02000000000000000000" pitchFamily="2" charset="0"/>
              </a:rPr>
              <a:t> সমূহের বিবরণ দিতে পারবে।</a:t>
            </a:r>
            <a:endParaRPr lang="bn-IN" sz="3200" dirty="0" smtClean="0">
              <a:latin typeface="Kalpurush ANSI" panose="02000000000000000000" pitchFamily="2" charset="0"/>
            </a:endParaRPr>
          </a:p>
          <a:p>
            <a:endParaRPr lang="bn-IN" sz="3200" dirty="0" smtClean="0">
              <a:latin typeface="Kalpurush ANSI" panose="02000000000000000000" pitchFamily="2" charset="0"/>
            </a:endParaRPr>
          </a:p>
          <a:p>
            <a:r>
              <a:rPr lang="bn-IN" sz="3200" dirty="0" smtClean="0">
                <a:latin typeface="Kalpurush ANSI" panose="02000000000000000000" pitchFamily="2" charset="0"/>
              </a:rPr>
              <a:t>৩।</a:t>
            </a:r>
            <a:r>
              <a:rPr lang="en-US" b="1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900" dirty="0" smtClean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3900" dirty="0" err="1" smtClean="0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39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900" dirty="0" err="1" smtClean="0">
                <a:latin typeface="TonnyBanglaMJ" pitchFamily="2" charset="0"/>
                <a:cs typeface="TonnyBanglaMJ" pitchFamily="2" charset="0"/>
              </a:rPr>
              <a:t>cÖKvi‡f</a:t>
            </a:r>
            <a:r>
              <a:rPr lang="en-US" sz="3900" dirty="0" smtClean="0">
                <a:latin typeface="TonnyBanglaMJ" pitchFamily="2" charset="0"/>
                <a:cs typeface="TonnyBanglaMJ" pitchFamily="2" charset="0"/>
              </a:rPr>
              <a:t>` </a:t>
            </a:r>
            <a:r>
              <a:rPr lang="bn-IN" dirty="0" smtClean="0">
                <a:latin typeface="Kalpurush ANSI" panose="02000000000000000000" pitchFamily="2" charset="0"/>
              </a:rPr>
              <a:t>বর্ণনা করতে পারবে।</a:t>
            </a:r>
            <a:endParaRPr lang="bn-IN" dirty="0">
              <a:latin typeface="Kalpurush ANSI" panose="02000000000000000000" pitchFamily="2" charset="0"/>
            </a:endParaRPr>
          </a:p>
          <a:p>
            <a:endParaRPr lang="en-US" sz="3200" dirty="0" smtClean="0">
              <a:latin typeface="Kalpurush ANSI" panose="02000000000000000000" pitchFamily="2" charset="0"/>
            </a:endParaRPr>
          </a:p>
          <a:p>
            <a:r>
              <a:rPr lang="en-US" sz="3200" dirty="0" smtClean="0">
                <a:latin typeface="Kalpurush ANSI" panose="02000000000000000000" pitchFamily="2" charset="0"/>
              </a:rPr>
              <a:t>4</a:t>
            </a:r>
            <a:r>
              <a:rPr lang="bn-IN" dirty="0" smtClean="0">
                <a:latin typeface="Kalpurush ANSI" panose="02000000000000000000" pitchFamily="2" charset="0"/>
              </a:rPr>
              <a:t>। </a:t>
            </a:r>
            <a:r>
              <a:rPr lang="bn-IN" sz="3000" dirty="0">
                <a:latin typeface="Kalpurush ANSI" panose="02000000000000000000" pitchFamily="2" charset="0"/>
              </a:rPr>
              <a:t>স্মৃতি সংগঠনের প্রক্রিয়া  </a:t>
            </a:r>
            <a:r>
              <a:rPr lang="bn-IN" dirty="0">
                <a:latin typeface="Kalpurush ANSI" panose="02000000000000000000" pitchFamily="2" charset="0"/>
              </a:rPr>
              <a:t>বর্ণনা করতে পারবে</a:t>
            </a:r>
            <a:r>
              <a:rPr lang="bn-IN" dirty="0" smtClean="0">
                <a:latin typeface="Kalpurush ANSI" panose="02000000000000000000" pitchFamily="2" charset="0"/>
              </a:rPr>
              <a:t>।</a:t>
            </a:r>
            <a:endParaRPr lang="en-US" dirty="0" smtClean="0">
              <a:latin typeface="Kalpurush ANSI" panose="02000000000000000000" pitchFamily="2" charset="0"/>
            </a:endParaRPr>
          </a:p>
          <a:p>
            <a:r>
              <a:rPr lang="en-US" sz="3200" dirty="0" smtClean="0">
                <a:latin typeface="Kalpurush ANSI" panose="02000000000000000000" pitchFamily="2" charset="0"/>
              </a:rPr>
              <a:t>5</a:t>
            </a:r>
            <a:r>
              <a:rPr lang="bn-IN" dirty="0" smtClean="0">
                <a:latin typeface="Kalpurush ANSI" panose="02000000000000000000" pitchFamily="2" charset="0"/>
              </a:rPr>
              <a:t>।</a:t>
            </a:r>
            <a:r>
              <a:rPr lang="en-US" b="1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900" dirty="0" smtClean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3900" dirty="0" err="1" smtClean="0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39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900" dirty="0" err="1" smtClean="0">
                <a:latin typeface="TonnyBanglaMJ" pitchFamily="2" charset="0"/>
                <a:cs typeface="TonnyBanglaMJ" pitchFamily="2" charset="0"/>
              </a:rPr>
              <a:t>cwigv‡ci</a:t>
            </a:r>
            <a:r>
              <a:rPr lang="en-US" sz="39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3900" dirty="0" err="1" smtClean="0">
                <a:latin typeface="TonnyBanglaMJ" pitchFamily="2" charset="0"/>
                <a:cs typeface="TonnyBanglaMJ" pitchFamily="2" charset="0"/>
              </a:rPr>
              <a:t>c×wZ</a:t>
            </a:r>
            <a:r>
              <a:rPr lang="en-US" sz="39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bn-IN" dirty="0" smtClean="0">
                <a:latin typeface="Kalpurush ANSI" panose="02000000000000000000" pitchFamily="2" charset="0"/>
              </a:rPr>
              <a:t>বর্ণনা করতে পারবে।</a:t>
            </a:r>
            <a:endParaRPr lang="bn-IN" sz="3200" dirty="0" smtClean="0">
              <a:latin typeface="Kalpurush ANS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69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or-mom-4234491__340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371600"/>
            <a:ext cx="2895600" cy="1828800"/>
          </a:xfrm>
          <a:ln w="38100">
            <a:solidFill>
              <a:schemeClr val="tx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52400"/>
            <a:ext cx="47244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চিত্র্রগুলি দেখি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6" descr="150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66160"/>
            <a:ext cx="2590800" cy="329184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8" name="Picture 7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914400"/>
            <a:ext cx="2209800" cy="260478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3505200"/>
            <a:ext cx="3276600" cy="33528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0" name="Picture 9" descr="IMG0139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3505200"/>
            <a:ext cx="2819400" cy="33528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c~e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AwfÁZv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wkÿ‡Yi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cybiærcv`b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ÿgZv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GwU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Ggb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GK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ai‡bi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gvbwmK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ÿgZv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hvi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gva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¨‡g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AwfÁZv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wkÿvjä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welq‡K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h_vh_fv‡e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Ges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cieZ©x‡Z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cÖ‡qvR‡b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Zv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cybiærcv`b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hv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kLv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Zvi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†_‡K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hZUzKz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cybiærcv`b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Zv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w`‡q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cwigvY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wba©vwiZ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| GK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K_vq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 I we¯§„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we‡qvMdj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| </a:t>
            </a:r>
          </a:p>
          <a:p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A_©vr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-we¯§„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= ¯§„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wZ</a:t>
            </a:r>
            <a:endParaRPr lang="en-US" sz="2000" dirty="0">
              <a:latin typeface="TonnyBanglaMJ" pitchFamily="2" charset="0"/>
              <a:cs typeface="TonnyBanglaMJ" pitchFamily="2" charset="0"/>
            </a:endParaRPr>
          </a:p>
          <a:p>
            <a:r>
              <a:rPr lang="en-US" sz="2000" b="1" dirty="0" err="1">
                <a:latin typeface="TonnyBanglaMJ" pitchFamily="2" charset="0"/>
                <a:cs typeface="TonnyBanglaMJ" pitchFamily="2" charset="0"/>
              </a:rPr>
              <a:t>DWIqv</a:t>
            </a:r>
            <a:r>
              <a:rPr lang="en-US" sz="2000" b="1" dirty="0">
                <a:latin typeface="TonnyBanglaMJ" pitchFamily="2" charset="0"/>
                <a:cs typeface="TonnyBanglaMJ" pitchFamily="2" charset="0"/>
              </a:rPr>
              <a:t>_© I </a:t>
            </a:r>
            <a:r>
              <a:rPr lang="en-US" sz="2000" b="1" dirty="0" err="1">
                <a:latin typeface="TonnyBanglaMJ" pitchFamily="2" charset="0"/>
                <a:cs typeface="TonnyBanglaMJ" pitchFamily="2" charset="0"/>
              </a:rPr>
              <a:t>gviKzBm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(1964)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Gi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g‡Z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Òc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~‡e©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wkÿv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wel‡qi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msiÿYB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wZ|Ó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>
                <a:latin typeface="Aparajita" pitchFamily="34" charset="0"/>
                <a:cs typeface="Aparajita" pitchFamily="34" charset="0"/>
              </a:rPr>
              <a:t>(Memory consists in remembering what has previously been learned.)</a:t>
            </a:r>
          </a:p>
          <a:p>
            <a:r>
              <a:rPr lang="en-US" sz="2000" b="1" dirty="0" err="1">
                <a:latin typeface="TonnyBanglaMJ" pitchFamily="2" charset="0"/>
                <a:cs typeface="TonnyBanglaMJ" pitchFamily="2" charset="0"/>
              </a:rPr>
              <a:t>Avjx</a:t>
            </a:r>
            <a:r>
              <a:rPr lang="en-US" sz="2000" b="1" dirty="0">
                <a:latin typeface="TonnyBanglaMJ" pitchFamily="2" charset="0"/>
                <a:cs typeface="TonnyBanglaMJ" pitchFamily="2" charset="0"/>
              </a:rPr>
              <a:t> (1989) </a:t>
            </a:r>
            <a:r>
              <a:rPr lang="en-US" sz="2000" b="1" dirty="0" err="1">
                <a:latin typeface="TonnyBanglaMJ" pitchFamily="2" charset="0"/>
                <a:cs typeface="TonnyBanglaMJ" pitchFamily="2" charset="0"/>
              </a:rPr>
              <a:t>Gi</a:t>
            </a:r>
            <a:r>
              <a:rPr lang="en-US" sz="20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>
                <a:latin typeface="TonnyBanglaMJ" pitchFamily="2" charset="0"/>
                <a:cs typeface="TonnyBanglaMJ" pitchFamily="2" charset="0"/>
              </a:rPr>
              <a:t>g‡Z</a:t>
            </a:r>
            <a:r>
              <a:rPr lang="en-US" sz="2000" b="1" dirty="0"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ÔÔAZxZ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AwfÁZvi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h_vm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¤¢e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AweKj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cybiærcv`‡bi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ÿgZv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e‡j|Ó</a:t>
            </a:r>
            <a:endParaRPr lang="en-US" sz="2000" dirty="0">
              <a:latin typeface="TonnyBanglaMJ" pitchFamily="2" charset="0"/>
              <a:cs typeface="TonnyBanglaMJ" pitchFamily="2" charset="0"/>
            </a:endParaRPr>
          </a:p>
          <a:p>
            <a:r>
              <a:rPr lang="en-US" sz="2000" b="1" dirty="0">
                <a:latin typeface="TonnyBanglaMJ" pitchFamily="2" charset="0"/>
                <a:cs typeface="TonnyBanglaMJ" pitchFamily="2" charset="0"/>
              </a:rPr>
              <a:t>†</a:t>
            </a:r>
            <a:r>
              <a:rPr lang="en-US" sz="2000" b="1" dirty="0" err="1">
                <a:latin typeface="TonnyBanglaMJ" pitchFamily="2" charset="0"/>
                <a:cs typeface="TonnyBanglaMJ" pitchFamily="2" charset="0"/>
              </a:rPr>
              <a:t>dìg¨vb</a:t>
            </a:r>
            <a:r>
              <a:rPr lang="en-US" sz="2000" b="1" dirty="0">
                <a:latin typeface="TonnyBanglaMJ" pitchFamily="2" charset="0"/>
                <a:cs typeface="TonnyBanglaMJ" pitchFamily="2" charset="0"/>
              </a:rPr>
              <a:t> (2004) </a:t>
            </a:r>
            <a:r>
              <a:rPr lang="en-US" sz="2000" b="1" dirty="0" err="1">
                <a:latin typeface="TonnyBanglaMJ" pitchFamily="2" charset="0"/>
                <a:cs typeface="TonnyBanglaMJ" pitchFamily="2" charset="0"/>
              </a:rPr>
              <a:t>e‡jb,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ÔÔ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nj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Ggb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GKwU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cÖwµqv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hvi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gva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¨‡g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Avgiv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Z‡_¨i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ms‡KZvqb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cybiæ×vi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K‡i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vwK|Ó</a:t>
            </a:r>
            <a:endParaRPr lang="en-US" sz="2000" dirty="0">
              <a:latin typeface="TonnyBanglaMJ" pitchFamily="2" charset="0"/>
              <a:cs typeface="TonnyBanglaMJ" pitchFamily="2" charset="0"/>
            </a:endParaRPr>
          </a:p>
          <a:p>
            <a:r>
              <a:rPr lang="en-US" sz="2000" b="1" dirty="0">
                <a:latin typeface="TonnyBanglaMJ" pitchFamily="2" charset="0"/>
                <a:cs typeface="TonnyBanglaMJ" pitchFamily="2" charset="0"/>
              </a:rPr>
              <a:t>µ</a:t>
            </a:r>
            <a:r>
              <a:rPr lang="en-US" sz="2000" b="1" dirty="0" err="1">
                <a:latin typeface="TonnyBanglaMJ" pitchFamily="2" charset="0"/>
                <a:cs typeface="TonnyBanglaMJ" pitchFamily="2" charset="0"/>
              </a:rPr>
              <a:t>vBWvi</a:t>
            </a:r>
            <a:r>
              <a:rPr lang="en-US" sz="2000" b="1" dirty="0"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2000" b="1" dirty="0" err="1">
                <a:latin typeface="TonnyBanglaMJ" pitchFamily="2" charset="0"/>
                <a:cs typeface="TonnyBanglaMJ" pitchFamily="2" charset="0"/>
              </a:rPr>
              <a:t>Zvi</a:t>
            </a:r>
            <a:r>
              <a:rPr lang="en-US" sz="20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b="1" dirty="0" err="1">
                <a:latin typeface="TonnyBanglaMJ" pitchFamily="2" charset="0"/>
                <a:cs typeface="TonnyBanglaMJ" pitchFamily="2" charset="0"/>
              </a:rPr>
              <a:t>mn‡hvMx‡`i</a:t>
            </a:r>
            <a:r>
              <a:rPr lang="en-US" sz="2000" b="1" dirty="0">
                <a:latin typeface="TonnyBanglaMJ" pitchFamily="2" charset="0"/>
                <a:cs typeface="TonnyBanglaMJ" pitchFamily="2" charset="0"/>
              </a:rPr>
              <a:t> (1993) </a:t>
            </a:r>
            <a:r>
              <a:rPr lang="en-US" sz="2000" b="1" dirty="0" err="1">
                <a:latin typeface="TonnyBanglaMJ" pitchFamily="2" charset="0"/>
                <a:cs typeface="TonnyBanglaMJ" pitchFamily="2" charset="0"/>
              </a:rPr>
              <a:t>g‡Z</a:t>
            </a:r>
            <a:r>
              <a:rPr lang="en-US" sz="2000" b="1" dirty="0">
                <a:latin typeface="TonnyBanglaMJ" pitchFamily="2" charset="0"/>
                <a:cs typeface="TonnyBanglaMJ" pitchFamily="2" charset="0"/>
              </a:rPr>
              <a:t>,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Ò¯§„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Z_¨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msiÿ‡Yi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Ggb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ÿgZv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hv‡Z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cieZ©x‡Z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G Z_¨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cybiærcv`b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e¨envi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000" dirty="0" err="1">
                <a:latin typeface="TonnyBanglaMJ" pitchFamily="2" charset="0"/>
                <a:cs typeface="TonnyBanglaMJ" pitchFamily="2" charset="0"/>
              </a:rPr>
              <a:t>hvq|Ó</a:t>
            </a:r>
            <a:r>
              <a:rPr lang="en-US" sz="2000" dirty="0">
                <a:latin typeface="TonnyBanglaMJ" pitchFamily="2" charset="0"/>
                <a:cs typeface="TonnyBanglaMJ" pitchFamily="2" charset="0"/>
              </a:rPr>
              <a:t> (</a:t>
            </a:r>
            <a:r>
              <a:rPr lang="en-US" sz="2000" dirty="0">
                <a:latin typeface="Aparajita" pitchFamily="34" charset="0"/>
                <a:cs typeface="Aparajita" pitchFamily="34" charset="0"/>
              </a:rPr>
              <a:t>In its very simplest form, memory is the ability to store information so that it can be used at a later time.)</a:t>
            </a:r>
          </a:p>
          <a:p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638800" cy="1143000"/>
          </a:xfrm>
          <a:ln w="76200">
            <a:solidFill>
              <a:srgbClr val="7030A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en-US" sz="8000" b="1" dirty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8000" b="1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80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8000" b="1" dirty="0" err="1">
                <a:latin typeface="TonnyBanglaMJ" pitchFamily="2" charset="0"/>
                <a:cs typeface="TonnyBanglaMJ" pitchFamily="2" charset="0"/>
              </a:rPr>
              <a:t>msÁv</a:t>
            </a:r>
            <a:r>
              <a:rPr lang="en-US" sz="8000" b="1" dirty="0">
                <a:latin typeface="TonnyBanglaMJ" pitchFamily="2" charset="0"/>
                <a:cs typeface="TonnyBanglaMJ" pitchFamily="2" charset="0"/>
              </a:rPr>
              <a:t> </a:t>
            </a:r>
            <a:endParaRPr lang="en-US" sz="8000" dirty="0"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0"/>
            <a:ext cx="8001000" cy="1219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onnyBanglaMJ" pitchFamily="2" charset="0"/>
                <a:cs typeface="TonnyBanglaMJ" pitchFamily="2" charset="0"/>
              </a:rPr>
              <a:t/>
            </a:r>
            <a:br>
              <a:rPr lang="en-US" b="1" dirty="0" smtClean="0">
                <a:latin typeface="TonnyBanglaMJ" pitchFamily="2" charset="0"/>
                <a:cs typeface="TonnyBanglaMJ" pitchFamily="2" charset="0"/>
              </a:rPr>
            </a:br>
            <a:r>
              <a:rPr lang="en-US" b="1" dirty="0" smtClean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b="1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b="1" dirty="0" err="1">
                <a:latin typeface="TonnyBanglaMJ" pitchFamily="2" charset="0"/>
                <a:cs typeface="TonnyBanglaMJ" pitchFamily="2" charset="0"/>
              </a:rPr>
              <a:t>Dcv`vb</a:t>
            </a:r>
            <a:r>
              <a:rPr lang="en-US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dirty="0"/>
              <a:t>(Elements of Memory)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1.	</a:t>
            </a:r>
            <a:r>
              <a:rPr lang="en-US" sz="7200" b="1" dirty="0" err="1"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:</a:t>
            </a:r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cÖ_g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Íi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Dcv`vb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Qvov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AKíbxq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e¨w³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cÖ_‡g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wKQz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k‡L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Zvici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mUv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¯§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iY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cv‡i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Zv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Rvbvi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welq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Av‡m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A_©vr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Av‡M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Zvici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cÖm½| †h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welq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NUbv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m¤ú‡K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© e¨w³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AwfÁZv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jvf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K‡iwb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wkÿv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jvf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K‡iwb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, †m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m¤ú‡K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© †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m¤¢e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bq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D`vniY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¯^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iƒc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, †h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AvdQvi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DÏxb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ÔÔmvaviY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g‡bvweÁvb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ÕÕ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†`‡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Lwb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c‡owb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Zvi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ÿ‡Î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H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msµvšÍ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n‡Z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cv‡i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</a:t>
            </a:r>
          </a:p>
          <a:p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2.	</a:t>
            </a:r>
            <a:r>
              <a:rPr lang="en-US" sz="7200" b="1" dirty="0" err="1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: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wkÿ‡Yi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mwU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AZxe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Riæwi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†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kLvi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h_vh_fv‡e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Zv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n‡jB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m¤¢e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g~jZ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gw¯Í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‡®‹ Z_¨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aviY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ÿgZv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ÿgZvi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Ici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¯§„wZkw³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wbf©i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K‡i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mevi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ÿgZv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mgvb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_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v‡K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ZvB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mevi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kw³I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mgvb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</a:t>
            </a:r>
          </a:p>
          <a:p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3.	</a:t>
            </a:r>
            <a:r>
              <a:rPr lang="en-US" sz="7200" b="1" dirty="0" err="1">
                <a:latin typeface="TonnyBanglaMJ" pitchFamily="2" charset="0"/>
                <a:cs typeface="TonnyBanglaMJ" pitchFamily="2" charset="0"/>
              </a:rPr>
              <a:t>cybiæ‡`ªK</a:t>
            </a:r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b="1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b="1" dirty="0" err="1">
                <a:latin typeface="TonnyBanglaMJ" pitchFamily="2" charset="0"/>
                <a:cs typeface="TonnyBanglaMJ" pitchFamily="2" charset="0"/>
              </a:rPr>
              <a:t>cybiærcv`b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:</a:t>
            </a:r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¯§„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Aw¯ÍZ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¡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cvIqv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cybiæ‡`ªK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cybiærcv`‡bi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gva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¨‡g|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AwfÁZv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msiwÿZ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nIqvi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hw`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cybiæ‡`ªK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cybiærcv`b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m¤¢e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Zvn‡j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ejv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µ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gvbyhvqx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Av‡M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Zvici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msiÿY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AZtci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cybiæ‡`ªK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A_©vr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wkÿY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I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msiÿ‡Yi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cieZ©x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Íi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Dcv`vb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cybiæ‡`ªK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</a:p>
          <a:p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4.	</a:t>
            </a:r>
            <a:r>
              <a:rPr lang="en-US" sz="7200" b="1" dirty="0" err="1">
                <a:latin typeface="TonnyBanglaMJ" pitchFamily="2" charset="0"/>
                <a:cs typeface="TonnyBanglaMJ" pitchFamily="2" charset="0"/>
              </a:rPr>
              <a:t>cÖZ¨wfÁv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: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cybiæ‡`ªK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ga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¨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w`‡q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wZi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Aw¯ÍZ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¡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cÖKvwkZ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n‡jI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cÖZ¨wfÁv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e¨ZxZ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¯§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iY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cÖwµqv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m¤ú~Y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©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bv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cÖZ¨wfÁvi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gva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¨‡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g~jZ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msiwÿZ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Z‡_¨i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h_vh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_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cwiwPwZ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cvIqv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cÖZ¨wfÁv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n‡jv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GK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ai‡bi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cwiwPwZ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eva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c~‡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e©i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welq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e¯‘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NUbv‡K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wPb‡Z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cviv‡K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GK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K_vq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cÖZ¨wfÁv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ejv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D`vniY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¯^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iƒc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GKRb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e¨w³‡K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iv¯Ívq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†`‡L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g‡b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coj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†h,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K‡j‡R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covi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mg‡q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†m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Avgvi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AšÍi½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eÜz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wQj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A_ev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†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Kvb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Mv‡bi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AvIqvR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ï‡b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g‡b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c‡o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MvbwU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MZeQi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c‡njv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ˆ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ekv‡Li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Abyôv‡b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AwW‡Uvwiqv‡g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ï‡bwQjvg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</a:t>
            </a:r>
          </a:p>
          <a:p>
            <a:r>
              <a:rPr lang="en-US" sz="7200" b="1" dirty="0" smtClean="0">
                <a:latin typeface="TonnyBanglaMJ" pitchFamily="2" charset="0"/>
                <a:cs typeface="TonnyBanglaMJ" pitchFamily="2" charset="0"/>
              </a:rPr>
              <a:t>5</a:t>
            </a:r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.</a:t>
            </a:r>
            <a:r>
              <a:rPr lang="en-US" sz="7200" b="1" dirty="0" smtClean="0">
                <a:latin typeface="TonnyBanglaMJ" pitchFamily="2" charset="0"/>
                <a:cs typeface="TonnyBanglaMJ" pitchFamily="2" charset="0"/>
              </a:rPr>
              <a:t>¯</a:t>
            </a:r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’vb-Kvj </a:t>
            </a:r>
            <a:r>
              <a:rPr lang="en-US" sz="7200" b="1" dirty="0" err="1">
                <a:latin typeface="TonnyBanglaMJ" pitchFamily="2" charset="0"/>
                <a:cs typeface="TonnyBanglaMJ" pitchFamily="2" charset="0"/>
              </a:rPr>
              <a:t>wb‡`©k</a:t>
            </a:r>
            <a:r>
              <a:rPr lang="en-US" sz="7200" b="1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smtClean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: ¯’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vb-Kvj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wb‡`©k‡K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cÖZ¨wfÁvi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cÖvY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ejv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hLb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NUbvwUi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¯’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vb-Kvj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wb‡`©k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Kiv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hvq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ZLbB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wbf©yj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¯§„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m¤¢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eci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NUbvwU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KLb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, †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Kv_vq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wKfv‡e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N‡UwQj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Zv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wbY©q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Ki‡Z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cvivi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bvg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¯’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vb-Kvj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7200" dirty="0" err="1">
                <a:latin typeface="TonnyBanglaMJ" pitchFamily="2" charset="0"/>
                <a:cs typeface="TonnyBanglaMJ" pitchFamily="2" charset="0"/>
              </a:rPr>
              <a:t>wb‡`©k</a:t>
            </a:r>
            <a:r>
              <a:rPr lang="en-US" sz="7200" dirty="0">
                <a:latin typeface="TonnyBanglaMJ" pitchFamily="2" charset="0"/>
                <a:cs typeface="TonnyBanglaMJ" pitchFamily="2" charset="0"/>
              </a:rPr>
              <a:t>|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814</Words>
  <Application>Microsoft Office PowerPoint</Application>
  <PresentationFormat>On-screen Show (4:3)</PresentationFormat>
  <Paragraphs>97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ss</vt:lpstr>
      <vt:lpstr>পাঠ পরিচিতি</vt:lpstr>
      <vt:lpstr>Slide 4</vt:lpstr>
      <vt:lpstr>AvR†Ki পাঠ</vt:lpstr>
      <vt:lpstr>শিখনফল </vt:lpstr>
      <vt:lpstr>চিত্র্রগুলি দেখি</vt:lpstr>
      <vt:lpstr>¯§„wZi msÁv </vt:lpstr>
      <vt:lpstr> ¯§„wZi Dcv`vb (Elements of Memory) </vt:lpstr>
      <vt:lpstr>¯§„wZi cÖKvi‡f` (Types of Memory) </vt:lpstr>
      <vt:lpstr>¯§„wZi Z_¨ cÖwµqvRvZKiY gZev` </vt:lpstr>
      <vt:lpstr>¯§„wZ cwigv‡ci c×wZ (Methods of Measuring Memory) </vt:lpstr>
      <vt:lpstr>GKK কাজঃ</vt:lpstr>
      <vt:lpstr>Slide 14</vt:lpstr>
      <vt:lpstr>দলীয় কাজঃ</vt:lpstr>
      <vt:lpstr>মূল্যায়ন</vt:lpstr>
      <vt:lpstr>বাড়ির কাজঃ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¯§„wZi msÁv </dc:title>
  <dc:creator>tc</dc:creator>
  <cp:lastModifiedBy>tc</cp:lastModifiedBy>
  <cp:revision>48</cp:revision>
  <dcterms:created xsi:type="dcterms:W3CDTF">2019-10-06T07:25:06Z</dcterms:created>
  <dcterms:modified xsi:type="dcterms:W3CDTF">2019-10-06T15:12:07Z</dcterms:modified>
</cp:coreProperties>
</file>