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70" r:id="rId3"/>
    <p:sldId id="269" r:id="rId4"/>
    <p:sldId id="268" r:id="rId5"/>
    <p:sldId id="256" r:id="rId6"/>
    <p:sldId id="257" r:id="rId7"/>
    <p:sldId id="258" r:id="rId8"/>
    <p:sldId id="260" r:id="rId9"/>
    <p:sldId id="259" r:id="rId10"/>
    <p:sldId id="261" r:id="rId11"/>
    <p:sldId id="262" r:id="rId12"/>
    <p:sldId id="263" r:id="rId13"/>
    <p:sldId id="264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00FF"/>
    <a:srgbClr val="FF3300"/>
    <a:srgbClr val="CC0099"/>
    <a:srgbClr val="CC00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05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2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77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5906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70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54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1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77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8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9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3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6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9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9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503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2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8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137228"/>
            <a:ext cx="8229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>
                <a:solidFill>
                  <a:srgbClr val="FF00FF"/>
                </a:solidFill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417455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C0099"/>
                </a:solidFill>
              </a:rPr>
              <a:t>Step-3 {Tense Changing}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278190"/>
              </p:ext>
            </p:extLst>
          </p:nvPr>
        </p:nvGraphicFramePr>
        <p:xfrm>
          <a:off x="152400" y="1041975"/>
          <a:ext cx="8763000" cy="55425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1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1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139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00"/>
                          </a:solidFill>
                        </a:rPr>
                        <a:t>Direct</a:t>
                      </a:r>
                      <a:r>
                        <a:rPr lang="en-US" sz="2800" b="1" baseline="0" dirty="0">
                          <a:solidFill>
                            <a:srgbClr val="FF3300"/>
                          </a:solidFill>
                        </a:rPr>
                        <a:t> Narration</a:t>
                      </a:r>
                      <a:endParaRPr lang="en-US" sz="2800" b="1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00"/>
                          </a:solidFill>
                        </a:rPr>
                        <a:t>Indirect Narration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139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99"/>
                          </a:solidFill>
                        </a:rPr>
                        <a:t>Am/is/are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99"/>
                          </a:solidFill>
                        </a:rPr>
                        <a:t>Was/were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689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99"/>
                          </a:solidFill>
                        </a:rPr>
                        <a:t>Have/has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99"/>
                          </a:solidFill>
                        </a:rPr>
                        <a:t>Had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139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99"/>
                          </a:solidFill>
                        </a:rPr>
                        <a:t>Have</a:t>
                      </a:r>
                      <a:r>
                        <a:rPr lang="en-US" sz="2800" b="1" baseline="0" dirty="0">
                          <a:solidFill>
                            <a:srgbClr val="FF3399"/>
                          </a:solidFill>
                        </a:rPr>
                        <a:t> been/ has been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99"/>
                          </a:solidFill>
                        </a:rPr>
                        <a:t>Had</a:t>
                      </a:r>
                      <a:r>
                        <a:rPr lang="en-US" sz="2800" b="1" baseline="0" dirty="0">
                          <a:solidFill>
                            <a:srgbClr val="FF3399"/>
                          </a:solidFill>
                        </a:rPr>
                        <a:t> been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638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99"/>
                          </a:solidFill>
                        </a:rPr>
                        <a:t>Past</a:t>
                      </a:r>
                      <a:r>
                        <a:rPr lang="en-US" sz="2800" b="1" baseline="0" dirty="0">
                          <a:solidFill>
                            <a:srgbClr val="FF3399"/>
                          </a:solidFill>
                        </a:rPr>
                        <a:t> from of verb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99"/>
                          </a:solidFill>
                        </a:rPr>
                        <a:t>Sub</a:t>
                      </a:r>
                      <a:r>
                        <a:rPr lang="en-US" sz="2800" b="1" baseline="0" dirty="0">
                          <a:solidFill>
                            <a:srgbClr val="FF3399"/>
                          </a:solidFill>
                        </a:rPr>
                        <a:t>+ </a:t>
                      </a:r>
                      <a:r>
                        <a:rPr lang="en-US" sz="2800" b="1" baseline="0" dirty="0" err="1">
                          <a:solidFill>
                            <a:srgbClr val="FF3399"/>
                          </a:solidFill>
                        </a:rPr>
                        <a:t>had+past</a:t>
                      </a:r>
                      <a:r>
                        <a:rPr lang="en-US" sz="2800" b="1" baseline="0" dirty="0">
                          <a:solidFill>
                            <a:srgbClr val="FF3399"/>
                          </a:solidFill>
                        </a:rPr>
                        <a:t> participle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139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99"/>
                          </a:solidFill>
                        </a:rPr>
                        <a:t>Was</a:t>
                      </a:r>
                      <a:r>
                        <a:rPr lang="en-US" sz="2800" b="1" baseline="0" dirty="0">
                          <a:solidFill>
                            <a:srgbClr val="FF3399"/>
                          </a:solidFill>
                        </a:rPr>
                        <a:t> /were 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99"/>
                          </a:solidFill>
                        </a:rPr>
                        <a:t>Had</a:t>
                      </a:r>
                      <a:r>
                        <a:rPr lang="en-US" sz="2800" b="1" baseline="0" dirty="0">
                          <a:solidFill>
                            <a:srgbClr val="FF3399"/>
                          </a:solidFill>
                        </a:rPr>
                        <a:t> been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139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99"/>
                          </a:solidFill>
                        </a:rPr>
                        <a:t>Present</a:t>
                      </a:r>
                      <a:r>
                        <a:rPr lang="en-US" sz="2800" b="1" baseline="0" dirty="0">
                          <a:solidFill>
                            <a:srgbClr val="FF3399"/>
                          </a:solidFill>
                        </a:rPr>
                        <a:t> from of verb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99"/>
                          </a:solidFill>
                        </a:rPr>
                        <a:t>Past</a:t>
                      </a:r>
                      <a:r>
                        <a:rPr lang="en-US" sz="2800" b="1" baseline="0" dirty="0">
                          <a:solidFill>
                            <a:srgbClr val="FF3399"/>
                          </a:solidFill>
                        </a:rPr>
                        <a:t> from of verb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139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99"/>
                          </a:solidFill>
                        </a:rPr>
                        <a:t>Shall/will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99"/>
                          </a:solidFill>
                        </a:rPr>
                        <a:t>Should/Would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126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99"/>
                          </a:solidFill>
                        </a:rPr>
                        <a:t>May/Can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99"/>
                          </a:solidFill>
                        </a:rPr>
                        <a:t>Might/Could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0139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99"/>
                          </a:solidFill>
                        </a:rPr>
                        <a:t>Must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99"/>
                          </a:solidFill>
                        </a:rPr>
                        <a:t>Must/had 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68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Eg</a:t>
            </a:r>
            <a:r>
              <a:rPr lang="en-US" sz="3200" b="1" dirty="0"/>
              <a:t>-Direct: He said to me, “ I </a:t>
            </a:r>
            <a:r>
              <a:rPr lang="en-US" sz="3200" b="1" dirty="0">
                <a:solidFill>
                  <a:srgbClr val="00B050"/>
                </a:solidFill>
              </a:rPr>
              <a:t>am writing </a:t>
            </a:r>
            <a:r>
              <a:rPr lang="en-US" sz="3200" b="1" dirty="0"/>
              <a:t>a letter.”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991175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Indirect: He told me that he </a:t>
            </a:r>
            <a:r>
              <a:rPr lang="en-US" sz="3200" b="1" dirty="0">
                <a:solidFill>
                  <a:srgbClr val="00B050"/>
                </a:solidFill>
              </a:rPr>
              <a:t>was writing </a:t>
            </a:r>
            <a:r>
              <a:rPr lang="en-US" sz="3200" b="1" dirty="0"/>
              <a:t>a letter.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429" y="17526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Direct: The boy said to her, “ </a:t>
            </a:r>
            <a:r>
              <a:rPr lang="en-US" sz="2400" b="1" dirty="0">
                <a:solidFill>
                  <a:srgbClr val="FF00FF"/>
                </a:solidFill>
              </a:rPr>
              <a:t>Are</a:t>
            </a:r>
            <a:r>
              <a:rPr lang="en-US" sz="2400" b="1" dirty="0"/>
              <a:t> you </a:t>
            </a:r>
            <a:r>
              <a:rPr lang="en-US" sz="2400" b="1" dirty="0">
                <a:solidFill>
                  <a:srgbClr val="FF00FF"/>
                </a:solidFill>
              </a:rPr>
              <a:t>reading</a:t>
            </a:r>
            <a:r>
              <a:rPr lang="en-US" sz="2400" b="1" dirty="0"/>
              <a:t>  the story book?”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5429" y="2362200"/>
            <a:ext cx="8251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Indirect: The boy asked her if she </a:t>
            </a:r>
            <a:r>
              <a:rPr lang="en-US" sz="2400" b="1" dirty="0">
                <a:solidFill>
                  <a:srgbClr val="FF00FF"/>
                </a:solidFill>
              </a:rPr>
              <a:t>was reading </a:t>
            </a:r>
            <a:r>
              <a:rPr lang="en-US" sz="2400" b="1" dirty="0"/>
              <a:t>the story book.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5057" y="31242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N.B: Tenses don’t change in Imperative Sentence and if R.V is Present/Future Tense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514" y="4118114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Eg</a:t>
            </a:r>
            <a:r>
              <a:rPr lang="en-US" sz="2800" b="1" dirty="0"/>
              <a:t>-Direct: The teacher said , “ </a:t>
            </a:r>
            <a:r>
              <a:rPr lang="en-US" sz="2800" b="1" dirty="0">
                <a:solidFill>
                  <a:srgbClr val="00B050"/>
                </a:solidFill>
              </a:rPr>
              <a:t>Do the sum.”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615934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Indirect : The teacher ordered to </a:t>
            </a:r>
            <a:r>
              <a:rPr lang="en-US" sz="2800" b="1" dirty="0">
                <a:solidFill>
                  <a:srgbClr val="00B050"/>
                </a:solidFill>
              </a:rPr>
              <a:t>do the sum</a:t>
            </a:r>
            <a:r>
              <a:rPr lang="en-US" sz="2800" b="1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5943" y="5139154"/>
            <a:ext cx="7717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Direct: He says to me, “ You </a:t>
            </a:r>
            <a:r>
              <a:rPr lang="en-US" sz="2800" b="1" dirty="0">
                <a:solidFill>
                  <a:srgbClr val="FF3399"/>
                </a:solidFill>
              </a:rPr>
              <a:t>know the news.”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4000" y="5777039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Indirect: He tells me that I </a:t>
            </a:r>
            <a:r>
              <a:rPr lang="en-US" sz="2800" b="1" dirty="0">
                <a:solidFill>
                  <a:srgbClr val="FF3399"/>
                </a:solidFill>
              </a:rPr>
              <a:t>know the news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868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3048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3399"/>
                </a:solidFill>
              </a:rPr>
              <a:t>Step-4{ Modal Verb Changing}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119623"/>
              </p:ext>
            </p:extLst>
          </p:nvPr>
        </p:nvGraphicFramePr>
        <p:xfrm>
          <a:off x="1066800" y="1066800"/>
          <a:ext cx="76962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Direct Narration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Indirect Narration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FF"/>
                          </a:solidFill>
                        </a:rPr>
                        <a:t>S</a:t>
                      </a:r>
                      <a:r>
                        <a:rPr lang="en-US" sz="1800" b="1">
                          <a:solidFill>
                            <a:srgbClr val="FF00FF"/>
                          </a:solidFill>
                        </a:rPr>
                        <a:t>hall</a:t>
                      </a:r>
                      <a:endParaRPr lang="en-US" sz="1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FF"/>
                          </a:solidFill>
                        </a:rPr>
                        <a:t>Should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FF"/>
                          </a:solidFill>
                        </a:rPr>
                        <a:t>Will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FF"/>
                          </a:solidFill>
                        </a:rPr>
                        <a:t>Would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FF"/>
                          </a:solidFill>
                        </a:rPr>
                        <a:t>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FF"/>
                          </a:solidFill>
                        </a:rPr>
                        <a:t>Could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FF"/>
                          </a:solidFill>
                        </a:rPr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FF"/>
                          </a:solidFill>
                        </a:rPr>
                        <a:t>Might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FF"/>
                          </a:solidFill>
                        </a:rPr>
                        <a:t>Must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FF"/>
                          </a:solidFill>
                        </a:rPr>
                        <a:t>Had to/ must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FF"/>
                          </a:solidFill>
                        </a:rPr>
                        <a:t>Need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FF"/>
                          </a:solidFill>
                        </a:rPr>
                        <a:t>Needed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FF"/>
                          </a:solidFill>
                        </a:rPr>
                        <a:t>Dare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FF"/>
                          </a:solidFill>
                        </a:rPr>
                        <a:t>Dared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4419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Eg</a:t>
            </a:r>
            <a:r>
              <a:rPr lang="en-US" sz="2800" b="1" dirty="0"/>
              <a:t>- The girl said , “ I </a:t>
            </a:r>
            <a:r>
              <a:rPr lang="en-US" sz="2800" b="1" dirty="0">
                <a:solidFill>
                  <a:srgbClr val="FF00FF"/>
                </a:solidFill>
              </a:rPr>
              <a:t>will </a:t>
            </a:r>
            <a:r>
              <a:rPr lang="en-US" sz="2800" b="1" dirty="0"/>
              <a:t>do the sum.”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94282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Indirect: The girl said that she </a:t>
            </a:r>
            <a:r>
              <a:rPr lang="en-US" sz="2800" b="1" dirty="0">
                <a:solidFill>
                  <a:srgbClr val="FF00FF"/>
                </a:solidFill>
              </a:rPr>
              <a:t>would </a:t>
            </a:r>
            <a:r>
              <a:rPr lang="en-US" sz="2800" b="1" dirty="0"/>
              <a:t>do the sum.  </a:t>
            </a:r>
          </a:p>
        </p:txBody>
      </p:sp>
    </p:spTree>
    <p:extLst>
      <p:ext uri="{BB962C8B-B14F-4D97-AF65-F5344CB8AC3E}">
        <p14:creationId xmlns:p14="http://schemas.microsoft.com/office/powerpoint/2010/main" val="144924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319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FF"/>
                </a:solidFill>
              </a:rPr>
              <a:t>Step-5{some adverbs to be Changed }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780712"/>
              </p:ext>
            </p:extLst>
          </p:nvPr>
        </p:nvGraphicFramePr>
        <p:xfrm>
          <a:off x="152400" y="639334"/>
          <a:ext cx="8686800" cy="51046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4457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F0"/>
                          </a:solidFill>
                        </a:rPr>
                        <a:t>Direct Narration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F0"/>
                          </a:solidFill>
                        </a:rPr>
                        <a:t>Indirect Narration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F0"/>
                          </a:solidFill>
                        </a:rPr>
                        <a:t>Direct Narration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F0"/>
                          </a:solidFill>
                        </a:rPr>
                        <a:t>Indirect Narration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457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B050"/>
                          </a:solidFill>
                        </a:rPr>
                        <a:t>There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Thus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457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Then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Tomorrow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The next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457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Before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Yesterday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The Previous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457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This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That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Last night / week / month /year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The Previous night / week /month /year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457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These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Those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To night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That night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457">
                <a:tc>
                  <a:txBody>
                    <a:bodyPr/>
                    <a:lstStyle/>
                    <a:p>
                      <a:r>
                        <a:rPr lang="en-US" sz="2400" b="1" i="1" dirty="0">
                          <a:solidFill>
                            <a:srgbClr val="00B050"/>
                          </a:solidFill>
                        </a:rPr>
                        <a:t>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Next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The</a:t>
                      </a:r>
                      <a:r>
                        <a:rPr lang="en-US" sz="2400" b="1" baseline="0" dirty="0">
                          <a:solidFill>
                            <a:srgbClr val="00B050"/>
                          </a:solidFill>
                        </a:rPr>
                        <a:t> following week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578673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Eg</a:t>
            </a:r>
            <a:r>
              <a:rPr lang="en-US" sz="2400" b="1" dirty="0"/>
              <a:t>: The boy said to me ,  “I  saw him</a:t>
            </a:r>
            <a:r>
              <a:rPr lang="en-US" sz="2400" b="1" dirty="0">
                <a:solidFill>
                  <a:srgbClr val="FF00FF"/>
                </a:solidFill>
              </a:rPr>
              <a:t> yesterday</a:t>
            </a:r>
            <a:r>
              <a:rPr lang="en-US" sz="2400" b="1" dirty="0"/>
              <a:t>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248400"/>
            <a:ext cx="929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Indirect: The boy told me that he had seen him </a:t>
            </a:r>
            <a:r>
              <a:rPr lang="en-US" sz="2400" b="1" dirty="0">
                <a:solidFill>
                  <a:srgbClr val="FF00FF"/>
                </a:solidFill>
              </a:rPr>
              <a:t>the previous day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461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8831"/>
            <a:ext cx="769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FF"/>
                </a:solidFill>
              </a:rPr>
              <a:t>Exercise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914400"/>
            <a:ext cx="8839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1.My father said to him, “We are going there tomorrow.”</a:t>
            </a:r>
          </a:p>
          <a:p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</a:rPr>
              <a:t>2.He said to me, “Do you know my friend?”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</a:rPr>
              <a:t>3.The teacher said to Mina, “ Read this book.”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</a:rPr>
              <a:t>4.My mother said to me, “May Allah bless you.”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</a:rPr>
              <a:t>5.I said to her, “ What a nice girl you are!”</a:t>
            </a:r>
          </a:p>
          <a:p>
            <a:endParaRPr lang="en-US" sz="2800" b="1" dirty="0">
              <a:solidFill>
                <a:srgbClr val="002060"/>
              </a:solidFill>
            </a:endParaRPr>
          </a:p>
          <a:p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0218" y="1368915"/>
            <a:ext cx="924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FF"/>
                </a:solidFill>
              </a:rPr>
              <a:t>My father said to me that they were going there the next day</a:t>
            </a:r>
            <a:r>
              <a:rPr lang="en-US" sz="2800" b="1" dirty="0">
                <a:solidFill>
                  <a:srgbClr val="FF00FF"/>
                </a:solidFill>
              </a:rPr>
              <a:t>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-366615" y="1307483"/>
            <a:ext cx="772233" cy="5846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3737" y="4864200"/>
            <a:ext cx="10064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0839" y="3947080"/>
            <a:ext cx="10064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0839" y="3014574"/>
            <a:ext cx="10064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3197" y="2212646"/>
            <a:ext cx="988815" cy="53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3832" y="2234741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C0066"/>
                </a:solidFill>
              </a:rPr>
              <a:t>He asked me if I knew his friends.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2946" y="3072323"/>
            <a:ext cx="7172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FF"/>
                </a:solidFill>
              </a:rPr>
              <a:t>The teachers advised Mina to read that book.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436586" y="3810000"/>
            <a:ext cx="7992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My mother prayed that Allah might bless me.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6350" y="4874053"/>
            <a:ext cx="7772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I exclaimed with joy that she was a very nice girl. </a:t>
            </a:r>
          </a:p>
        </p:txBody>
      </p:sp>
    </p:spTree>
    <p:extLst>
      <p:ext uri="{BB962C8B-B14F-4D97-AF65-F5344CB8AC3E}">
        <p14:creationId xmlns:p14="http://schemas.microsoft.com/office/powerpoint/2010/main" val="52037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319248"/>
            <a:ext cx="7315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FF00FF"/>
                </a:solidFill>
              </a:rPr>
              <a:t>THANKS All</a:t>
            </a:r>
          </a:p>
        </p:txBody>
      </p:sp>
    </p:spTree>
    <p:extLst>
      <p:ext uri="{BB962C8B-B14F-4D97-AF65-F5344CB8AC3E}">
        <p14:creationId xmlns:p14="http://schemas.microsoft.com/office/powerpoint/2010/main" val="220758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FBD033-B7F0-49FF-8085-62B51F75D4CD}"/>
              </a:ext>
            </a:extLst>
          </p:cNvPr>
          <p:cNvSpPr txBox="1"/>
          <p:nvPr/>
        </p:nvSpPr>
        <p:spPr>
          <a:xfrm>
            <a:off x="1219200" y="2967335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Narration</a:t>
            </a:r>
          </a:p>
        </p:txBody>
      </p:sp>
    </p:spTree>
    <p:extLst>
      <p:ext uri="{BB962C8B-B14F-4D97-AF65-F5344CB8AC3E}">
        <p14:creationId xmlns:p14="http://schemas.microsoft.com/office/powerpoint/2010/main" val="261360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743" y="1770720"/>
            <a:ext cx="84763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Nishith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Joardar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M.A in English ( Double) TESOL&amp;ELT,  </a:t>
            </a:r>
            <a:r>
              <a:rPr lang="en-US" sz="1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M.Ed</a:t>
            </a:r>
            <a:r>
              <a:rPr lang="en-US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(D.U)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Educator </a:t>
            </a:r>
          </a:p>
          <a:p>
            <a:pPr algn="ctr"/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Shamsuzzoha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.B Union High School &amp; College</a:t>
            </a:r>
          </a:p>
        </p:txBody>
      </p:sp>
    </p:spTree>
    <p:extLst>
      <p:ext uri="{BB962C8B-B14F-4D97-AF65-F5344CB8AC3E}">
        <p14:creationId xmlns:p14="http://schemas.microsoft.com/office/powerpoint/2010/main" val="55709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FF"/>
                </a:solidFill>
              </a:rPr>
              <a:t>Learning Outcomes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5771" y="1615888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By the end of the lesson, the learners will be able to…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6670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1.Speak about the rules of Narration.</a:t>
            </a:r>
          </a:p>
          <a:p>
            <a:r>
              <a:rPr lang="en-US" sz="40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2.Practise the exercise of  Narration.</a:t>
            </a:r>
          </a:p>
          <a:p>
            <a:r>
              <a:rPr lang="en-US" sz="40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Apply it  in real  life.</a:t>
            </a:r>
          </a:p>
        </p:txBody>
      </p:sp>
    </p:spTree>
    <p:extLst>
      <p:ext uri="{BB962C8B-B14F-4D97-AF65-F5344CB8AC3E}">
        <p14:creationId xmlns:p14="http://schemas.microsoft.com/office/powerpoint/2010/main" val="287666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572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6">
                    <a:lumMod val="75000"/>
                  </a:schemeClr>
                </a:solidFill>
              </a:rPr>
              <a:t>Narration</a:t>
            </a:r>
          </a:p>
        </p:txBody>
      </p:sp>
      <p:sp>
        <p:nvSpPr>
          <p:cNvPr id="3" name="Down Arrow 2"/>
          <p:cNvSpPr/>
          <p:nvPr/>
        </p:nvSpPr>
        <p:spPr>
          <a:xfrm>
            <a:off x="4158234" y="1524000"/>
            <a:ext cx="903732" cy="978408"/>
          </a:xfrm>
          <a:prstGeom prst="downArrow">
            <a:avLst>
              <a:gd name="adj1" fmla="val 50000"/>
              <a:gd name="adj2" fmla="val 530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488373" y="2555194"/>
            <a:ext cx="7980582" cy="838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19100" y="3505200"/>
            <a:ext cx="838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7554554" y="3636386"/>
            <a:ext cx="914401" cy="5494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7818" y="4364271"/>
            <a:ext cx="3009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Direct Narration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20691" y="4185788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Indirect Narration</a:t>
            </a:r>
          </a:p>
        </p:txBody>
      </p:sp>
      <p:sp>
        <p:nvSpPr>
          <p:cNvPr id="12" name="Up-Down Arrow 11"/>
          <p:cNvSpPr/>
          <p:nvPr/>
        </p:nvSpPr>
        <p:spPr>
          <a:xfrm>
            <a:off x="1257300" y="4801362"/>
            <a:ext cx="647700" cy="83743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9100" y="5638800"/>
            <a:ext cx="3739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Stated by  Speaker Himself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2318" y="5577245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Stated by Others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7408718" y="4801281"/>
            <a:ext cx="685800" cy="575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/>
      <p:bldP spid="8" grpId="0"/>
      <p:bldP spid="12" grpId="0" animBg="1"/>
      <p:bldP spid="13" grpId="0"/>
      <p:bldP spid="14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370103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Eg</a:t>
            </a:r>
            <a:r>
              <a:rPr lang="en-US" sz="3200" b="1" dirty="0"/>
              <a:t>- Direct 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39014" y="1435058"/>
            <a:ext cx="7038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He said to me, “ </a:t>
            </a:r>
            <a:r>
              <a:rPr lang="en-US" sz="3200" b="1" u="sng" dirty="0"/>
              <a:t>I am reading a book.</a:t>
            </a:r>
            <a:r>
              <a:rPr lang="en-US" sz="3200" b="1" dirty="0"/>
              <a:t>’’</a:t>
            </a:r>
          </a:p>
        </p:txBody>
      </p:sp>
      <p:sp>
        <p:nvSpPr>
          <p:cNvPr id="5" name="Down Arrow 4"/>
          <p:cNvSpPr/>
          <p:nvPr/>
        </p:nvSpPr>
        <p:spPr>
          <a:xfrm>
            <a:off x="2604516" y="2036469"/>
            <a:ext cx="484632" cy="6874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74469" y="278302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Speaker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04516" y="609600"/>
            <a:ext cx="2562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Reporting Verb</a:t>
            </a:r>
          </a:p>
        </p:txBody>
      </p:sp>
      <p:sp>
        <p:nvSpPr>
          <p:cNvPr id="9" name="Down Arrow 8"/>
          <p:cNvSpPr/>
          <p:nvPr/>
        </p:nvSpPr>
        <p:spPr>
          <a:xfrm>
            <a:off x="3429000" y="1058432"/>
            <a:ext cx="580990" cy="4486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419600" y="2019833"/>
            <a:ext cx="560694" cy="7040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19495" y="2723932"/>
            <a:ext cx="2224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3399"/>
                </a:solidFill>
              </a:rPr>
              <a:t>Listener</a:t>
            </a:r>
          </a:p>
        </p:txBody>
      </p:sp>
      <p:sp>
        <p:nvSpPr>
          <p:cNvPr id="14" name="Down Arrow 13"/>
          <p:cNvSpPr/>
          <p:nvPr/>
        </p:nvSpPr>
        <p:spPr>
          <a:xfrm>
            <a:off x="6681008" y="2054992"/>
            <a:ext cx="786592" cy="728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158207" y="2723932"/>
            <a:ext cx="2909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Reported Speech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4456331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Indirect: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19745" y="4487108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He told me that he was reading a book.</a:t>
            </a:r>
          </a:p>
        </p:txBody>
      </p:sp>
      <p:sp>
        <p:nvSpPr>
          <p:cNvPr id="18" name="Down Arrow 17"/>
          <p:cNvSpPr/>
          <p:nvPr/>
        </p:nvSpPr>
        <p:spPr>
          <a:xfrm>
            <a:off x="2718243" y="5102662"/>
            <a:ext cx="630347" cy="383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4059502" y="4106003"/>
            <a:ext cx="758190" cy="4892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4713801" y="4976994"/>
            <a:ext cx="776270" cy="6618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5490071" y="4106003"/>
            <a:ext cx="910729" cy="4892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413329" y="5486400"/>
            <a:ext cx="3028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3399"/>
                </a:solidFill>
              </a:rPr>
              <a:t>Reporting Verb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85923" y="3657600"/>
            <a:ext cx="1447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</a:rPr>
              <a:t>Linker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00449" y="5638800"/>
            <a:ext cx="1657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3300"/>
                </a:solidFill>
              </a:rPr>
              <a:t>Person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80294" y="3550516"/>
            <a:ext cx="1977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C0099"/>
                </a:solidFill>
              </a:rPr>
              <a:t>Tense</a:t>
            </a:r>
          </a:p>
        </p:txBody>
      </p:sp>
    </p:spTree>
    <p:extLst>
      <p:ext uri="{BB962C8B-B14F-4D97-AF65-F5344CB8AC3E}">
        <p14:creationId xmlns:p14="http://schemas.microsoft.com/office/powerpoint/2010/main" val="189252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/>
      <p:bldP spid="8" grpId="0"/>
      <p:bldP spid="9" grpId="0" animBg="1"/>
      <p:bldP spid="10" grpId="0" animBg="1"/>
      <p:bldP spid="11" grpId="0"/>
      <p:bldP spid="14" grpId="0" animBg="1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3399"/>
                </a:solidFill>
              </a:rPr>
              <a:t>Step-1 (Reporting Verb Changing &amp; Linker  Set up}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285342"/>
              </p:ext>
            </p:extLst>
          </p:nvPr>
        </p:nvGraphicFramePr>
        <p:xfrm>
          <a:off x="685800" y="685800"/>
          <a:ext cx="7543799" cy="51145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9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8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6218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FF"/>
                          </a:solidFill>
                        </a:rPr>
                        <a:t>Sentences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FF"/>
                          </a:solidFill>
                        </a:rPr>
                        <a:t>Reporting 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FF"/>
                          </a:solidFill>
                        </a:rPr>
                        <a:t>Linker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218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FF"/>
                          </a:solidFill>
                        </a:rPr>
                        <a:t>Assertive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FF"/>
                          </a:solidFill>
                        </a:rPr>
                        <a:t>told/said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FF"/>
                          </a:solidFill>
                        </a:rPr>
                        <a:t>That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218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FF"/>
                          </a:solidFill>
                        </a:rPr>
                        <a:t>Interrogative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FF"/>
                          </a:solidFill>
                        </a:rPr>
                        <a:t>asked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FF"/>
                          </a:solidFill>
                        </a:rPr>
                        <a:t>If/WHQ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4822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FF"/>
                          </a:solidFill>
                        </a:rPr>
                        <a:t>Imperative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FF"/>
                          </a:solidFill>
                        </a:rPr>
                        <a:t>Ordered/requested/advised/forbade/told</a:t>
                      </a:r>
                    </a:p>
                    <a:p>
                      <a:r>
                        <a:rPr lang="en-US" sz="2400" b="1" dirty="0">
                          <a:solidFill>
                            <a:srgbClr val="FF00FF"/>
                          </a:solidFill>
                        </a:rPr>
                        <a:t>proposed/Suggested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FF"/>
                          </a:solidFill>
                        </a:rPr>
                        <a:t>To/that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218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FF"/>
                          </a:solidFill>
                        </a:rPr>
                        <a:t>Optative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FF"/>
                          </a:solidFill>
                        </a:rPr>
                        <a:t>Prayed/wished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FF"/>
                          </a:solidFill>
                        </a:rPr>
                        <a:t>That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4822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FF"/>
                          </a:solidFill>
                        </a:rPr>
                        <a:t>Exclamatory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FF"/>
                          </a:solidFill>
                        </a:rPr>
                        <a:t>Exclaimed with joy/sorrow/wonder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FF"/>
                          </a:solidFill>
                        </a:rPr>
                        <a:t>that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591109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Eg</a:t>
            </a:r>
            <a:r>
              <a:rPr lang="en-US" sz="2400" b="1" dirty="0"/>
              <a:t>- Direct: She said to me , “ Are you reading the book?”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63112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Indirect: She </a:t>
            </a:r>
            <a:r>
              <a:rPr lang="en-US" sz="2400" b="1" dirty="0">
                <a:solidFill>
                  <a:srgbClr val="CC0066"/>
                </a:solidFill>
              </a:rPr>
              <a:t>asked</a:t>
            </a:r>
            <a:r>
              <a:rPr lang="en-US" sz="2400" b="1" dirty="0"/>
              <a:t> me</a:t>
            </a:r>
            <a:r>
              <a:rPr lang="en-US" sz="2400" b="1" dirty="0">
                <a:solidFill>
                  <a:srgbClr val="FF00FF"/>
                </a:solidFill>
              </a:rPr>
              <a:t> if </a:t>
            </a:r>
            <a:r>
              <a:rPr lang="en-US" sz="2400" b="1" dirty="0"/>
              <a:t>I was reading the book.</a:t>
            </a:r>
          </a:p>
        </p:txBody>
      </p:sp>
    </p:spTree>
    <p:extLst>
      <p:ext uri="{BB962C8B-B14F-4D97-AF65-F5344CB8AC3E}">
        <p14:creationId xmlns:p14="http://schemas.microsoft.com/office/powerpoint/2010/main" val="72308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B050"/>
                </a:solidFill>
              </a:rPr>
              <a:t>Step-2 {Person </a:t>
            </a:r>
            <a:r>
              <a:rPr lang="en-US" sz="2800" b="1" dirty="0">
                <a:solidFill>
                  <a:srgbClr val="00B050"/>
                </a:solidFill>
              </a:rPr>
              <a:t>Changing}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126066"/>
              </p:ext>
            </p:extLst>
          </p:nvPr>
        </p:nvGraphicFramePr>
        <p:xfrm>
          <a:off x="685800" y="1219200"/>
          <a:ext cx="7848600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529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00"/>
                          </a:solidFill>
                        </a:rPr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00"/>
                          </a:solidFill>
                        </a:rPr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00"/>
                          </a:solidFill>
                        </a:rPr>
                        <a:t>Personal</a:t>
                      </a:r>
                    </a:p>
                    <a:p>
                      <a:r>
                        <a:rPr lang="en-US" sz="2800" b="1" dirty="0">
                          <a:solidFill>
                            <a:srgbClr val="FF3300"/>
                          </a:solidFill>
                        </a:rPr>
                        <a:t>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3300"/>
                          </a:solidFill>
                        </a:rPr>
                        <a:t>Possessive Case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29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1</a:t>
                      </a:r>
                      <a:r>
                        <a:rPr lang="en-US" sz="2800" b="1" baseline="30000" dirty="0">
                          <a:solidFill>
                            <a:srgbClr val="FF00FF"/>
                          </a:solidFill>
                        </a:rPr>
                        <a:t>st</a:t>
                      </a:r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I</a:t>
                      </a:r>
                    </a:p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Me</a:t>
                      </a:r>
                    </a:p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My</a:t>
                      </a:r>
                    </a:p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29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2</a:t>
                      </a:r>
                      <a:r>
                        <a:rPr lang="en-US" sz="2800" b="1" baseline="30000" dirty="0">
                          <a:solidFill>
                            <a:srgbClr val="FF00FF"/>
                          </a:solidFill>
                        </a:rPr>
                        <a:t>nd</a:t>
                      </a:r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your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29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3</a:t>
                      </a:r>
                      <a:r>
                        <a:rPr lang="en-US" sz="2800" b="1" baseline="30000" dirty="0">
                          <a:solidFill>
                            <a:srgbClr val="FF00FF"/>
                          </a:solidFill>
                        </a:rPr>
                        <a:t>rd</a:t>
                      </a:r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He</a:t>
                      </a:r>
                    </a:p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She</a:t>
                      </a:r>
                    </a:p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They</a:t>
                      </a:r>
                    </a:p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Him</a:t>
                      </a:r>
                    </a:p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Her</a:t>
                      </a:r>
                    </a:p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Them</a:t>
                      </a:r>
                    </a:p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His</a:t>
                      </a:r>
                    </a:p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Her</a:t>
                      </a:r>
                    </a:p>
                    <a:p>
                      <a:r>
                        <a:rPr lang="en-US" sz="2800" b="1">
                          <a:solidFill>
                            <a:srgbClr val="FF00FF"/>
                          </a:solidFill>
                        </a:rPr>
                        <a:t>Their</a:t>
                      </a:r>
                      <a:endParaRPr lang="en-US" sz="2800" b="1" dirty="0">
                        <a:solidFill>
                          <a:srgbClr val="FF00FF"/>
                        </a:solidFill>
                      </a:endParaRPr>
                    </a:p>
                    <a:p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3829" y="57404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1</a:t>
            </a:r>
            <a:r>
              <a:rPr lang="en-US" sz="2800" b="1" dirty="0">
                <a:solidFill>
                  <a:srgbClr val="00B050"/>
                </a:solidFill>
              </a:rPr>
              <a:t>. R.S </a:t>
            </a:r>
            <a:r>
              <a:rPr lang="en-US" sz="2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ভিতর</a:t>
            </a:r>
            <a:r>
              <a:rPr lang="en-US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800" b="1" dirty="0">
                <a:solidFill>
                  <a:srgbClr val="00B05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1</a:t>
            </a:r>
            <a:r>
              <a:rPr lang="en-US" sz="2800" b="1" baseline="30000" dirty="0">
                <a:solidFill>
                  <a:srgbClr val="00B05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st</a:t>
            </a:r>
            <a:r>
              <a:rPr lang="en-US" sz="2800" b="1" dirty="0">
                <a:solidFill>
                  <a:srgbClr val="00B05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  </a:t>
            </a:r>
            <a:r>
              <a:rPr lang="en-US" sz="2800" b="1" dirty="0">
                <a:solidFill>
                  <a:srgbClr val="00B050"/>
                </a:solidFill>
                <a:latin typeface="+mj-lt"/>
                <a:cs typeface="NikoshBAN" panose="02000000000000000000" pitchFamily="2" charset="0"/>
              </a:rPr>
              <a:t>Person  </a:t>
            </a:r>
            <a:r>
              <a:rPr lang="en-US" sz="2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থাকিলে</a:t>
            </a:r>
            <a:r>
              <a:rPr lang="en-US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>
                <a:solidFill>
                  <a:srgbClr val="00B050"/>
                </a:solidFill>
                <a:latin typeface="+mj-lt"/>
                <a:cs typeface="NikoshBAN" panose="02000000000000000000" pitchFamily="2" charset="0"/>
              </a:rPr>
              <a:t>R.V </a:t>
            </a:r>
            <a:r>
              <a:rPr lang="en-US" sz="2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Speaker </a:t>
            </a:r>
            <a:r>
              <a:rPr lang="en-US" sz="2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>
                <a:solidFill>
                  <a:srgbClr val="00B050"/>
                </a:solidFill>
                <a:cs typeface="NikoshBAN" panose="02000000000000000000" pitchFamily="2" charset="0"/>
              </a:rPr>
              <a:t>Person   </a:t>
            </a:r>
            <a:r>
              <a:rPr lang="en-US" sz="2800" b="1" dirty="0">
                <a:solidFill>
                  <a:srgbClr val="00B050"/>
                </a:solidFill>
                <a:latin typeface="+mj-lt"/>
                <a:cs typeface="NikoshBAN" panose="02000000000000000000" pitchFamily="2" charset="0"/>
              </a:rPr>
              <a:t>Change</a:t>
            </a:r>
            <a:r>
              <a:rPr lang="en-US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3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142" y="784530"/>
            <a:ext cx="8919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Eg</a:t>
            </a:r>
            <a:r>
              <a:rPr lang="en-US" sz="3200" b="1" dirty="0"/>
              <a:t>-Direct: He said to me , “ I am writing a letter.’’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0283" y="1383828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Indirect: He told me that </a:t>
            </a:r>
            <a:r>
              <a:rPr lang="en-US" sz="4000" b="1" dirty="0">
                <a:solidFill>
                  <a:srgbClr val="FF3399"/>
                </a:solidFill>
              </a:rPr>
              <a:t>he</a:t>
            </a:r>
            <a:r>
              <a:rPr lang="en-US" sz="2800" b="1" dirty="0"/>
              <a:t> was writing a letter.</a:t>
            </a:r>
          </a:p>
        </p:txBody>
      </p:sp>
      <p:sp>
        <p:nvSpPr>
          <p:cNvPr id="4" name="U-Turn Arrow 3"/>
          <p:cNvSpPr/>
          <p:nvPr/>
        </p:nvSpPr>
        <p:spPr>
          <a:xfrm flipH="1">
            <a:off x="1904998" y="183762"/>
            <a:ext cx="2895599" cy="67750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8342" y="2209800"/>
            <a:ext cx="8461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553" y="3865004"/>
            <a:ext cx="9358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Eg</a:t>
            </a:r>
            <a:r>
              <a:rPr lang="en-US" sz="3200" b="1" dirty="0"/>
              <a:t>-Direct: I said to her,  “ You have done the work.”</a:t>
            </a:r>
          </a:p>
        </p:txBody>
      </p:sp>
      <p:sp>
        <p:nvSpPr>
          <p:cNvPr id="8" name="U-Turn Arrow 7"/>
          <p:cNvSpPr/>
          <p:nvPr/>
        </p:nvSpPr>
        <p:spPr>
          <a:xfrm flipH="1">
            <a:off x="3352796" y="2895600"/>
            <a:ext cx="1645559" cy="9906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2227" y="4394775"/>
            <a:ext cx="8694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Indirect: I told her that  </a:t>
            </a:r>
            <a:r>
              <a:rPr lang="en-US" sz="3200" b="1" dirty="0">
                <a:solidFill>
                  <a:srgbClr val="FF3399"/>
                </a:solidFill>
              </a:rPr>
              <a:t>she</a:t>
            </a:r>
            <a:r>
              <a:rPr lang="en-US" sz="3200" b="1" dirty="0"/>
              <a:t> had done the work.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8342" y="4979550"/>
            <a:ext cx="7866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3. 3</a:t>
            </a:r>
            <a:r>
              <a:rPr lang="en-US" sz="2800" b="1" baseline="30000" dirty="0">
                <a:solidFill>
                  <a:srgbClr val="0070C0"/>
                </a:solidFill>
              </a:rPr>
              <a:t>rd</a:t>
            </a:r>
            <a:r>
              <a:rPr lang="en-US" sz="2800" b="1" dirty="0">
                <a:solidFill>
                  <a:srgbClr val="0070C0"/>
                </a:solidFill>
              </a:rPr>
              <a:t> Person  Change </a:t>
            </a:r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0283" y="5410200"/>
            <a:ext cx="8015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Eg</a:t>
            </a:r>
            <a:r>
              <a:rPr lang="en-US" sz="3200" b="1" dirty="0"/>
              <a:t>- He said , “They are reading a book.”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2227" y="6044625"/>
            <a:ext cx="8577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Indirect: He said that </a:t>
            </a:r>
            <a:r>
              <a:rPr lang="en-US" sz="3200" b="1" dirty="0">
                <a:solidFill>
                  <a:srgbClr val="FF0000"/>
                </a:solidFill>
              </a:rPr>
              <a:t>they</a:t>
            </a:r>
            <a:r>
              <a:rPr lang="en-US" sz="3200" b="1" dirty="0"/>
              <a:t> were reading </a:t>
            </a:r>
            <a:r>
              <a:rPr lang="en-US" sz="3200" b="1" dirty="0">
                <a:solidFill>
                  <a:srgbClr val="FF0000"/>
                </a:solidFill>
              </a:rPr>
              <a:t>a book.</a:t>
            </a:r>
          </a:p>
        </p:txBody>
      </p:sp>
    </p:spTree>
    <p:extLst>
      <p:ext uri="{BB962C8B-B14F-4D97-AF65-F5344CB8AC3E}">
        <p14:creationId xmlns:p14="http://schemas.microsoft.com/office/powerpoint/2010/main" val="294222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834 0.1348 L -0.27084 0.1348 C -0.16511 0.1348 -0.03334 0.14312 -0.03334 0.15075 L -0.03334 0.16809 " pathEditMode="relative" rAng="0" ptsTypes="FfFF">
                                      <p:cBhvr>
                                        <p:cTn id="9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50" y="16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827 0.14983 L -0.15157 0.14983 C -0.10886 0.14983 -0.05486 0.1526 -0.05486 0.15515 L -0.05486 0.1607 " pathEditMode="relative" rAng="0" ptsTypes="FfFF">
                                      <p:cBhvr>
                                        <p:cTn id="9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70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4" grpId="1" animBg="1"/>
      <p:bldP spid="5" grpId="0"/>
      <p:bldP spid="6" grpId="0"/>
      <p:bldP spid="8" grpId="0" animBg="1"/>
      <p:bldP spid="8" grpId="1" animBg="1"/>
      <p:bldP spid="9" grpId="0"/>
      <p:bldP spid="10" grpId="0"/>
      <p:bldP spid="11" grpId="0"/>
      <p:bldP spid="7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680</TotalTime>
  <Words>804</Words>
  <Application>Microsoft Office PowerPoint</Application>
  <PresentationFormat>On-screen Show (4:3)</PresentationFormat>
  <Paragraphs>184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Agency FB</vt:lpstr>
      <vt:lpstr>Arial</vt:lpstr>
      <vt:lpstr>NikoshBAN</vt:lpstr>
      <vt:lpstr>Times New Roman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Asus</cp:lastModifiedBy>
  <cp:revision>125</cp:revision>
  <dcterms:created xsi:type="dcterms:W3CDTF">2006-08-16T00:00:00Z</dcterms:created>
  <dcterms:modified xsi:type="dcterms:W3CDTF">2019-10-08T13:30:58Z</dcterms:modified>
</cp:coreProperties>
</file>