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2" r:id="rId6"/>
    <p:sldId id="265" r:id="rId7"/>
    <p:sldId id="263" r:id="rId8"/>
    <p:sldId id="268" r:id="rId9"/>
    <p:sldId id="274" r:id="rId10"/>
    <p:sldId id="267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980" autoAdjust="0"/>
    <p:restoredTop sz="85062" autoAdjust="0"/>
  </p:normalViewPr>
  <p:slideViewPr>
    <p:cSldViewPr snapToGrid="0">
      <p:cViewPr varScale="1">
        <p:scale>
          <a:sx n="63" d="100"/>
          <a:sy n="63" d="100"/>
        </p:scale>
        <p:origin x="-66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D818DC-6651-417E-909D-822B2CB446AF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B0DFDA-25D8-49E1-A318-230C6895B2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9375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0DFDA-25D8-49E1-A318-230C6895B21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6041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38A7-2852-4FD5-A96A-C3A40876E4C8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E233-FF21-4E20-87C9-DF75A1CCFA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7775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38A7-2852-4FD5-A96A-C3A40876E4C8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E233-FF21-4E20-87C9-DF75A1CCFA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9392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38A7-2852-4FD5-A96A-C3A40876E4C8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E233-FF21-4E20-87C9-DF75A1CCFA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952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38A7-2852-4FD5-A96A-C3A40876E4C8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E233-FF21-4E20-87C9-DF75A1CCFA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3401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38A7-2852-4FD5-A96A-C3A40876E4C8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E233-FF21-4E20-87C9-DF75A1CCFA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517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38A7-2852-4FD5-A96A-C3A40876E4C8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E233-FF21-4E20-87C9-DF75A1CCFA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0453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38A7-2852-4FD5-A96A-C3A40876E4C8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E233-FF21-4E20-87C9-DF75A1CCFA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885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38A7-2852-4FD5-A96A-C3A40876E4C8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E233-FF21-4E20-87C9-DF75A1CCFA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0548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38A7-2852-4FD5-A96A-C3A40876E4C8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E233-FF21-4E20-87C9-DF75A1CCFA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531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38A7-2852-4FD5-A96A-C3A40876E4C8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E233-FF21-4E20-87C9-DF75A1CCFA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4408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B38A7-2852-4FD5-A96A-C3A40876E4C8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CE233-FF21-4E20-87C9-DF75A1CCFA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6238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B38A7-2852-4FD5-A96A-C3A40876E4C8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CE233-FF21-4E20-87C9-DF75A1CCFA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6908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097280" y="-483078"/>
            <a:ext cx="13959840" cy="858693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66800" y="1889760"/>
            <a:ext cx="1130808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700" dirty="0" smtClean="0"/>
              <a:t>স্বাগতম</a:t>
            </a:r>
            <a:endParaRPr lang="en-US" sz="28700" dirty="0"/>
          </a:p>
        </p:txBody>
      </p:sp>
    </p:spTree>
    <p:extLst>
      <p:ext uri="{BB962C8B-B14F-4D97-AF65-F5344CB8AC3E}">
        <p14:creationId xmlns:p14="http://schemas.microsoft.com/office/powerpoint/2010/main" xmlns="" val="4261409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3600" dirty="0" smtClean="0"/>
              <a:t>চক্রবৃদ্ধি মুনাফা=</a:t>
            </a:r>
            <a:r>
              <a:rPr lang="en-US" sz="3600" dirty="0" smtClean="0"/>
              <a:t>C-P=</a:t>
            </a:r>
            <a:r>
              <a:rPr lang="bn-BD" sz="3600" dirty="0" smtClean="0"/>
              <a:t>(২৩৩২৮-২০০০০)=৩৩২৮ টাকা</a:t>
            </a:r>
            <a:br>
              <a:rPr lang="bn-BD" sz="3600" dirty="0" smtClean="0"/>
            </a:br>
            <a:r>
              <a:rPr lang="bn-BD" sz="3600" dirty="0" smtClean="0"/>
              <a:t>সরল ওচক্রবৃদ্ধি মুনাফার পার্থক্য=(৩৩২৮-৩২০০)=১২৮টাকা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5829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উত্তরঃ</a:t>
            </a:r>
            <a:r>
              <a:rPr lang="en-US" dirty="0" smtClean="0"/>
              <a:t>(গ) খ </a:t>
            </a:r>
            <a:r>
              <a:rPr lang="en-US" dirty="0" err="1" smtClean="0"/>
              <a:t>হতে</a:t>
            </a:r>
            <a:r>
              <a:rPr lang="en-US" dirty="0" smtClean="0"/>
              <a:t> </a:t>
            </a:r>
            <a:r>
              <a:rPr lang="en-US" dirty="0" err="1" smtClean="0"/>
              <a:t>প্রাপ্ত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/>
              <a:t>চক্রবৃদ্ধি</a:t>
            </a:r>
            <a:r>
              <a:rPr lang="en-US" dirty="0" smtClean="0"/>
              <a:t> </a:t>
            </a:r>
            <a:r>
              <a:rPr lang="en-US" dirty="0" err="1" smtClean="0"/>
              <a:t>মুনাফা</a:t>
            </a:r>
            <a:r>
              <a:rPr lang="en-US" dirty="0" smtClean="0"/>
              <a:t> =৩৩২৮ </a:t>
            </a:r>
            <a:r>
              <a:rPr lang="en-US" dirty="0" err="1" smtClean="0"/>
              <a:t>টাকা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4000" dirty="0" smtClean="0"/>
                  <a:t>দেওয়া </a:t>
                </a:r>
                <a:r>
                  <a:rPr lang="en-US" sz="4000" dirty="0" err="1" smtClean="0"/>
                  <a:t>আছে</a:t>
                </a:r>
                <a:r>
                  <a:rPr lang="en-US" sz="4000" dirty="0" smtClean="0"/>
                  <a:t>,</a:t>
                </a:r>
              </a:p>
              <a:p>
                <a:r>
                  <a:rPr lang="en-US" sz="4000" dirty="0"/>
                  <a:t/>
                </a:r>
                <a:r>
                  <a:rPr lang="en-US" sz="4000" dirty="0" err="1" smtClean="0"/>
                  <a:t>মূলধন</a:t>
                </a:r>
                <a:r>
                  <a:rPr lang="en-US" sz="4000" dirty="0" smtClean="0"/>
                  <a:t> p=২০০০০ </a:t>
                </a:r>
                <a:r>
                  <a:rPr lang="en-US" sz="4000" dirty="0" err="1" smtClean="0"/>
                  <a:t>টাকা</a:t>
                </a:r>
                <a:r>
                  <a:rPr lang="en-US" sz="4000" dirty="0" smtClean="0"/>
                  <a:t> ,</a:t>
                </a:r>
                <a:r>
                  <a:rPr lang="en-US" sz="4000" dirty="0" err="1" smtClean="0"/>
                  <a:t>সময়</a:t>
                </a:r>
                <a:r>
                  <a:rPr lang="en-US" sz="4000" dirty="0" smtClean="0"/>
                  <a:t> n=২ </a:t>
                </a:r>
                <a:r>
                  <a:rPr lang="en-US" sz="4000" dirty="0" err="1" smtClean="0"/>
                  <a:t>বছর</a:t>
                </a:r>
                <a:r>
                  <a:rPr lang="en-US" sz="4000" dirty="0" smtClean="0"/>
                  <a:t>. </a:t>
                </a:r>
                <a:r>
                  <a:rPr lang="en-US" sz="4000" dirty="0" err="1" smtClean="0"/>
                  <a:t>মুনাফার</a:t>
                </a:r>
                <a:r>
                  <a:rPr lang="en-US" sz="4000" dirty="0" smtClean="0"/>
                  <a:t/>
                </a:r>
                <a:r>
                  <a:rPr lang="en-US" sz="4000" dirty="0" err="1" smtClean="0"/>
                  <a:t>হার</a:t>
                </a:r>
                <a:r>
                  <a:rPr lang="en-US" sz="4000" dirty="0" smtClean="0"/>
                  <a:t> r=১২%=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১২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১০০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৩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২৫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টাকা</m:t>
                    </m:r>
                  </m:oMath>
                </a14:m>
                <a:endParaRPr lang="en-US" sz="4000" dirty="0" smtClean="0"/>
              </a:p>
              <a:p>
                <a:pPr marL="0" indent="0">
                  <a:buNone/>
                </a:pPr>
                <a:r>
                  <a:rPr lang="en-US" sz="4000" dirty="0"/>
                  <a:t/>
                </a:r>
                <a:r>
                  <a:rPr lang="en-US" sz="4000" dirty="0" smtClean="0"/>
                  <a:t/>
                </a:r>
                <a:r>
                  <a:rPr lang="en-US" sz="4000" dirty="0" err="1" smtClean="0"/>
                  <a:t>আমরা</a:t>
                </a:r>
                <a:r>
                  <a:rPr lang="en-US" sz="4000" dirty="0" smtClean="0"/>
                  <a:t/>
                </a:r>
                <a:r>
                  <a:rPr lang="en-US" sz="4000" dirty="0" err="1" smtClean="0"/>
                  <a:t>জানি</a:t>
                </a:r>
                <a:r>
                  <a:rPr lang="en-US" sz="4000" dirty="0" smtClean="0"/>
                  <a:t>,</a:t>
                </a:r>
              </a:p>
              <a:p>
                <a:pPr marL="0" indent="0">
                  <a:buNone/>
                </a:pPr>
                <a:r>
                  <a:rPr lang="en-US" sz="4000" dirty="0"/>
                  <a:t/>
                </a:r>
                <a:r>
                  <a:rPr lang="en-US" sz="4000" dirty="0" smtClean="0"/>
                  <a:t>         C=P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১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bn-BD" sz="4000" b="0" i="1" smtClean="0">
                        <a:latin typeface="Cambria Math" panose="02040503050406030204" pitchFamily="18" charset="0"/>
                      </a:rPr>
                      <m:t>২০০০০</m:t>
                    </m:r>
                    <m:r>
                      <a:rPr lang="bn-BD" sz="40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bn-BD" sz="4000" b="0" i="1" smtClean="0">
                            <a:latin typeface="Cambria Math" panose="02040503050406030204" pitchFamily="18" charset="0"/>
                          </a:rPr>
                          <m:t>১</m:t>
                        </m:r>
                        <m:r>
                          <a:rPr lang="bn-BD" sz="4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bn-BD" sz="4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bn-BD" sz="4000" b="0" i="1" smtClean="0">
                                <a:latin typeface="Cambria Math" panose="02040503050406030204" pitchFamily="18" charset="0"/>
                              </a:rPr>
                              <m:t>৩</m:t>
                            </m:r>
                          </m:num>
                          <m:den>
                            <m:r>
                              <a:rPr lang="bn-BD" sz="4000" b="0" i="1" smtClean="0">
                                <a:latin typeface="Cambria Math" panose="02040503050406030204" pitchFamily="18" charset="0"/>
                              </a:rPr>
                              <m:t>২৫</m:t>
                            </m:r>
                          </m:den>
                        </m:f>
                        <m:r>
                          <a:rPr lang="bn-BD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bn-BD" sz="4000" b="0" i="1" smtClean="0">
                            <a:latin typeface="Cambria Math" panose="02040503050406030204" pitchFamily="18" charset="0"/>
                          </a:rPr>
                          <m:t>২</m:t>
                        </m:r>
                      </m:sup>
                    </m:sSup>
                  </m:oMath>
                </a14:m>
                <a:endParaRPr lang="bn-BD" sz="4000" b="0" dirty="0" smtClean="0"/>
              </a:p>
              <a:p>
                <a:pPr marL="0" indent="0">
                  <a:buNone/>
                </a:pPr>
                <a:r>
                  <a:rPr lang="bn-BD" sz="4000" dirty="0" smtClean="0"/>
                  <a:t>            =২৫০৮৮ টাকা</a:t>
                </a:r>
              </a:p>
              <a:p>
                <a:pPr marL="0" indent="0">
                  <a:buNone/>
                </a:pPr>
                <a:endParaRPr lang="en-US" sz="4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087" t="-61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235031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চক্রবৃদ্ধিমুনাফা=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c-p</a:t>
            </a:r>
            <a:b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=</a:t>
            </a: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(২৫০৮৮-২০০০০)=৫০৮৮টাকা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bn-BD" sz="4800" dirty="0" smtClean="0"/>
              <a:t>চক্রবৃদ্ধি মুনাফার পার্থক্য=(৫০৮৮-৩৩২৮)=১৭৬০ টাকা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139134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n-BD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66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একক কাজঃ</a:t>
            </a:r>
          </a:p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রাজা মিয়া ৫০০০ টাকা ১০% মুনাফায় ৩ বছেরের জন্য ব্যাংকে </a:t>
            </a:r>
            <a:r>
              <a:rPr lang="bn-BD" sz="4000" smtClean="0">
                <a:latin typeface="NikoshBAN" panose="02000000000000000000" pitchFamily="2" charset="0"/>
                <a:cs typeface="NikoshBAN" panose="02000000000000000000" pitchFamily="2" charset="0"/>
              </a:rPr>
              <a:t>জমা রাখলেন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0" indent="0">
              <a:buNone/>
            </a:pP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(ক)সরল ও চক্রবৃদ্ধি মুনাফার সূত্র লিখ ।</a:t>
            </a:r>
          </a:p>
          <a:p>
            <a:pPr marL="0" indent="0">
              <a:buNone/>
            </a:pP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(খ)সরল মুনাফা নির্ণয় কর।</a:t>
            </a:r>
          </a:p>
          <a:p>
            <a:pPr marL="0" indent="0">
              <a:buNone/>
            </a:pP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(গ)সরল মুনাফা ও চক্রবৃদ্ধি মুনাফার পার্থক্য নির্ণয় </a:t>
            </a:r>
            <a:r>
              <a:rPr lang="bn-BD" dirty="0" smtClean="0"/>
              <a:t>কর ।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6080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n-BD" sz="5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5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 smtClean="0"/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মধু মিয়া ৮০০০ টাকা ১২% মুনাফায়্ ৩ বছরের জন্য পোষ্ট অফিসে</a:t>
            </a:r>
          </a:p>
          <a:p>
            <a:pPr marL="0" indent="0">
              <a:buNone/>
            </a:pP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জমা রাখলেন ।</a:t>
            </a:r>
          </a:p>
          <a:p>
            <a:pPr marL="0" indent="0">
              <a:buNone/>
            </a:pP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(ক)সরল মুনাফা কত ?</a:t>
            </a:r>
          </a:p>
          <a:p>
            <a:pPr marL="0" indent="0">
              <a:buNone/>
            </a:pP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(খ) আরও ২ বছর পর মুনাফা আসলে কত হবে ?</a:t>
            </a:r>
          </a:p>
          <a:p>
            <a:pPr marL="0" indent="0">
              <a:buNone/>
            </a:pP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(গ) চক্রবৃদ্ধি মূলধন নির্ণয় কর 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027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80138" y="583324"/>
            <a:ext cx="403597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15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472440" y="-501040"/>
            <a:ext cx="12893040" cy="710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864507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n-BD" sz="115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115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000" dirty="0" err="1" smtClean="0"/>
              <a:t>শিক্ষক</a:t>
            </a:r>
            <a:endParaRPr lang="en-US" sz="6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আশীষ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কুমার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ঘোষ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40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</a:t>
            </a:r>
            <a:r>
              <a:rPr lang="bn-BD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endParaRPr lang="en-US" sz="40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ফরাযিকান্দী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উয়েসীয়া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>
              <a:buNone/>
            </a:pPr>
            <a:r>
              <a:rPr lang="en-US" sz="40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কামিল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,</a:t>
            </a:r>
            <a:r>
              <a:rPr lang="en-US" sz="40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মতলব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40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উঃ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 </a:t>
            </a:r>
          </a:p>
          <a:p>
            <a:pPr>
              <a:buNone/>
            </a:pPr>
            <a:r>
              <a:rPr lang="en-US" sz="40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চাঁদপুর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0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None/>
            </a:pP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40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40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4560" y="2505075"/>
            <a:ext cx="5974080" cy="3684588"/>
          </a:xfrm>
        </p:spPr>
        <p:txBody>
          <a:bodyPr>
            <a:no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 অষ্টম</a:t>
            </a:r>
          </a:p>
          <a:p>
            <a:r>
              <a:rPr lang="bn-BD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 গণিত</a:t>
            </a:r>
          </a:p>
          <a:p>
            <a:r>
              <a:rPr lang="bn-BD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অধ্যায়ঃ২</a:t>
            </a:r>
            <a:r>
              <a:rPr lang="en-US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</a:p>
          <a:p>
            <a:r>
              <a:rPr lang="bn-BD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পাঠঃ সরল ও চক্রবৃদ্ধি</a:t>
            </a:r>
          </a:p>
          <a:p>
            <a:pPr marL="0" indent="0">
              <a:buNone/>
            </a:pPr>
            <a:r>
              <a:rPr lang="bn-BD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মুনাফা ।</a:t>
            </a:r>
          </a:p>
          <a:p>
            <a:pPr marL="0" indent="0">
              <a:buNone/>
            </a:pPr>
            <a:r>
              <a:rPr lang="bn-BD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তারিখঃ </a:t>
            </a:r>
            <a:r>
              <a:rPr lang="bn-BD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০৩/০৯/২০১</a:t>
            </a:r>
            <a:r>
              <a:rPr lang="en-US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৯ </a:t>
            </a:r>
            <a:r>
              <a:rPr lang="bn-BD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ইং</a:t>
            </a:r>
            <a:endParaRPr lang="bn-BD" sz="36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659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95347" y="276045"/>
            <a:ext cx="9249981" cy="769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075636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99630"/>
            <a:ext cx="10515600" cy="1325563"/>
          </a:xfrm>
        </p:spPr>
        <p:txBody>
          <a:bodyPr/>
          <a:lstStyle/>
          <a:p>
            <a:r>
              <a:rPr lang="bn-BD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 আমরা তাহলে সরল ওচক্রবৃদ্ধি মুনাফার </a:t>
            </a:r>
            <a:br>
              <a:rPr lang="bn-BD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সূত্র ও এর প্রয়োগ নিয়ে আলোচনা করি । </a:t>
            </a:r>
            <a:endParaRPr lang="en-US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725947"/>
            <a:ext cx="9013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তোমরা সবাই সরল মনুফা ওচক্রবৃদ্ধি মুনাফার সুত্র লিখ </a:t>
            </a:r>
            <a:r>
              <a:rPr lang="bn-BD" dirty="0" smtClean="0"/>
              <a:t>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756937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15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শিখণ</a:t>
            </a:r>
            <a:r>
              <a:rPr lang="en-US" sz="11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15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ফলঃ</a:t>
            </a:r>
            <a:endParaRPr lang="en-US" sz="1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সরল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মুনাফা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ওচক্রবৃদ্ধি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মুনাফার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সূত্র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লিখতে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সূত্র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প্রয়োগ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বাস্তব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সমস্যা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সমাধান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422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4"/>
                <a:ext cx="10515600" cy="2779347"/>
              </a:xfrm>
            </p:spPr>
            <p:txBody>
              <a:bodyPr>
                <a:normAutofit fontScale="90000"/>
              </a:bodyPr>
              <a:lstStyle/>
              <a:p>
                <a:r>
                  <a:rPr lang="bn-BD" dirty="0" smtClean="0"/>
                  <a:t>সরল মুনাফা </a:t>
                </a:r>
                <a:r>
                  <a:rPr lang="en-US" dirty="0" smtClean="0"/>
                  <a:t>I=</a:t>
                </a:r>
                <a:r>
                  <a:rPr lang="en-US" dirty="0" err="1" smtClean="0"/>
                  <a:t>Pnr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sz="6000" dirty="0" err="1" smtClean="0"/>
                  <a:t>চক্রবৃদ্ধি</a:t>
                </a:r>
                <a:r>
                  <a:rPr lang="en-US" sz="6000" dirty="0" smtClean="0"/>
                  <a:t/>
                </a:r>
                <a:r>
                  <a:rPr lang="en-US" sz="6000" dirty="0" err="1" smtClean="0"/>
                  <a:t>মূলধন</a:t>
                </a:r>
                <a:r>
                  <a:rPr lang="en-US" sz="6000" dirty="0" smtClean="0"/>
                  <a:t> C=P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6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bn-BD" sz="6000" b="0" i="1" smtClean="0">
                            <a:latin typeface="Cambria Math" panose="02040503050406030204" pitchFamily="18" charset="0"/>
                          </a:rPr>
                          <m:t>১</m:t>
                        </m:r>
                        <m:r>
                          <a:rPr lang="bn-BD" sz="6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bn-BD" sz="6000" dirty="0" smtClean="0"/>
                  <a:t/>
                </a:r>
                <a:br>
                  <a:rPr lang="bn-BD" sz="6000" dirty="0" smtClean="0"/>
                </a:br>
                <a:r>
                  <a:rPr lang="bn-BD" dirty="0" smtClean="0"/>
                  <a:t>চক্রবৃদ্ধি মু্ানাফা=</a:t>
                </a:r>
                <a:r>
                  <a:rPr lang="en-US" dirty="0" smtClean="0"/>
                  <a:t>C-P</a:t>
                </a:r>
                <a:r>
                  <a:rPr lang="bn-BD" dirty="0" smtClean="0"/>
                  <a:t/>
                </a:r>
                <a:br>
                  <a:rPr lang="bn-BD" dirty="0" smtClean="0"/>
                </a:br>
                <a:endParaRPr lang="en-US" sz="60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4"/>
                <a:ext cx="10515600" cy="2779347"/>
              </a:xfrm>
              <a:blipFill rotWithShape="0">
                <a:blip r:embed="rId2"/>
                <a:stretch>
                  <a:fillRect l="-3130" t="-4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923" y="3144472"/>
            <a:ext cx="10515600" cy="4351338"/>
          </a:xfrm>
        </p:spPr>
        <p:txBody>
          <a:bodyPr>
            <a:normAutofit/>
          </a:bodyPr>
          <a:lstStyle/>
          <a:p>
            <a:r>
              <a:rPr lang="bn-BD" sz="4400" dirty="0" smtClean="0"/>
              <a:t>এখানে,</a:t>
            </a:r>
          </a:p>
          <a:p>
            <a:r>
              <a:rPr lang="bn-BD" sz="4400" dirty="0"/>
              <a:t> </a:t>
            </a:r>
            <a:r>
              <a:rPr lang="en-US" sz="4400" dirty="0" smtClean="0"/>
              <a:t>P=</a:t>
            </a:r>
            <a:r>
              <a:rPr lang="bn-BD" sz="4400" dirty="0" smtClean="0"/>
              <a:t> মূলধন</a:t>
            </a:r>
          </a:p>
          <a:p>
            <a:r>
              <a:rPr lang="en-US" sz="4400" dirty="0" smtClean="0"/>
              <a:t>r= </a:t>
            </a:r>
            <a:r>
              <a:rPr lang="bn-BD" sz="4400" dirty="0" smtClean="0"/>
              <a:t>মুনাফার হার</a:t>
            </a:r>
          </a:p>
          <a:p>
            <a:r>
              <a:rPr lang="en-US" sz="4400" dirty="0" smtClean="0"/>
              <a:t>n=</a:t>
            </a:r>
            <a:r>
              <a:rPr lang="bn-BD" sz="4400" dirty="0" smtClean="0"/>
              <a:t> সময়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129308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করিম সাহেব ২০০০০ টাকা ৮% মুনাফায় ব্যাংকে জমা রাখলেন ।</a:t>
            </a:r>
            <a:endParaRPr lang="en-US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(ক) ২ বছরে সরল মুনাফা কত ?</a:t>
            </a: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(খ) ২ বছর পর সরলমুনাফা ওচক্রবৃদ্ধি মুনাফার পার্থক্য নির্ণয় কর ?</a:t>
            </a: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(গ)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যদি মুনাফার হার ১২% হতো তবে ২ বছরে চক্রবৃদ্ধি মুনাফা কত বেশী</a:t>
            </a:r>
          </a:p>
          <a:p>
            <a:pPr marL="0" indent="0">
              <a:buNone/>
            </a:pP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হতো ?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832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উত্তরঃ(ক)দেওয়া আছে,</a:t>
            </a:r>
            <a:b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মূলধন 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p=২০০০০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টাকা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n=২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বছর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 smtClean="0"/>
                  <a:t/>
                </a:r>
                <a:r>
                  <a:rPr lang="en-US" sz="36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মুনাফার</a:t>
                </a:r>
                <a:r>
                  <a:rPr lang="en-US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en-US" sz="36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হার</a:t>
                </a:r>
                <a:r>
                  <a:rPr lang="en-US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r=৮%=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৮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১০০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BD" sz="3600" b="0" i="1" smtClean="0">
                            <a:latin typeface="Cambria Math" panose="02040503050406030204" pitchFamily="18" charset="0"/>
                          </a:rPr>
                          <m:t>২</m:t>
                        </m:r>
                      </m:num>
                      <m:den>
                        <m:r>
                          <a:rPr lang="bn-BD" sz="3600" b="0" i="1" smtClean="0">
                            <a:latin typeface="Cambria Math" panose="02040503050406030204" pitchFamily="18" charset="0"/>
                          </a:rPr>
                          <m:t>২৫</m:t>
                        </m:r>
                      </m:den>
                    </m:f>
                    <m:r>
                      <a:rPr lang="bn-BD" sz="3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bn-BD" sz="3600" b="0" i="1" smtClean="0">
                        <a:latin typeface="Cambria Math" panose="02040503050406030204" pitchFamily="18" charset="0"/>
                      </a:rPr>
                      <m:t>টাকা</m:t>
                    </m:r>
                  </m:oMath>
                </a14:m>
                <a:endParaRPr lang="bn-BD" sz="3600" b="0" dirty="0" smtClean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marL="0" indent="0">
                  <a:buNone/>
                </a:pPr>
                <a:r>
                  <a:rPr lang="bn-BD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আমরা জানি,</a:t>
                </a:r>
              </a:p>
              <a:p>
                <a:pPr marL="0" indent="0">
                  <a:buNone/>
                </a:pPr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bn-BD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সরল মুনাফা </a:t>
                </a:r>
                <a:r>
                  <a:rPr lang="en-US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I=</a:t>
                </a:r>
                <a:r>
                  <a:rPr lang="en-US" sz="36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Pnr</a:t>
                </a:r>
                <a:endParaRPr lang="en-US" sz="3600" dirty="0" smtClean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marL="0" indent="0">
                  <a:buNone/>
                </a:pPr>
                <a:r>
                  <a:rPr lang="en-US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en-US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                         =২০০০০×২×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২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২৫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bn-BD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টাকা</a:t>
                </a:r>
              </a:p>
              <a:p>
                <a:pPr marL="0" indent="0">
                  <a:buNone/>
                </a:pPr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bn-BD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       =৩২০০ টাকা</a:t>
                </a:r>
                <a:endParaRPr lang="en-US" sz="36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859206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উত্তরঃ(খ)ক হতে প্রাপ্ত,</a:t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 সরল মুনাফা =৩২০০টাকা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bn-BD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আমরা জানি,</a:t>
                </a:r>
              </a:p>
              <a:p>
                <a:pPr marL="0" indent="0">
                  <a:buNone/>
                </a:pPr>
                <a:r>
                  <a:rPr lang="bn-BD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bn-BD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চক্রবৃদ্ধি মূলধন,</a:t>
                </a: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C=P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১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eqArr>
                          <m:eqArr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sup>
                    </m:sSup>
                  </m:oMath>
                </a14:m>
                <a:endParaRPr lang="en-US" sz="4400" dirty="0" smtClean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marL="0" indent="0">
                  <a:buNone/>
                </a:pP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                                    =২০০০০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১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bn-BD" sz="4400" b="0" i="1" smtClean="0">
                                <a:latin typeface="Cambria Math" panose="02040503050406030204" pitchFamily="18" charset="0"/>
                              </a:rPr>
                              <m:t>২</m:t>
                            </m:r>
                          </m:num>
                          <m:den>
                            <m:r>
                              <a:rPr lang="bn-BD" sz="4400" b="0" i="1" smtClean="0">
                                <a:latin typeface="Cambria Math" panose="02040503050406030204" pitchFamily="18" charset="0"/>
                              </a:rPr>
                              <m:t>২৫</m:t>
                            </m:r>
                          </m:den>
                        </m:f>
                        <m:r>
                          <a:rPr lang="bn-BD" sz="4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bn-BD" sz="4400" b="0" i="1" smtClean="0">
                            <a:latin typeface="Cambria Math" panose="02040503050406030204" pitchFamily="18" charset="0"/>
                          </a:rPr>
                          <m:t>২</m:t>
                        </m:r>
                      </m:sup>
                    </m:sSup>
                  </m:oMath>
                </a14:m>
                <a:endParaRPr lang="bn-BD" sz="4400" dirty="0" smtClean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marL="0" indent="0">
                  <a:buNone/>
                </a:pPr>
                <a:r>
                  <a:rPr lang="bn-BD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            =২০০০০</a:t>
                </a: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×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BD" sz="4400" b="0" i="1" smtClean="0">
                            <a:latin typeface="Cambria Math" panose="02040503050406030204" pitchFamily="18" charset="0"/>
                          </a:rPr>
                          <m:t>২৭</m:t>
                        </m:r>
                      </m:num>
                      <m:den>
                        <m:r>
                          <a:rPr lang="bn-BD" sz="4400" b="0" i="1" smtClean="0">
                            <a:latin typeface="Cambria Math" panose="02040503050406030204" pitchFamily="18" charset="0"/>
                          </a:rPr>
                          <m:t>২৫</m:t>
                        </m:r>
                      </m:den>
                    </m:f>
                    <m:r>
                      <a:rPr lang="en-US" sz="4400" i="1" smtClean="0">
                        <a:latin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BD" sz="4400" b="0" i="1" smtClean="0">
                            <a:latin typeface="Cambria Math" panose="02040503050406030204" pitchFamily="18" charset="0"/>
                          </a:rPr>
                          <m:t>২৭</m:t>
                        </m:r>
                      </m:num>
                      <m:den>
                        <m:r>
                          <a:rPr lang="bn-BD" sz="4400" b="0" i="1" smtClean="0">
                            <a:latin typeface="Cambria Math" panose="02040503050406030204" pitchFamily="18" charset="0"/>
                          </a:rPr>
                          <m:t>২৫</m:t>
                        </m:r>
                      </m:den>
                    </m:f>
                  </m:oMath>
                </a14:m>
                <a:r>
                  <a:rPr lang="bn-BD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</a:p>
              <a:p>
                <a:pPr marL="0" indent="0">
                  <a:buNone/>
                </a:pPr>
                <a:r>
                  <a:rPr lang="bn-BD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bn-BD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           =২৩৩২৮ টাকা ।</a:t>
                </a:r>
                <a:endParaRPr lang="en-US" sz="4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377" t="-3922" b="-68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4167313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259</Words>
  <Application>Microsoft Office PowerPoint</Application>
  <PresentationFormat>Custom</PresentationFormat>
  <Paragraphs>55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পরিচিতি</vt:lpstr>
      <vt:lpstr>Slide 3</vt:lpstr>
      <vt:lpstr>আজ আমরা তাহলে সরল ওচক্রবৃদ্ধি মুনাফার  সূত্র ও এর প্রয়োগ নিয়ে আলোচনা করি । </vt:lpstr>
      <vt:lpstr>শিখণ ফলঃ</vt:lpstr>
      <vt:lpstr> </vt:lpstr>
      <vt:lpstr>করিম সাহেব ২০০০০ টাকা ৮% মুনাফায় ব্যাংকে জমা রাখলেন ।</vt:lpstr>
      <vt:lpstr>উত্তরঃ(ক)দেওয়া আছে,    মূলধন p=২০০০০ টাকা, সময় n=২ বছর          </vt:lpstr>
      <vt:lpstr>উত্তরঃ(খ)ক হতে প্রাপ্ত,    সরল মুনাফা =৩২০০টাকা</vt:lpstr>
      <vt:lpstr>চক্রবৃদ্ধি মুনাফা=C-P=(২৩৩২৮-২০০০০)=৩৩২৮ টাকা সরল ওচক্রবৃদ্ধি মুনাফার পার্থক্য=(৩৩২৮-৩২০০)=১২৮টাকা</vt:lpstr>
      <vt:lpstr>উত্তরঃ(গ) খ হতে প্রাপ্ত             চক্রবৃদ্ধি মুনাফা =৩৩২৮ টাকা</vt:lpstr>
      <vt:lpstr>চক্রবৃদ্ধিমুনাফা=c-p         =(২৫০৮৮-২০০০০)=৫০৮৮টাকা</vt:lpstr>
      <vt:lpstr>মূল্যায়ন</vt:lpstr>
      <vt:lpstr>বাড়ির কাজ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ASISH</cp:lastModifiedBy>
  <cp:revision>72</cp:revision>
  <dcterms:created xsi:type="dcterms:W3CDTF">2015-09-03T06:06:00Z</dcterms:created>
  <dcterms:modified xsi:type="dcterms:W3CDTF">2019-09-26T17:18:21Z</dcterms:modified>
</cp:coreProperties>
</file>