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8"/>
  </p:notesMasterIdLst>
  <p:sldIdLst>
    <p:sldId id="256" r:id="rId2"/>
    <p:sldId id="257" r:id="rId3"/>
    <p:sldId id="271" r:id="rId4"/>
    <p:sldId id="259" r:id="rId5"/>
    <p:sldId id="260" r:id="rId6"/>
    <p:sldId id="268" r:id="rId7"/>
    <p:sldId id="265" r:id="rId8"/>
    <p:sldId id="269" r:id="rId9"/>
    <p:sldId id="264" r:id="rId10"/>
    <p:sldId id="284" r:id="rId11"/>
    <p:sldId id="266" r:id="rId12"/>
    <p:sldId id="270" r:id="rId13"/>
    <p:sldId id="272" r:id="rId14"/>
    <p:sldId id="262" r:id="rId15"/>
    <p:sldId id="285" r:id="rId16"/>
    <p:sldId id="263" r:id="rId17"/>
    <p:sldId id="273" r:id="rId18"/>
    <p:sldId id="274" r:id="rId19"/>
    <p:sldId id="275" r:id="rId20"/>
    <p:sldId id="276" r:id="rId21"/>
    <p:sldId id="278" r:id="rId22"/>
    <p:sldId id="279" r:id="rId23"/>
    <p:sldId id="280" r:id="rId24"/>
    <p:sldId id="281" r:id="rId25"/>
    <p:sldId id="282" r:id="rId26"/>
    <p:sldId id="283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7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9A4713-77EB-4E95-9E08-466CB20CA7E8}" type="datetimeFigureOut">
              <a:rPr lang="en-US" smtClean="0"/>
              <a:pPr/>
              <a:t>5/11/2018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D5EC78-44BD-41A1-BE52-513ED3494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D5EC78-44BD-41A1-BE52-513ED34949B2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rose-flow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525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-1523999"/>
            <a:ext cx="6781800" cy="1523999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en-US" sz="9600" dirty="0" smtClean="0">
                <a:solidFill>
                  <a:schemeClr val="accent6">
                    <a:lumMod val="75000"/>
                  </a:schemeClr>
                </a:solidFill>
              </a:rPr>
              <a:t>WELCOME</a:t>
            </a:r>
            <a:endParaRPr lang="en-US" sz="96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228600"/>
            <a:ext cx="8229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Each tense is classified into four and these are</a:t>
            </a:r>
          </a:p>
          <a:p>
            <a:endParaRPr lang="en-US" sz="2800" dirty="0" smtClean="0"/>
          </a:p>
        </p:txBody>
      </p:sp>
      <p:sp>
        <p:nvSpPr>
          <p:cNvPr id="6" name="Rectangle 5"/>
          <p:cNvSpPr/>
          <p:nvPr/>
        </p:nvSpPr>
        <p:spPr>
          <a:xfrm>
            <a:off x="3429000" y="1295400"/>
            <a:ext cx="1905000" cy="533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past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8600" y="1295400"/>
            <a:ext cx="1905000" cy="533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prstClr val="black"/>
                </a:solidFill>
              </a:rPr>
              <a:t>present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858000" y="1295400"/>
            <a:ext cx="1905000" cy="533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future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28600" y="4495800"/>
            <a:ext cx="2362200" cy="9906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Perfect</a:t>
            </a:r>
          </a:p>
          <a:p>
            <a:pPr algn="ctr"/>
            <a:r>
              <a:rPr lang="en-US" sz="3200" dirty="0" smtClean="0"/>
              <a:t> Continuous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28600" y="3733800"/>
            <a:ext cx="2362200" cy="533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Perfect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28600" y="2971800"/>
            <a:ext cx="2362200" cy="533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Continuous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28600" y="2286000"/>
            <a:ext cx="2362200" cy="533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Indefinite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400800" y="4572000"/>
            <a:ext cx="2362200" cy="9906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Perfect</a:t>
            </a:r>
          </a:p>
          <a:p>
            <a:pPr algn="ctr"/>
            <a:r>
              <a:rPr lang="en-US" sz="3200" dirty="0" smtClean="0"/>
              <a:t> Continuous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400800" y="3810000"/>
            <a:ext cx="2362200" cy="533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Perfect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400800" y="3048000"/>
            <a:ext cx="2362200" cy="533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Continuous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400800" y="2362200"/>
            <a:ext cx="2362200" cy="533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Indefinite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276600" y="4495800"/>
            <a:ext cx="2362200" cy="9906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Perfect</a:t>
            </a:r>
          </a:p>
          <a:p>
            <a:pPr algn="ctr"/>
            <a:r>
              <a:rPr lang="en-US" sz="3200" dirty="0" smtClean="0"/>
              <a:t> Continuous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276600" y="3733800"/>
            <a:ext cx="2362200" cy="533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Perfect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276600" y="2971800"/>
            <a:ext cx="2362200" cy="533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Continuous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276600" y="2286000"/>
            <a:ext cx="2362200" cy="533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Indefinite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00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4544" y="228600"/>
            <a:ext cx="8719456" cy="61721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905000" y="228600"/>
            <a:ext cx="44196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0000"/>
                </a:solidFill>
              </a:rPr>
              <a:t>Present Tense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4800600"/>
            <a:ext cx="8001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Present tense indicates an action that takes place in present time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228600"/>
            <a:ext cx="74676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Present tenses are four types and these are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2000" y="1524000"/>
            <a:ext cx="4267200" cy="7620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Present  Indefinite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62000" y="2743200"/>
            <a:ext cx="4191000" cy="685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Present Continuous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5800" y="3733800"/>
            <a:ext cx="4267200" cy="7620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Present  Perfect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609600" y="4876800"/>
            <a:ext cx="4343400" cy="685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Present perfect Continuous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2590800" y="228600"/>
            <a:ext cx="37338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Present Indefinite</a:t>
            </a:r>
            <a:endParaRPr lang="en-US" sz="3200" dirty="0"/>
          </a:p>
        </p:txBody>
      </p:sp>
      <p:pic>
        <p:nvPicPr>
          <p:cNvPr id="16" name="Picture 15" descr="04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95400"/>
            <a:ext cx="2505075" cy="1819275"/>
          </a:xfrm>
          <a:prstGeom prst="rect">
            <a:avLst/>
          </a:prstGeom>
        </p:spPr>
      </p:pic>
      <p:pic>
        <p:nvPicPr>
          <p:cNvPr id="6" name="Picture 5" descr="dgdfg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4600" y="1295400"/>
            <a:ext cx="3352800" cy="18288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3200400"/>
            <a:ext cx="25146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FF00"/>
                </a:solidFill>
              </a:rPr>
              <a:t>Universal truth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819400" y="3200400"/>
            <a:ext cx="2590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FF00"/>
                </a:solidFill>
              </a:rPr>
              <a:t>Habit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886200"/>
            <a:ext cx="8763000" cy="15240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Present indefinite tense means universal truth ,the action that is usual and the action that takes place regularly 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33400" y="5715000"/>
            <a:ext cx="7162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Structure :Subject + present form of verb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2590800" y="228600"/>
            <a:ext cx="35052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Present Indefinite</a:t>
            </a:r>
            <a:endParaRPr lang="en-US" sz="3200" dirty="0"/>
          </a:p>
        </p:txBody>
      </p:sp>
      <p:sp>
        <p:nvSpPr>
          <p:cNvPr id="9" name="Rectangle 8"/>
          <p:cNvSpPr/>
          <p:nvPr/>
        </p:nvSpPr>
        <p:spPr>
          <a:xfrm>
            <a:off x="533400" y="3276600"/>
            <a:ext cx="7315200" cy="914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solidFill>
                  <a:srgbClr val="92D050"/>
                </a:solidFill>
              </a:rPr>
              <a:t>I</a:t>
            </a:r>
            <a:r>
              <a:rPr lang="en-US" sz="4800" dirty="0" smtClean="0">
                <a:solidFill>
                  <a:schemeClr val="tx1"/>
                </a:solidFill>
              </a:rPr>
              <a:t> </a:t>
            </a:r>
            <a:r>
              <a:rPr lang="en-US" sz="4800" dirty="0" smtClean="0">
                <a:solidFill>
                  <a:srgbClr val="FFFF00"/>
                </a:solidFill>
              </a:rPr>
              <a:t>eat </a:t>
            </a:r>
            <a:endParaRPr lang="en-US" sz="4800" dirty="0">
              <a:solidFill>
                <a:srgbClr val="FFFF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85800" y="5334000"/>
            <a:ext cx="7162800" cy="914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92D050"/>
                </a:solidFill>
              </a:rPr>
              <a:t>Subject</a:t>
            </a:r>
            <a:r>
              <a:rPr lang="en-US" sz="4000" dirty="0" smtClean="0">
                <a:solidFill>
                  <a:schemeClr val="tx1"/>
                </a:solidFill>
              </a:rPr>
              <a:t> + </a:t>
            </a:r>
            <a:r>
              <a:rPr lang="en-US" sz="4000" dirty="0" smtClean="0">
                <a:solidFill>
                  <a:srgbClr val="FFFF00"/>
                </a:solidFill>
              </a:rPr>
              <a:t>present form of verb</a:t>
            </a:r>
            <a:endParaRPr lang="en-US" sz="4000" dirty="0">
              <a:solidFill>
                <a:srgbClr val="FFFF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410200" y="1219200"/>
            <a:ext cx="3048000" cy="1524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solidFill>
                  <a:srgbClr val="FFFF00"/>
                </a:solidFill>
              </a:rPr>
              <a:t> eat </a:t>
            </a:r>
            <a:r>
              <a:rPr lang="en-US" sz="4800" dirty="0" smtClean="0">
                <a:solidFill>
                  <a:schemeClr val="tx1"/>
                </a:solidFill>
              </a:rPr>
              <a:t>,ate, eaten</a:t>
            </a:r>
            <a:endParaRPr lang="en-US" sz="48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590800" y="762000"/>
            <a:ext cx="1905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Structure </a:t>
            </a:r>
            <a:endParaRPr lang="en-US" sz="3200" dirty="0">
              <a:solidFill>
                <a:schemeClr val="tx1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rot="10800000" flipV="1">
            <a:off x="1524000" y="3962400"/>
            <a:ext cx="2057400" cy="16002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16200000" flipH="1">
            <a:off x="4191000" y="4343400"/>
            <a:ext cx="1371600" cy="9144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990600" y="1752600"/>
            <a:ext cx="7315200" cy="9144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solidFill>
                  <a:srgbClr val="92D050"/>
                </a:solidFill>
              </a:rPr>
              <a:t>I</a:t>
            </a:r>
            <a:r>
              <a:rPr lang="en-US" sz="4800" dirty="0" smtClean="0">
                <a:solidFill>
                  <a:schemeClr val="tx1"/>
                </a:solidFill>
              </a:rPr>
              <a:t> </a:t>
            </a:r>
            <a:r>
              <a:rPr lang="en-US" sz="4800" dirty="0" smtClean="0">
                <a:solidFill>
                  <a:srgbClr val="FF0000"/>
                </a:solidFill>
              </a:rPr>
              <a:t>eat</a:t>
            </a:r>
            <a:r>
              <a:rPr lang="en-US" sz="4800" dirty="0" smtClean="0">
                <a:solidFill>
                  <a:srgbClr val="FFFF00"/>
                </a:solidFill>
              </a:rPr>
              <a:t> </a:t>
            </a:r>
            <a:endParaRPr lang="en-US" sz="4800" dirty="0">
              <a:solidFill>
                <a:srgbClr val="FFFF00"/>
              </a:solidFill>
            </a:endParaRPr>
          </a:p>
        </p:txBody>
      </p:sp>
      <p:sp>
        <p:nvSpPr>
          <p:cNvPr id="2" name="7-Point Star 1"/>
          <p:cNvSpPr/>
          <p:nvPr/>
        </p:nvSpPr>
        <p:spPr>
          <a:xfrm>
            <a:off x="0" y="0"/>
            <a:ext cx="3200400" cy="2514600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Keep in mind</a:t>
            </a:r>
            <a:endParaRPr lang="en-US" sz="4000" dirty="0"/>
          </a:p>
        </p:txBody>
      </p:sp>
      <p:sp>
        <p:nvSpPr>
          <p:cNvPr id="3" name="Rectangle 2"/>
          <p:cNvSpPr/>
          <p:nvPr/>
        </p:nvSpPr>
        <p:spPr>
          <a:xfrm>
            <a:off x="228600" y="3810000"/>
            <a:ext cx="8458200" cy="1295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We add </a:t>
            </a:r>
            <a:r>
              <a:rPr lang="en-US" sz="3200" dirty="0" smtClean="0">
                <a:solidFill>
                  <a:srgbClr val="002060"/>
                </a:solidFill>
              </a:rPr>
              <a:t>s</a:t>
            </a:r>
            <a:r>
              <a:rPr lang="en-US" sz="3200" dirty="0" smtClean="0"/>
              <a:t> or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es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smtClean="0"/>
              <a:t>after the base form of verb, if the subject is third person  and singular number</a:t>
            </a:r>
            <a:endParaRPr lang="en-US" sz="3200" dirty="0"/>
          </a:p>
        </p:txBody>
      </p:sp>
      <p:sp>
        <p:nvSpPr>
          <p:cNvPr id="5" name="Rectangle 4"/>
          <p:cNvSpPr/>
          <p:nvPr/>
        </p:nvSpPr>
        <p:spPr>
          <a:xfrm>
            <a:off x="381000" y="2743200"/>
            <a:ext cx="7315200" cy="9144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solidFill>
                  <a:srgbClr val="92D050"/>
                </a:solidFill>
              </a:rPr>
              <a:t>He </a:t>
            </a:r>
            <a:r>
              <a:rPr lang="en-US" sz="4800" dirty="0" smtClean="0">
                <a:solidFill>
                  <a:srgbClr val="FF0000"/>
                </a:solidFill>
              </a:rPr>
              <a:t>eat</a:t>
            </a:r>
            <a:r>
              <a:rPr lang="en-US" sz="4800" dirty="0" smtClean="0">
                <a:solidFill>
                  <a:srgbClr val="002060"/>
                </a:solidFill>
              </a:rPr>
              <a:t>s</a:t>
            </a:r>
            <a:r>
              <a:rPr lang="en-US" sz="4800" dirty="0" smtClean="0">
                <a:solidFill>
                  <a:srgbClr val="FFFF00"/>
                </a:solidFill>
              </a:rPr>
              <a:t> </a:t>
            </a:r>
            <a:endParaRPr lang="en-US" sz="4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" grpId="0" animBg="1"/>
      <p:bldP spid="3" grpId="0" animBg="1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362200" y="0"/>
            <a:ext cx="3429000" cy="1143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Individual work 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457200" y="1219200"/>
            <a:ext cx="8305800" cy="152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Identify the sentence that are written in Present Indefinite</a:t>
            </a:r>
          </a:p>
          <a:p>
            <a:pPr algn="ctr"/>
            <a:endParaRPr lang="en-US" sz="3600" dirty="0"/>
          </a:p>
        </p:txBody>
      </p:sp>
      <p:sp>
        <p:nvSpPr>
          <p:cNvPr id="6" name="Rounded Rectangle 5"/>
          <p:cNvSpPr/>
          <p:nvPr/>
        </p:nvSpPr>
        <p:spPr>
          <a:xfrm>
            <a:off x="533400" y="2895600"/>
            <a:ext cx="8077200" cy="29718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01.I like tea </a:t>
            </a:r>
          </a:p>
          <a:p>
            <a:pPr algn="ctr"/>
            <a:r>
              <a:rPr lang="en-US" sz="4000" dirty="0" smtClean="0"/>
              <a:t>02.He is a intelligent boy</a:t>
            </a:r>
          </a:p>
          <a:p>
            <a:pPr algn="ctr"/>
            <a:r>
              <a:rPr lang="en-US" sz="4000" dirty="0" smtClean="0"/>
              <a:t>03.He came to Dhaka yesterday     04. Who is your food?</a:t>
            </a:r>
          </a:p>
          <a:p>
            <a:pPr algn="ctr"/>
            <a:r>
              <a:rPr lang="en-US" sz="4000" dirty="0" smtClean="0"/>
              <a:t>05. We had a cow</a:t>
            </a:r>
          </a:p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62000" y="6019800"/>
            <a:ext cx="7543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0000"/>
                </a:solidFill>
              </a:rPr>
              <a:t>Answer:01,02,04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2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19200"/>
            <a:ext cx="1866900" cy="2447925"/>
          </a:xfrm>
          <a:prstGeom prst="rect">
            <a:avLst/>
          </a:prstGeom>
        </p:spPr>
      </p:pic>
      <p:pic>
        <p:nvPicPr>
          <p:cNvPr id="3" name="Picture 2" descr="index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8925" y="1066800"/>
            <a:ext cx="2505075" cy="21336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514600" y="457200"/>
            <a:ext cx="3962400" cy="1676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Present Continuous tense</a:t>
            </a:r>
            <a:endParaRPr lang="en-US" sz="2800" dirty="0"/>
          </a:p>
        </p:txBody>
      </p:sp>
      <p:sp>
        <p:nvSpPr>
          <p:cNvPr id="5" name="Oval 4"/>
          <p:cNvSpPr/>
          <p:nvPr/>
        </p:nvSpPr>
        <p:spPr>
          <a:xfrm>
            <a:off x="381000" y="3657600"/>
            <a:ext cx="18288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Running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6858000" y="3505200"/>
            <a:ext cx="2057400" cy="990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Sleeping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3400" y="4724400"/>
            <a:ext cx="7772400" cy="16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0000"/>
                </a:solidFill>
              </a:rPr>
              <a:t>Present continuous tense indicates an action that is taking place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00" y="685800"/>
            <a:ext cx="75438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Structure : subject +am / is / are + verb + </a:t>
            </a:r>
            <a:r>
              <a:rPr lang="en-US" sz="3200" dirty="0" err="1" smtClean="0"/>
              <a:t>ing</a:t>
            </a:r>
            <a:endParaRPr lang="en-US" sz="3200" dirty="0"/>
          </a:p>
        </p:txBody>
      </p:sp>
      <p:sp>
        <p:nvSpPr>
          <p:cNvPr id="5" name="Oval 4"/>
          <p:cNvSpPr/>
          <p:nvPr/>
        </p:nvSpPr>
        <p:spPr>
          <a:xfrm>
            <a:off x="2438400" y="2133600"/>
            <a:ext cx="3962400" cy="12192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Keep in mind</a:t>
            </a:r>
            <a:endParaRPr lang="en-US" sz="2800" dirty="0"/>
          </a:p>
        </p:txBody>
      </p:sp>
      <p:sp>
        <p:nvSpPr>
          <p:cNvPr id="7" name="Rounded Rectangle 6"/>
          <p:cNvSpPr/>
          <p:nvPr/>
        </p:nvSpPr>
        <p:spPr>
          <a:xfrm>
            <a:off x="990600" y="3429000"/>
            <a:ext cx="7543800" cy="1905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01.Gradually,day by day , step by step, now these words indicate present continuous tense </a:t>
            </a:r>
            <a:endParaRPr lang="en-US" sz="3200" dirty="0"/>
          </a:p>
        </p:txBody>
      </p:sp>
      <p:sp>
        <p:nvSpPr>
          <p:cNvPr id="6" name="Rounded Rectangle 5"/>
          <p:cNvSpPr/>
          <p:nvPr/>
        </p:nvSpPr>
        <p:spPr>
          <a:xfrm>
            <a:off x="838200" y="5638800"/>
            <a:ext cx="7772400" cy="838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Example: I am improving gradually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8000"/>
          </a:xfrm>
          <a:solidFill>
            <a:schemeClr val="bg2">
              <a:lumMod val="25000"/>
            </a:schemeClr>
          </a:solidFill>
        </p:spPr>
        <p:txBody>
          <a:bodyPr>
            <a:normAutofit/>
          </a:bodyPr>
          <a:lstStyle/>
          <a:p>
            <a:r>
              <a:rPr lang="en-US" sz="8000" b="1" dirty="0" smtClean="0">
                <a:solidFill>
                  <a:srgbClr val="C00000"/>
                </a:solidFill>
              </a:rPr>
              <a:t>Presented by	</a:t>
            </a:r>
            <a:r>
              <a:rPr lang="en-US" sz="9600" b="1" dirty="0" smtClean="0">
                <a:solidFill>
                  <a:srgbClr val="C00000"/>
                </a:solidFill>
              </a:rPr>
              <a:t>	</a:t>
            </a:r>
            <a:br>
              <a:rPr lang="en-US" sz="9600" b="1" dirty="0" smtClean="0">
                <a:solidFill>
                  <a:srgbClr val="C00000"/>
                </a:solidFill>
              </a:rPr>
            </a:br>
            <a:r>
              <a:rPr lang="en-US" sz="9600" b="1" dirty="0" err="1" smtClean="0">
                <a:solidFill>
                  <a:srgbClr val="C00000"/>
                </a:solidFill>
              </a:rPr>
              <a:t>Ashis</a:t>
            </a:r>
            <a:r>
              <a:rPr lang="en-US" sz="9600" b="1" dirty="0" smtClean="0">
                <a:solidFill>
                  <a:srgbClr val="C00000"/>
                </a:solidFill>
              </a:rPr>
              <a:t> gosh </a:t>
            </a:r>
            <a:r>
              <a:rPr lang="en-US" sz="4800" b="1" dirty="0" smtClean="0">
                <a:solidFill>
                  <a:srgbClr val="92D050"/>
                </a:solidFill>
              </a:rPr>
              <a:t>		</a:t>
            </a:r>
            <a:r>
              <a:rPr lang="en-US" sz="36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Assistant Teacher(English)			</a:t>
            </a:r>
            <a:r>
              <a:rPr lang="en-US" sz="360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Farazikandi</a:t>
            </a:r>
            <a:r>
              <a:rPr lang="en-US" sz="36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kamil</a:t>
            </a:r>
            <a:r>
              <a:rPr lang="en-US" sz="36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madrash</a:t>
            </a:r>
            <a:r>
              <a:rPr lang="en-US" sz="36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			</a:t>
            </a:r>
            <a:r>
              <a:rPr lang="en-US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/>
            </a:r>
            <a:br>
              <a:rPr lang="en-US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</a:br>
            <a:r>
              <a:rPr lang="en-US" sz="360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Matlab</a:t>
            </a:r>
            <a:r>
              <a:rPr lang="en-US" sz="36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(North), Chandpur.				</a:t>
            </a:r>
            <a:endParaRPr lang="en-US" dirty="0">
              <a:solidFill>
                <a:srgbClr val="FFFF00"/>
              </a:solidFill>
            </a:endParaRPr>
          </a:p>
        </p:txBody>
      </p:sp>
      <p:pic>
        <p:nvPicPr>
          <p:cNvPr id="1026" name="Picture 2" descr="C:\Users\ASISH\Pictures\Picture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60533" y="914400"/>
            <a:ext cx="2483467" cy="2983008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gfg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304800"/>
            <a:ext cx="2612571" cy="2362200"/>
          </a:xfrm>
          <a:prstGeom prst="rect">
            <a:avLst/>
          </a:prstGeom>
        </p:spPr>
      </p:pic>
      <p:pic>
        <p:nvPicPr>
          <p:cNvPr id="3" name="Picture 2" descr="ff.jpeg"/>
          <p:cNvPicPr>
            <a:picLocks noChangeAspect="1"/>
          </p:cNvPicPr>
          <p:nvPr/>
        </p:nvPicPr>
        <p:blipFill>
          <a:blip r:embed="rId3"/>
          <a:srcRect b="4236"/>
          <a:stretch>
            <a:fillRect/>
          </a:stretch>
        </p:blipFill>
        <p:spPr>
          <a:xfrm>
            <a:off x="3048000" y="304800"/>
            <a:ext cx="1969796" cy="24384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28600" y="2743200"/>
            <a:ext cx="16002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January</a:t>
            </a:r>
            <a:endParaRPr lang="en-US" sz="3200" dirty="0"/>
          </a:p>
        </p:txBody>
      </p:sp>
      <p:sp>
        <p:nvSpPr>
          <p:cNvPr id="5" name="Rectangle 4"/>
          <p:cNvSpPr/>
          <p:nvPr/>
        </p:nvSpPr>
        <p:spPr>
          <a:xfrm>
            <a:off x="3048000" y="2819400"/>
            <a:ext cx="15240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March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7162800" y="457200"/>
            <a:ext cx="16764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Present Perfect</a:t>
            </a:r>
            <a:endParaRPr lang="en-US" sz="3600" dirty="0"/>
          </a:p>
        </p:txBody>
      </p:sp>
      <p:pic>
        <p:nvPicPr>
          <p:cNvPr id="9" name="Picture 8" descr="01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9200" y="3581400"/>
            <a:ext cx="1977598" cy="29718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219200" y="5943600"/>
            <a:ext cx="16002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June</a:t>
            </a:r>
            <a:endParaRPr lang="en-US" sz="3200" dirty="0"/>
          </a:p>
        </p:txBody>
      </p:sp>
      <p:sp>
        <p:nvSpPr>
          <p:cNvPr id="11" name="Oval Callout 10"/>
          <p:cNvSpPr/>
          <p:nvPr/>
        </p:nvSpPr>
        <p:spPr>
          <a:xfrm>
            <a:off x="4114800" y="2514600"/>
            <a:ext cx="5029200" cy="2971800"/>
          </a:xfrm>
          <a:prstGeom prst="wedgeEllipseCallout">
            <a:avLst>
              <a:gd name="adj1" fmla="val -75304"/>
              <a:gd name="adj2" fmla="val 3463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/>
              <a:t>I have visited the doctor for two times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10" grpId="0" animBg="1"/>
      <p:bldP spid="1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228600"/>
            <a:ext cx="7467600" cy="1295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Present Perfect tense means an action that is finished, but the result is not finished yet.</a:t>
            </a:r>
            <a:endParaRPr lang="en-US" sz="2800" dirty="0"/>
          </a:p>
        </p:txBody>
      </p:sp>
      <p:sp>
        <p:nvSpPr>
          <p:cNvPr id="3" name="Oval 2"/>
          <p:cNvSpPr/>
          <p:nvPr/>
        </p:nvSpPr>
        <p:spPr>
          <a:xfrm>
            <a:off x="2133600" y="2590800"/>
            <a:ext cx="3810000" cy="1447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0000"/>
                </a:solidFill>
              </a:rPr>
              <a:t>Attention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9600" y="4114800"/>
            <a:ext cx="7772400" cy="2057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0000"/>
                </a:solidFill>
              </a:rPr>
              <a:t>The sentence that contains already, ever, never , is in present perfect tense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14400" y="1676400"/>
            <a:ext cx="7315200" cy="685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Structure : Subject + have /has + past participle of verb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ewe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1905000"/>
            <a:ext cx="2714625" cy="1685925"/>
          </a:xfrm>
          <a:prstGeom prst="rect">
            <a:avLst/>
          </a:prstGeom>
        </p:spPr>
      </p:pic>
      <p:pic>
        <p:nvPicPr>
          <p:cNvPr id="3" name="Picture 2" descr="gdgfert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7437" y="1752600"/>
            <a:ext cx="2976563" cy="2000250"/>
          </a:xfrm>
          <a:prstGeom prst="rect">
            <a:avLst/>
          </a:prstGeom>
        </p:spPr>
      </p:pic>
      <p:sp>
        <p:nvSpPr>
          <p:cNvPr id="4" name="Oval 3"/>
          <p:cNvSpPr/>
          <p:nvPr/>
        </p:nvSpPr>
        <p:spPr>
          <a:xfrm>
            <a:off x="2057400" y="304800"/>
            <a:ext cx="5486400" cy="1143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Present perfect continuous tense</a:t>
            </a:r>
            <a:endParaRPr lang="en-US" sz="3200" dirty="0"/>
          </a:p>
        </p:txBody>
      </p:sp>
      <p:sp>
        <p:nvSpPr>
          <p:cNvPr id="5" name="Rounded Rectangle 4"/>
          <p:cNvSpPr/>
          <p:nvPr/>
        </p:nvSpPr>
        <p:spPr>
          <a:xfrm>
            <a:off x="762000" y="3962400"/>
            <a:ext cx="19050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Morning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477000" y="4114800"/>
            <a:ext cx="22098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Evening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9600" y="4800600"/>
            <a:ext cx="77724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Present perfect tense means an action that is taking place from first time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200400" y="1981200"/>
            <a:ext cx="2819400" cy="16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It has been raining since morning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685800" y="533400"/>
            <a:ext cx="76962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Structure  :Subject  + have /has +base form +</a:t>
            </a:r>
            <a:r>
              <a:rPr lang="en-US" sz="2800" dirty="0" err="1" smtClean="0">
                <a:solidFill>
                  <a:srgbClr val="FF0000"/>
                </a:solidFill>
              </a:rPr>
              <a:t>Ing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38200" y="1828800"/>
            <a:ext cx="7391400" cy="152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/>
              <a:t>I have been  working as a teacher since 2011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752600" y="457200"/>
            <a:ext cx="4495800" cy="1143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0000"/>
                </a:solidFill>
              </a:rPr>
              <a:t>Assessment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2000" y="2209800"/>
            <a:ext cx="7772400" cy="403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AutoNum type="arabicPeriod"/>
            </a:pPr>
            <a:r>
              <a:rPr lang="en-US" sz="2800" dirty="0" smtClean="0">
                <a:solidFill>
                  <a:srgbClr val="FF0000"/>
                </a:solidFill>
              </a:rPr>
              <a:t>He …….to school regularly(go)</a:t>
            </a:r>
          </a:p>
          <a:p>
            <a:pPr marL="342900" indent="-342900" algn="ctr">
              <a:buAutoNum type="arabicPeriod"/>
            </a:pPr>
            <a:r>
              <a:rPr lang="en-US" sz="2800" dirty="0" smtClean="0">
                <a:solidFill>
                  <a:srgbClr val="FF0000"/>
                </a:solidFill>
              </a:rPr>
              <a:t>I ………my work already(do)</a:t>
            </a:r>
          </a:p>
          <a:p>
            <a:pPr marL="342900" indent="-342900" algn="ctr">
              <a:buAutoNum type="arabicPeriod"/>
            </a:pPr>
            <a:r>
              <a:rPr lang="en-US" sz="2800" dirty="0" smtClean="0">
                <a:solidFill>
                  <a:srgbClr val="FF0000"/>
                </a:solidFill>
              </a:rPr>
              <a:t>I………..for two hours(read)</a:t>
            </a:r>
          </a:p>
          <a:p>
            <a:pPr marL="342900" indent="-342900" algn="ctr">
              <a:buAutoNum type="arabicPeriod"/>
            </a:pPr>
            <a:r>
              <a:rPr lang="en-US" sz="2800" dirty="0" smtClean="0">
                <a:solidFill>
                  <a:srgbClr val="FF0000"/>
                </a:solidFill>
              </a:rPr>
              <a:t>At present woman……an important role(play)</a:t>
            </a:r>
          </a:p>
          <a:p>
            <a:pPr marL="342900" indent="-342900" algn="ctr">
              <a:buAutoNum type="arabicPeriod"/>
            </a:pPr>
            <a:r>
              <a:rPr lang="en-US" sz="2800" dirty="0" smtClean="0">
                <a:solidFill>
                  <a:srgbClr val="FF0000"/>
                </a:solidFill>
              </a:rPr>
              <a:t>What …….your name?(be)</a:t>
            </a:r>
          </a:p>
          <a:p>
            <a:pPr marL="342900" indent="-342900" algn="ctr">
              <a:buAutoNum type="arabi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524000" y="990600"/>
            <a:ext cx="5105400" cy="1219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Home work</a:t>
            </a:r>
            <a:endParaRPr lang="en-US" sz="3200" dirty="0"/>
          </a:p>
        </p:txBody>
      </p:sp>
      <p:sp>
        <p:nvSpPr>
          <p:cNvPr id="3" name="Rectangle 2"/>
          <p:cNvSpPr/>
          <p:nvPr/>
        </p:nvSpPr>
        <p:spPr>
          <a:xfrm>
            <a:off x="381000" y="2895600"/>
            <a:ext cx="8229600" cy="152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Write five sentences in Present Indefinite , continuous  perfect and perfect continuous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22102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1600200" y="2362200"/>
            <a:ext cx="5486400" cy="1524000"/>
          </a:xfrm>
          <a:prstGeom prst="roundRect">
            <a:avLst/>
          </a:prstGeom>
          <a:ln w="34925">
            <a:solidFill>
              <a:srgbClr val="FFFFFF"/>
            </a:solidFill>
          </a:ln>
          <a:effectLst>
            <a:glow rad="63500">
              <a:schemeClr val="accent6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Thank you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228600"/>
            <a:ext cx="2743200" cy="4419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276600" y="304800"/>
            <a:ext cx="2743200" cy="43434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Black Zone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172200" y="304800"/>
            <a:ext cx="2743200" cy="4343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7620000" y="2514600"/>
            <a:ext cx="12954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Bus stop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8001000" y="3810000"/>
            <a:ext cx="609600" cy="2209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229600" y="3962400"/>
            <a:ext cx="152400" cy="152400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38200" y="762000"/>
            <a:ext cx="1447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Blue zone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477000" y="762000"/>
            <a:ext cx="17526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Red Zone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381000" y="4114800"/>
            <a:ext cx="1676400" cy="1219200"/>
            <a:chOff x="381000" y="4114800"/>
            <a:chExt cx="1676400" cy="1219200"/>
          </a:xfrm>
        </p:grpSpPr>
        <p:sp>
          <p:nvSpPr>
            <p:cNvPr id="8" name="Rectangle 7"/>
            <p:cNvSpPr/>
            <p:nvPr/>
          </p:nvSpPr>
          <p:spPr>
            <a:xfrm>
              <a:off x="381000" y="4114800"/>
              <a:ext cx="1600200" cy="990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Bus</a:t>
              </a:r>
              <a:endParaRPr lang="en-US" dirty="0"/>
            </a:p>
          </p:txBody>
        </p:sp>
        <p:sp>
          <p:nvSpPr>
            <p:cNvPr id="9" name="Oval 8"/>
            <p:cNvSpPr/>
            <p:nvPr/>
          </p:nvSpPr>
          <p:spPr>
            <a:xfrm>
              <a:off x="457200" y="5029200"/>
              <a:ext cx="304800" cy="304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1524000" y="5029200"/>
              <a:ext cx="304800" cy="304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1905000" y="4800600"/>
              <a:ext cx="152400" cy="2286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/>
          <p:cNvSpPr/>
          <p:nvPr/>
        </p:nvSpPr>
        <p:spPr>
          <a:xfrm>
            <a:off x="838200" y="2057400"/>
            <a:ext cx="1981200" cy="685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Past</a:t>
            </a:r>
            <a:endParaRPr lang="en-US" sz="4000" dirty="0"/>
          </a:p>
        </p:txBody>
      </p:sp>
      <p:sp>
        <p:nvSpPr>
          <p:cNvPr id="17" name="Rectangle 16"/>
          <p:cNvSpPr/>
          <p:nvPr/>
        </p:nvSpPr>
        <p:spPr>
          <a:xfrm>
            <a:off x="3429000" y="2971800"/>
            <a:ext cx="21336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Present</a:t>
            </a:r>
            <a:endParaRPr lang="en-US" sz="4000" dirty="0"/>
          </a:p>
        </p:txBody>
      </p:sp>
      <p:sp>
        <p:nvSpPr>
          <p:cNvPr id="18" name="Rectangle 17"/>
          <p:cNvSpPr/>
          <p:nvPr/>
        </p:nvSpPr>
        <p:spPr>
          <a:xfrm>
            <a:off x="6553200" y="1905000"/>
            <a:ext cx="2057400" cy="6858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Future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48555E-6 L 0.41667 0.011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00" y="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s (13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9600"/>
            <a:ext cx="2533650" cy="2038350"/>
          </a:xfrm>
          <a:prstGeom prst="rect">
            <a:avLst/>
          </a:prstGeom>
        </p:spPr>
      </p:pic>
      <p:pic>
        <p:nvPicPr>
          <p:cNvPr id="4" name="Picture 3" descr="download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0" y="609600"/>
            <a:ext cx="3204482" cy="2057400"/>
          </a:xfrm>
          <a:prstGeom prst="rect">
            <a:avLst/>
          </a:prstGeom>
        </p:spPr>
      </p:pic>
      <p:pic>
        <p:nvPicPr>
          <p:cNvPr id="5" name="Picture 4" descr="images (15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90800" y="609600"/>
            <a:ext cx="3081867" cy="19812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33400" y="5410200"/>
            <a:ext cx="769620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 smtClean="0"/>
              <a:t>01.What do you see here?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28600" y="4038600"/>
            <a:ext cx="1447800" cy="5334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4400" dirty="0" smtClean="0">
                <a:solidFill>
                  <a:schemeClr val="bg1"/>
                </a:solidFill>
              </a:rPr>
              <a:t>past</a:t>
            </a:r>
          </a:p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381000" y="2590800"/>
            <a:ext cx="1371600" cy="1295400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/>
              <a:t>1990</a:t>
            </a:r>
          </a:p>
        </p:txBody>
      </p:sp>
      <p:sp>
        <p:nvSpPr>
          <p:cNvPr id="15" name="Oval 14"/>
          <p:cNvSpPr/>
          <p:nvPr/>
        </p:nvSpPr>
        <p:spPr>
          <a:xfrm>
            <a:off x="4343400" y="2362200"/>
            <a:ext cx="1371600" cy="1295400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smtClean="0"/>
              <a:t>2018</a:t>
            </a:r>
            <a:endParaRPr lang="en-US" sz="2800" dirty="0" smtClean="0"/>
          </a:p>
        </p:txBody>
      </p:sp>
      <p:sp>
        <p:nvSpPr>
          <p:cNvPr id="16" name="Oval 15"/>
          <p:cNvSpPr/>
          <p:nvPr/>
        </p:nvSpPr>
        <p:spPr>
          <a:xfrm>
            <a:off x="7543800" y="2438400"/>
            <a:ext cx="1371600" cy="1295400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/>
              <a:t>2020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971800" y="3810000"/>
            <a:ext cx="1676400" cy="609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Present</a:t>
            </a:r>
            <a:endParaRPr lang="en-US" sz="3600" dirty="0"/>
          </a:p>
        </p:txBody>
      </p:sp>
      <p:sp>
        <p:nvSpPr>
          <p:cNvPr id="18" name="Rectangle 17"/>
          <p:cNvSpPr/>
          <p:nvPr/>
        </p:nvSpPr>
        <p:spPr>
          <a:xfrm>
            <a:off x="6096000" y="3810000"/>
            <a:ext cx="2286000" cy="685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Future</a:t>
            </a:r>
            <a:endParaRPr lang="en-US" sz="3600" dirty="0"/>
          </a:p>
        </p:txBody>
      </p:sp>
      <p:sp>
        <p:nvSpPr>
          <p:cNvPr id="19" name="Rectangle 18"/>
          <p:cNvSpPr/>
          <p:nvPr/>
        </p:nvSpPr>
        <p:spPr>
          <a:xfrm>
            <a:off x="609600" y="6248400"/>
            <a:ext cx="76962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/>
              <a:t>02.Find out the difference among the picture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914400"/>
            <a:ext cx="6477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/>
              <a:t>Topics: </a:t>
            </a:r>
          </a:p>
          <a:p>
            <a:r>
              <a:rPr lang="en-US" sz="8000" dirty="0" smtClean="0"/>
              <a:t>Tense</a:t>
            </a:r>
            <a:endParaRPr lang="en-US" sz="8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After completing  the class we will be able to</a:t>
            </a:r>
          </a:p>
          <a:p>
            <a:r>
              <a:rPr lang="en-US" dirty="0" smtClean="0"/>
              <a:t>01.write sentences in different tenses</a:t>
            </a:r>
          </a:p>
          <a:p>
            <a:r>
              <a:rPr lang="en-US" dirty="0" smtClean="0"/>
              <a:t>02.use the right form of verbs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2667000"/>
            <a:ext cx="81534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FF0000"/>
                </a:solidFill>
              </a:rPr>
              <a:t>Tense indicates time of an action</a:t>
            </a:r>
          </a:p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3505200"/>
            <a:ext cx="8077200" cy="1676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I </a:t>
            </a:r>
            <a:r>
              <a:rPr lang="en-US" sz="2800" dirty="0" smtClean="0">
                <a:solidFill>
                  <a:srgbClr val="FF0000"/>
                </a:solidFill>
              </a:rPr>
              <a:t>go</a:t>
            </a:r>
            <a:r>
              <a:rPr lang="en-US" sz="2800" dirty="0" smtClean="0"/>
              <a:t> to school regularly</a:t>
            </a:r>
          </a:p>
          <a:p>
            <a:pPr algn="ctr"/>
            <a:r>
              <a:rPr lang="en-US" sz="2800" dirty="0" smtClean="0"/>
              <a:t>I </a:t>
            </a:r>
            <a:r>
              <a:rPr lang="en-US" sz="2800" dirty="0" smtClean="0">
                <a:solidFill>
                  <a:srgbClr val="FF0000"/>
                </a:solidFill>
              </a:rPr>
              <a:t>went</a:t>
            </a:r>
            <a:r>
              <a:rPr lang="en-US" sz="2800" dirty="0" smtClean="0"/>
              <a:t> to Dhaka yesterday</a:t>
            </a:r>
          </a:p>
          <a:p>
            <a:pPr algn="ctr"/>
            <a:r>
              <a:rPr lang="en-US" sz="2800" dirty="0" smtClean="0"/>
              <a:t>I </a:t>
            </a:r>
            <a:r>
              <a:rPr lang="en-US" sz="2800" dirty="0" smtClean="0">
                <a:solidFill>
                  <a:srgbClr val="FF0000"/>
                </a:solidFill>
              </a:rPr>
              <a:t>shall go </a:t>
            </a:r>
            <a:r>
              <a:rPr lang="en-US" sz="2800" dirty="0" smtClean="0"/>
              <a:t>to </a:t>
            </a:r>
            <a:r>
              <a:rPr lang="en-US" sz="2800" dirty="0" err="1" smtClean="0"/>
              <a:t>Comilla</a:t>
            </a:r>
            <a:r>
              <a:rPr lang="en-US" sz="2800" dirty="0" smtClean="0"/>
              <a:t> tomorrow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533400" y="5715000"/>
            <a:ext cx="80010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Here the words written in red indicate time of action</a:t>
            </a:r>
            <a:endParaRPr lang="en-US" sz="3200" dirty="0">
              <a:solidFill>
                <a:srgbClr val="FF0000"/>
              </a:solidFill>
            </a:endParaRPr>
          </a:p>
        </p:txBody>
      </p:sp>
      <p:pic>
        <p:nvPicPr>
          <p:cNvPr id="9" name="Picture 8" descr="images (13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8600"/>
            <a:ext cx="2533650" cy="2038350"/>
          </a:xfrm>
          <a:prstGeom prst="rect">
            <a:avLst/>
          </a:prstGeom>
        </p:spPr>
      </p:pic>
      <p:pic>
        <p:nvPicPr>
          <p:cNvPr id="10" name="Picture 9" descr="download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0" y="228600"/>
            <a:ext cx="3204482" cy="2057400"/>
          </a:xfrm>
          <a:prstGeom prst="rect">
            <a:avLst/>
          </a:prstGeom>
        </p:spPr>
      </p:pic>
      <p:pic>
        <p:nvPicPr>
          <p:cNvPr id="11" name="Picture 10" descr="images (15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90800" y="228600"/>
            <a:ext cx="3081867" cy="1981200"/>
          </a:xfrm>
          <a:prstGeom prst="rect">
            <a:avLst/>
          </a:prstGeom>
        </p:spPr>
      </p:pic>
      <p:sp>
        <p:nvSpPr>
          <p:cNvPr id="12" name="Oval 11"/>
          <p:cNvSpPr/>
          <p:nvPr/>
        </p:nvSpPr>
        <p:spPr>
          <a:xfrm>
            <a:off x="0" y="1295400"/>
            <a:ext cx="1371600" cy="1295400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/>
              <a:t>1990</a:t>
            </a:r>
          </a:p>
        </p:txBody>
      </p:sp>
      <p:sp>
        <p:nvSpPr>
          <p:cNvPr id="13" name="Oval 12"/>
          <p:cNvSpPr/>
          <p:nvPr/>
        </p:nvSpPr>
        <p:spPr>
          <a:xfrm>
            <a:off x="2590800" y="1295400"/>
            <a:ext cx="1371600" cy="1295400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/>
              <a:t>2013</a:t>
            </a:r>
          </a:p>
        </p:txBody>
      </p:sp>
      <p:sp>
        <p:nvSpPr>
          <p:cNvPr id="14" name="Oval 13"/>
          <p:cNvSpPr/>
          <p:nvPr/>
        </p:nvSpPr>
        <p:spPr>
          <a:xfrm>
            <a:off x="5562600" y="1447800"/>
            <a:ext cx="1371600" cy="1295400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/>
              <a:t>2020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2" grpId="0" animBg="1"/>
      <p:bldP spid="13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7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43000" y="3048000"/>
            <a:ext cx="1905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</a:t>
            </a:r>
            <a:endParaRPr lang="en-US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Tense are three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19201"/>
            <a:ext cx="62484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These are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143000" y="3276600"/>
            <a:ext cx="3352800" cy="533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 smtClean="0">
              <a:solidFill>
                <a:prstClr val="black"/>
              </a:solidFill>
            </a:endParaRPr>
          </a:p>
          <a:p>
            <a:pPr algn="ctr"/>
            <a:r>
              <a:rPr lang="en-US" sz="3200" dirty="0" smtClean="0">
                <a:solidFill>
                  <a:prstClr val="black"/>
                </a:solidFill>
              </a:rPr>
              <a:t>Past Tense</a:t>
            </a:r>
          </a:p>
          <a:p>
            <a:pPr algn="ctr"/>
            <a:endParaRPr lang="en-US" sz="3200" dirty="0" smtClean="0">
              <a:solidFill>
                <a:prstClr val="black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219200" y="1981200"/>
            <a:ext cx="3276600" cy="533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prstClr val="black"/>
                </a:solidFill>
              </a:rPr>
              <a:t>Present</a:t>
            </a:r>
            <a:r>
              <a:rPr lang="en-US" dirty="0" smtClean="0"/>
              <a:t> </a:t>
            </a:r>
            <a:r>
              <a:rPr lang="en-US" sz="3200" dirty="0" smtClean="0">
                <a:solidFill>
                  <a:schemeClr val="tx1"/>
                </a:solidFill>
              </a:rPr>
              <a:t>Tense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19200" y="4648200"/>
            <a:ext cx="3276600" cy="533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 smtClean="0">
              <a:solidFill>
                <a:prstClr val="black"/>
              </a:solidFill>
            </a:endParaRPr>
          </a:p>
          <a:p>
            <a:pPr algn="ctr"/>
            <a:r>
              <a:rPr lang="en-US" sz="3200" dirty="0" smtClean="0">
                <a:solidFill>
                  <a:prstClr val="black"/>
                </a:solidFill>
              </a:rPr>
              <a:t>Future Tense</a:t>
            </a:r>
          </a:p>
          <a:p>
            <a:pPr algn="ctr"/>
            <a:endParaRPr lang="en-US" sz="3200" dirty="0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597</TotalTime>
  <Words>490</Words>
  <Application>Microsoft Office PowerPoint</Application>
  <PresentationFormat>On-screen Show (4:3)</PresentationFormat>
  <Paragraphs>121</Paragraphs>
  <Slides>26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WELCOME</vt:lpstr>
      <vt:lpstr>Presented by   Ashis gosh   Assistant Teacher(English)   Farazikandi kamil madrash     Matlab(North), Chandpur.    </vt:lpstr>
      <vt:lpstr>Slide 3</vt:lpstr>
      <vt:lpstr>Slide 4</vt:lpstr>
      <vt:lpstr>Slide 5</vt:lpstr>
      <vt:lpstr>Learning Outcomes</vt:lpstr>
      <vt:lpstr>Slide 7</vt:lpstr>
      <vt:lpstr>Slide 8</vt:lpstr>
      <vt:lpstr>Tense are three types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</dc:title>
  <dc:creator/>
  <cp:lastModifiedBy>ASISH</cp:lastModifiedBy>
  <cp:revision>102</cp:revision>
  <dcterms:created xsi:type="dcterms:W3CDTF">2006-08-16T00:00:00Z</dcterms:created>
  <dcterms:modified xsi:type="dcterms:W3CDTF">2018-05-11T11:09:00Z</dcterms:modified>
</cp:coreProperties>
</file>