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82" r:id="rId14"/>
    <p:sldId id="283" r:id="rId15"/>
    <p:sldId id="279" r:id="rId16"/>
    <p:sldId id="277" r:id="rId17"/>
    <p:sldId id="280" r:id="rId18"/>
    <p:sldId id="281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3" clrIdx="0">
    <p:extLst>
      <p:ext uri="{19B8F6BF-5375-455C-9EA6-DF929625EA0E}">
        <p15:presenceInfo xmlns=""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CC"/>
    <a:srgbClr val="00FF00"/>
    <a:srgbClr val="FFFF66"/>
    <a:srgbClr val="E32D91"/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9823" autoAdjust="0"/>
    <p:restoredTop sz="95179" autoAdjust="0"/>
  </p:normalViewPr>
  <p:slideViewPr>
    <p:cSldViewPr snapToGrid="0">
      <p:cViewPr varScale="1">
        <p:scale>
          <a:sx n="75" d="100"/>
          <a:sy n="75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1818" y="4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736266074848751"/>
          <c:y val="3.8143661778182091E-2"/>
          <c:w val="0.7238847171130639"/>
          <c:h val="0.794600886481392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C092F-B1BC-4567-9712-08189C050F9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8D80-FFAF-4F5C-872F-ABDD24578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05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543419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30429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46880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29556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89797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17655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73956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34432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06584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0359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53808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6E93-E46C-4131-BC07-DBD68CEE4A84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278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8934" y="526745"/>
            <a:ext cx="2498272" cy="1261382"/>
          </a:xfr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50" y="2576701"/>
            <a:ext cx="5180240" cy="3486611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14011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186845"/>
            <a:ext cx="4298950" cy="118475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2" y="1683010"/>
            <a:ext cx="2398396" cy="2997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15" y="2090748"/>
            <a:ext cx="2476499" cy="2488905"/>
          </a:xfrm>
          <a:prstGeom prst="rect">
            <a:avLst/>
          </a:prstGeom>
        </p:spPr>
      </p:pic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3836583240"/>
              </p:ext>
            </p:extLst>
          </p:nvPr>
        </p:nvGraphicFramePr>
        <p:xfrm>
          <a:off x="5848032" y="2526770"/>
          <a:ext cx="2392361" cy="239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1241" y="5298802"/>
            <a:ext cx="290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 অংশ ১০ ভাগ</a:t>
            </a:r>
            <a:endParaRPr lang="en-US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07070"/>
            <a:ext cx="3068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মাইকের শব্দে কানের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2921" y="5268025"/>
            <a:ext cx="247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ব্যাবসায় ক্ষতি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117601" y="4680210"/>
            <a:ext cx="335280" cy="521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191635" y="4680211"/>
            <a:ext cx="377190" cy="521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990080" y="4712716"/>
            <a:ext cx="454152" cy="594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948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3" grpId="0"/>
      <p:bldP spid="5" grpId="0"/>
      <p:bldP spid="7" grpId="0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838" y="406579"/>
            <a:ext cx="5314950" cy="1446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-২ ( জোড়ায় কাজ )   সময়ঃ    ৫ মিনিট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53945" y="3071814"/>
            <a:ext cx="714373" cy="50006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6814" y="2968783"/>
            <a:ext cx="6886575" cy="286232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একটি  দ্রব্য ১৯০ টাকায় ক্রয় করে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bn-BD" sz="3600" dirty="0" smtClean="0"/>
              <a:t>১৭৫ টাকায় বিক্রয় করলে শতকরা </a:t>
            </a:r>
            <a:endParaRPr lang="en-US" sz="3600" dirty="0" smtClean="0"/>
          </a:p>
          <a:p>
            <a:endParaRPr lang="bn-BD" sz="3600" dirty="0" smtClean="0"/>
          </a:p>
          <a:p>
            <a:r>
              <a:rPr lang="bn-BD" sz="3600" dirty="0" smtClean="0"/>
              <a:t>কত ক্ষতি হবে 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57983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559" y="1477506"/>
            <a:ext cx="5454260" cy="1610860"/>
          </a:xfrm>
        </p:spPr>
        <p:txBody>
          <a:bodyPr>
            <a:norm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ক্রয় মূল্য =১৯০ টাকা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বিক্রয় মূল্য=১৭৫ টাকা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962" y="2479418"/>
            <a:ext cx="432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            </a:t>
            </a:r>
            <a:r>
              <a:rPr lang="bn-BD" sz="2800" dirty="0" smtClean="0"/>
              <a:t>ক্ষতি=১৫ টাকা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-2185592" y="3709851"/>
            <a:ext cx="1203498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				 ১৯০ টাকায় ক্ষতি  হয় ১৫ টাকা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bn-BD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   “</a:t>
            </a:r>
            <a:r>
              <a:rPr lang="bn-BD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“  “       ১৫/১৯০</a:t>
            </a:r>
          </a:p>
          <a:p>
            <a:pPr lvl="8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১০০  “   “  (১৫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১০০)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÷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১৯০</a:t>
            </a:r>
          </a:p>
          <a:p>
            <a:pPr lvl="8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     =৭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৮৯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%</a:t>
            </a:r>
            <a:endParaRPr lang="bn-BD" sz="40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pPr lvl="8"/>
            <a:r>
              <a:rPr lang="bn-BD" sz="4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উত্তরঃ ৭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৮৯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%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ক্ষতি হয় ।</a:t>
            </a:r>
          </a:p>
          <a:p>
            <a:pPr lvl="8"/>
            <a:r>
              <a:rPr lang="bn-BD" sz="7200" dirty="0" smtClean="0"/>
              <a:t>				</a:t>
            </a:r>
            <a:r>
              <a:rPr lang="bn-BD" sz="6000" dirty="0" smtClean="0"/>
              <a:t>				</a:t>
            </a:r>
            <a:r>
              <a:rPr lang="bn-BD" sz="5400" dirty="0" smtClean="0"/>
              <a:t>											</a:t>
            </a:r>
            <a:endParaRPr lang="en-US" sz="5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79962" y="2458308"/>
            <a:ext cx="4346713" cy="21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60321" y="43282"/>
            <a:ext cx="2926080" cy="1107996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798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940560" y="304800"/>
            <a:ext cx="4114800" cy="1137920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</a:t>
            </a:r>
            <a:endParaRPr lang="en-US" sz="6600" b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5" y="2112046"/>
            <a:ext cx="4281193" cy="2911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08" y="1896476"/>
            <a:ext cx="4175393" cy="3127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40560" y="5538772"/>
            <a:ext cx="111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ভ্যাট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8608" y="5600328"/>
            <a:ext cx="397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ধায্য ভ্যাট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৫%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089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194" y="603316"/>
            <a:ext cx="2779196" cy="30113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18" y="431963"/>
            <a:ext cx="2525764" cy="3311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20" y="4071273"/>
            <a:ext cx="4873846" cy="2295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171902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1521" y="283335"/>
            <a:ext cx="7289441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-৩ (দলগত  কাজ)  সময় -৮ মিনিট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488" y="3078050"/>
            <a:ext cx="9761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জনি ২০ টাকা দরে  ১৫ মিটার লাল ফিতা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 করলো , ভ্যাটের হার ১২ টাকা । সে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দোকানিকে ৫০০ টাকার নোট দিলে , দোকানি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কত টাকা ফেরত দেবেন 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 rot="20927381">
            <a:off x="425004" y="2987897"/>
            <a:ext cx="843566" cy="7469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918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93960" y="0"/>
            <a:ext cx="3498940" cy="155834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8451" y="1415121"/>
            <a:ext cx="75631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 মিটার ফিতার ক্রয় মূল্য ২০ টাকা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∴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  “       “     “  “  ২০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=৩০০ টাকা</a:t>
            </a: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১০০ টাকায় ভ্যাট দিতে হয় ১২ টাকা</a:t>
            </a: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১      “      “      “    “(১২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÷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১০০)</a:t>
            </a:r>
          </a:p>
          <a:p>
            <a:pPr lvl="1"/>
            <a:endParaRPr lang="bn-BD" sz="4000" dirty="0" smtClean="0">
              <a:latin typeface="Cambria Math" panose="02040503050406030204" pitchFamily="18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৩০০     “      “      “             </a:t>
            </a:r>
          </a:p>
          <a:p>
            <a:r>
              <a:rPr lang="bn-BD" sz="40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                =৩৬ টাকা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71093" y="5628067"/>
            <a:ext cx="2043516" cy="63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18923" y="5013412"/>
            <a:ext cx="197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3827" y="5508998"/>
            <a:ext cx="2717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983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0" y="772733"/>
            <a:ext cx="82682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দোকানি তাকে দেবে = ৫০০ –(৩০০+৩৬)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= ৫০০-৩৩৬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= ১৬৪ টাকা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উত্তরঃ ১৬৪ টাকা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540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193800" y="0"/>
            <a:ext cx="6184900" cy="1429556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820" y="1236371"/>
            <a:ext cx="89121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**  একটি দ্রবের ক্রয় মূল্য ১৫০ টাকা এবং বিক্রয় মূল্য ১৬৫ টাকা ।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(এর আলোকে ১ ও ২ নং প্রশ্নের উত্তর দাও । )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456" y="3374264"/>
            <a:ext cx="9229144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 কত টাকা ? 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১০   (খ)  ১৫   (গ)  ২০      (ঘ)     ২৫  টাকা ।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শতকরা কত টাকা লাভ হবে ?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 ২৫   (খ)  ২০   (গ)   ১৫   (ঘ) ১০ টাকা ।</a:t>
            </a:r>
          </a:p>
          <a:p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  ১। (খ)     ২।   (ঘ)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847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70433"/>
            <a:ext cx="7772400" cy="2387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ঘড়ি ৬২৫ টাকায় বিক্রয় করলে ১০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ক্ষতি হয় ।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(ক)১০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কি বুঝ ?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ঘড়িটির ক্রয় মূল্য কত ?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ঘড়িটি কত টাকায় বিক্রয় করলে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লাভ হবে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174" y="2001078"/>
            <a:ext cx="7487478" cy="4200939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504662" y="215900"/>
            <a:ext cx="4975638" cy="140086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960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078" y="338436"/>
            <a:ext cx="5617029" cy="10042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শিক্ষক পরিচিতি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3321845"/>
            <a:ext cx="4140680" cy="2245428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13011" y="3143474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928" y="4294518"/>
            <a:ext cx="576311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50" dirty="0"/>
              <a:t>						</a:t>
            </a:r>
            <a:r>
              <a:rPr lang="en-US" sz="1350" dirty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1258" y="1515291"/>
            <a:ext cx="7704162" cy="4656257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আশীষ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শিক্ষক; 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ফরাযিকান্দী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উয়েসীয়া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4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005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"/>
            <a:ext cx="6515100" cy="14224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12" y="2791757"/>
            <a:ext cx="4639592" cy="3076251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38239559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905" y="715617"/>
            <a:ext cx="5546272" cy="1111871"/>
          </a:xfrm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bn-BD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dirty="0" smtClean="0"/>
              <a:t> 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97" y="2330783"/>
            <a:ext cx="6558455" cy="4038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শ্রেণিঃ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সপ্তম</a:t>
            </a:r>
            <a:endParaRPr lang="bn-BD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 গণিত 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</a:t>
            </a:r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লাভ-ক্ষতি</a:t>
            </a:r>
            <a:endParaRPr lang="bn-BD" sz="54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সময়ঃ ৫০ মিনিট</a:t>
            </a: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তারিখঃ ০১/০২ /২০১৪</a:t>
            </a:r>
          </a:p>
        </p:txBody>
      </p:sp>
      <p:sp>
        <p:nvSpPr>
          <p:cNvPr id="4" name="Cube 3"/>
          <p:cNvSpPr/>
          <p:nvPr/>
        </p:nvSpPr>
        <p:spPr>
          <a:xfrm>
            <a:off x="1605082" y="999820"/>
            <a:ext cx="439947" cy="4787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Cube 4"/>
          <p:cNvSpPr/>
          <p:nvPr/>
        </p:nvSpPr>
        <p:spPr>
          <a:xfrm>
            <a:off x="6360230" y="1032169"/>
            <a:ext cx="323491" cy="414068"/>
          </a:xfrm>
          <a:prstGeom prst="cube">
            <a:avLst>
              <a:gd name="adj" fmla="val 13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="" xmlns:p14="http://schemas.microsoft.com/office/powerpoint/2010/main" val="343716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642" y="357189"/>
            <a:ext cx="3046568" cy="1088681"/>
          </a:xfrm>
          <a:solidFill>
            <a:srgbClr val="99FFCC"/>
          </a:solidFill>
          <a:ln>
            <a:solidFill>
              <a:schemeClr val="accent2"/>
            </a:solidFill>
          </a:ln>
          <a:effectLst>
            <a:glow rad="101600">
              <a:srgbClr val="7030A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 -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8" y="2214563"/>
            <a:ext cx="3955257" cy="26936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4" y="2214563"/>
            <a:ext cx="3843339" cy="274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970" y="5676901"/>
            <a:ext cx="2223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340" y="5934670"/>
            <a:ext cx="335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ক্ষতি</a:t>
            </a:r>
            <a:endParaRPr lang="en-US" sz="5400" dirty="0"/>
          </a:p>
        </p:txBody>
      </p:sp>
      <p:sp>
        <p:nvSpPr>
          <p:cNvPr id="9" name="Down Arrow 8"/>
          <p:cNvSpPr/>
          <p:nvPr/>
        </p:nvSpPr>
        <p:spPr>
          <a:xfrm>
            <a:off x="1836804" y="4942582"/>
            <a:ext cx="500062" cy="699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6572250" y="5129213"/>
            <a:ext cx="484632" cy="686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23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0847" y="416603"/>
            <a:ext cx="4414838" cy="11531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17300" y="1862803"/>
            <a:ext cx="7715250" cy="432282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লাভ ও ক্ষতি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6837057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978" y="3037167"/>
            <a:ext cx="6984101" cy="1195294"/>
          </a:xfrm>
          <a:gradFill flip="none" rotWithShape="1">
            <a:gsLst>
              <a:gs pos="0">
                <a:srgbClr val="00B050"/>
              </a:gs>
              <a:gs pos="99000">
                <a:srgbClr val="FFFF00"/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ও ক্ষতি সংক্রান্ত সমস্যা সমধান কারতে পারবে ।	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977" y="2072913"/>
            <a:ext cx="6984101" cy="531273"/>
          </a:xfr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ও ক্ষতি কি তা বলতে পারবে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0" y="3392498"/>
            <a:ext cx="70236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0" y="1969603"/>
            <a:ext cx="758954" cy="528637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Notched Right Arrow 8"/>
          <p:cNvSpPr/>
          <p:nvPr/>
        </p:nvSpPr>
        <p:spPr>
          <a:xfrm>
            <a:off x="-20708" y="5137010"/>
            <a:ext cx="72307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979" y="5098422"/>
            <a:ext cx="6984099" cy="523220"/>
          </a:xfrm>
          <a:prstGeom prst="rect">
            <a:avLst/>
          </a:prstGeom>
          <a:gradFill>
            <a:gsLst>
              <a:gs pos="75000">
                <a:srgbClr val="FF0000"/>
              </a:gs>
              <a:gs pos="35000">
                <a:schemeClr val="accent2">
                  <a:shade val="93000"/>
                  <a:satMod val="130000"/>
                </a:schemeClr>
              </a:gs>
              <a:gs pos="91000">
                <a:srgbClr val="FF0000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 ভ্যাট বিষয়ক সমস্যা সমাধান কারতে পারবে 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44452" y="316493"/>
            <a:ext cx="3657601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721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322" y="251791"/>
            <a:ext cx="3001617" cy="12251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কর-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2" y="2312275"/>
            <a:ext cx="4104789" cy="2731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07" y="2312275"/>
            <a:ext cx="3294993" cy="28320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7034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853"/>
            <a:ext cx="837776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-১ ( একক কাজ )               সময়ঃ ৩ মিনিট </a:t>
            </a:r>
          </a:p>
          <a:p>
            <a:endParaRPr lang="en-US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503481" y="3639426"/>
            <a:ext cx="500062" cy="45175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9003" y="3495659"/>
            <a:ext cx="4472771" cy="646331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লাভ বলতে কি বুঝ 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909460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2266682"/>
            <a:ext cx="7173532" cy="3359977"/>
          </a:xfr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লাভঃ একটি দ্রবের ক্রয় মূলের চেয়ে</a:t>
            </a:r>
            <a:r>
              <a:rPr lang="en-US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 মূল্য বেশী হলে লাভ হয় ।</a:t>
            </a:r>
            <a:b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FFFF00"/>
                </a:solidFill>
              </a:rPr>
              <a:t> </a:t>
            </a:r>
            <a:br>
              <a:rPr lang="bn-BD" sz="4000" dirty="0" smtClean="0">
                <a:solidFill>
                  <a:srgbClr val="FFFF00"/>
                </a:solidFill>
              </a:rPr>
            </a:br>
            <a:r>
              <a:rPr lang="bn-BD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 লাভ= বিক্রয় মূল্য – ক্রয় মূল্য </a:t>
            </a:r>
            <a:r>
              <a:rPr lang="bn-BD" sz="4900" dirty="0" smtClean="0">
                <a:solidFill>
                  <a:schemeClr val="tx1"/>
                </a:solidFill>
              </a:rPr>
              <a:t>।</a:t>
            </a:r>
            <a:endParaRPr lang="en-US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6444" y="316327"/>
            <a:ext cx="4221684" cy="1198652"/>
          </a:xfr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7111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381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শিক্ষক পরিচিতি</vt:lpstr>
      <vt:lpstr>পাঠ পরিচিতি</vt:lpstr>
      <vt:lpstr>লক্ষ্য কর - </vt:lpstr>
      <vt:lpstr>আজকের পাঠ</vt:lpstr>
      <vt:lpstr> লাভ ও ক্ষতি সংক্রান্ত সমস্যা সমধান কারতে পারবে ।  </vt:lpstr>
      <vt:lpstr>লক্ষ্য কর-</vt:lpstr>
      <vt:lpstr>Slide 8</vt:lpstr>
      <vt:lpstr>লাভঃ একটি দ্রবের ক্রয় মূলের চেয়ে   বিক্রয় মূল্য বেশী হলে লাভ হয় ।   যেমনঃ লাভ= বিক্রয় মূল্য – ক্রয় মূল্য ।</vt:lpstr>
      <vt:lpstr>খেয়াল কর…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#একটি ঘড়ি ৬২৫ টাকায় বিক্রয় করলে ১০% ক্ষতি হয় । (ক)১০% বলতে কি বুঝ ? (খ) ঘড়িটির ক্রয় মূল্য কত ? (গ) ঘড়িটি কত টাকায় বিক্রয় করলে ১৫% লাভ হবে ?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ASISH</cp:lastModifiedBy>
  <cp:revision>280</cp:revision>
  <dcterms:created xsi:type="dcterms:W3CDTF">2014-01-29T17:33:06Z</dcterms:created>
  <dcterms:modified xsi:type="dcterms:W3CDTF">2019-03-17T15:32:15Z</dcterms:modified>
</cp:coreProperties>
</file>