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75" r:id="rId3"/>
    <p:sldId id="276" r:id="rId4"/>
    <p:sldId id="258" r:id="rId5"/>
    <p:sldId id="259" r:id="rId6"/>
    <p:sldId id="279" r:id="rId7"/>
    <p:sldId id="278" r:id="rId8"/>
    <p:sldId id="270" r:id="rId9"/>
    <p:sldId id="272" r:id="rId10"/>
    <p:sldId id="271" r:id="rId11"/>
    <p:sldId id="273" r:id="rId12"/>
    <p:sldId id="261" r:id="rId13"/>
    <p:sldId id="262" r:id="rId14"/>
    <p:sldId id="263" r:id="rId15"/>
    <p:sldId id="265" r:id="rId16"/>
    <p:sldId id="266" r:id="rId17"/>
    <p:sldId id="268" r:id="rId18"/>
    <p:sldId id="269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9900"/>
    <a:srgbClr val="FF9900"/>
    <a:srgbClr val="660033"/>
    <a:srgbClr val="A72309"/>
    <a:srgbClr val="FF33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7" d="100"/>
          <a:sy n="107" d="100"/>
        </p:scale>
        <p:origin x="-294" y="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9033" y="381000"/>
            <a:ext cx="8331200" cy="6248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533400" y="2590800"/>
            <a:ext cx="6400800" cy="1143000"/>
            <a:chOff x="2286000" y="2590800"/>
            <a:chExt cx="2819400" cy="1143000"/>
          </a:xfrm>
        </p:grpSpPr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2286000" y="2590800"/>
              <a:ext cx="2819400" cy="1143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1    </a:t>
              </a:r>
              <a:r>
                <a:rPr lang="bn-BD" dirty="0" smtClean="0"/>
                <a:t>  </a:t>
              </a:r>
              <a:r>
                <a:rPr lang="en-US" dirty="0" smtClean="0"/>
                <a:t>2   </a:t>
              </a:r>
              <a:r>
                <a:rPr lang="bn-BD" dirty="0" smtClean="0"/>
                <a:t>    </a:t>
              </a:r>
              <a:r>
                <a:rPr lang="en-US" dirty="0" smtClean="0"/>
                <a:t>3   </a:t>
              </a:r>
              <a:r>
                <a:rPr lang="bn-BD" dirty="0" smtClean="0"/>
                <a:t>    </a:t>
              </a:r>
              <a:r>
                <a:rPr lang="en-US" dirty="0" smtClean="0"/>
                <a:t>4   </a:t>
              </a:r>
              <a:r>
                <a:rPr lang="bn-BD" dirty="0" smtClean="0"/>
                <a:t>     </a:t>
              </a:r>
              <a:r>
                <a:rPr lang="en-US" dirty="0" smtClean="0"/>
                <a:t>5  </a:t>
              </a:r>
              <a:r>
                <a:rPr lang="bn-BD" dirty="0" smtClean="0"/>
                <a:t>    </a:t>
              </a:r>
              <a:r>
                <a:rPr lang="en-US" dirty="0" smtClean="0"/>
                <a:t>6   </a:t>
              </a:r>
              <a:r>
                <a:rPr lang="bn-BD" dirty="0" smtClean="0"/>
                <a:t>     </a:t>
              </a:r>
              <a:r>
                <a:rPr lang="en-US" dirty="0" smtClean="0"/>
                <a:t>7</a:t>
              </a:r>
              <a:r>
                <a:rPr lang="bn-BD" dirty="0" smtClean="0"/>
                <a:t>   </a:t>
              </a:r>
              <a:r>
                <a:rPr lang="en-US" dirty="0" smtClean="0"/>
                <a:t> </a:t>
              </a:r>
              <a:r>
                <a:rPr lang="bn-BD" dirty="0" smtClean="0"/>
                <a:t> </a:t>
              </a:r>
              <a:r>
                <a:rPr lang="en-US" dirty="0" smtClean="0"/>
                <a:t> </a:t>
              </a:r>
              <a:r>
                <a:rPr lang="en-US" dirty="0"/>
                <a:t>8   </a:t>
              </a:r>
              <a:r>
                <a:rPr lang="bn-BD" dirty="0" smtClean="0"/>
                <a:t>    </a:t>
              </a:r>
              <a:r>
                <a:rPr lang="en-US" dirty="0" smtClean="0"/>
                <a:t>9  </a:t>
              </a:r>
              <a:r>
                <a:rPr lang="bn-BD" dirty="0" smtClean="0"/>
                <a:t>    </a:t>
              </a:r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3505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38100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Line 7"/>
            <p:cNvSpPr>
              <a:spLocks noChangeShapeType="1"/>
            </p:cNvSpPr>
            <p:nvPr/>
          </p:nvSpPr>
          <p:spPr bwMode="auto">
            <a:xfrm>
              <a:off x="4114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Line 8"/>
            <p:cNvSpPr>
              <a:spLocks noChangeShapeType="1"/>
            </p:cNvSpPr>
            <p:nvPr/>
          </p:nvSpPr>
          <p:spPr bwMode="auto">
            <a:xfrm>
              <a:off x="2895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4419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>
              <a:off x="2590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Line 11"/>
            <p:cNvSpPr>
              <a:spLocks noChangeShapeType="1"/>
            </p:cNvSpPr>
            <p:nvPr/>
          </p:nvSpPr>
          <p:spPr bwMode="auto">
            <a:xfrm>
              <a:off x="3200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>
              <a:off x="4724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5029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533400" y="4267201"/>
            <a:ext cx="6400800" cy="1371600"/>
            <a:chOff x="2286000" y="4576763"/>
            <a:chExt cx="2819400" cy="1062037"/>
          </a:xfrm>
        </p:grpSpPr>
        <p:sp>
          <p:nvSpPr>
            <p:cNvPr id="6148" name="Rectangle 4"/>
            <p:cNvSpPr>
              <a:spLocks noChangeArrowheads="1"/>
            </p:cNvSpPr>
            <p:nvPr/>
          </p:nvSpPr>
          <p:spPr bwMode="auto">
            <a:xfrm>
              <a:off x="2286000" y="4576763"/>
              <a:ext cx="2819400" cy="10620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1   </a:t>
              </a:r>
              <a:r>
                <a:rPr lang="bn-BD" dirty="0" smtClean="0"/>
                <a:t>   </a:t>
              </a:r>
              <a:r>
                <a:rPr lang="en-US" dirty="0" smtClean="0"/>
                <a:t>2    </a:t>
              </a:r>
              <a:r>
                <a:rPr lang="bn-BD" dirty="0" smtClean="0"/>
                <a:t>     </a:t>
              </a:r>
              <a:r>
                <a:rPr lang="en-US" dirty="0" smtClean="0"/>
                <a:t>3   </a:t>
              </a:r>
              <a:r>
                <a:rPr lang="bn-BD" dirty="0" smtClean="0"/>
                <a:t>     </a:t>
              </a:r>
              <a:r>
                <a:rPr lang="en-US" dirty="0" smtClean="0"/>
                <a:t>4   </a:t>
              </a:r>
              <a:r>
                <a:rPr lang="bn-BD" dirty="0" smtClean="0"/>
                <a:t>     </a:t>
              </a:r>
              <a:r>
                <a:rPr lang="en-US" dirty="0" smtClean="0"/>
                <a:t>5    </a:t>
              </a:r>
              <a:r>
                <a:rPr lang="bn-BD" dirty="0" smtClean="0"/>
                <a:t>    </a:t>
              </a:r>
              <a:r>
                <a:rPr lang="en-US" dirty="0" smtClean="0"/>
                <a:t>6   </a:t>
              </a:r>
              <a:r>
                <a:rPr lang="bn-BD" dirty="0" smtClean="0"/>
                <a:t>    </a:t>
              </a:r>
              <a:r>
                <a:rPr lang="en-US" dirty="0" smtClean="0"/>
                <a:t>7</a:t>
              </a:r>
              <a:r>
                <a:rPr lang="bn-BD" dirty="0" smtClean="0"/>
                <a:t>   </a:t>
              </a:r>
              <a:r>
                <a:rPr lang="en-US" dirty="0" smtClean="0"/>
                <a:t>   </a:t>
              </a:r>
              <a:r>
                <a:rPr lang="bn-BD" dirty="0" smtClean="0"/>
                <a:t>  </a:t>
              </a:r>
              <a:r>
                <a:rPr lang="en-US" dirty="0" smtClean="0"/>
                <a:t>8   </a:t>
              </a:r>
              <a:r>
                <a:rPr lang="bn-BD" dirty="0" smtClean="0"/>
                <a:t>      </a:t>
              </a:r>
              <a:r>
                <a:rPr lang="en-US" dirty="0" smtClean="0"/>
                <a:t>9 </a:t>
              </a:r>
              <a:endParaRPr lang="en-US" dirty="0"/>
            </a:p>
          </p:txBody>
        </p:sp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>
              <a:off x="362902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3976688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29577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2" name="Line 18"/>
            <p:cNvSpPr>
              <a:spLocks noChangeShapeType="1"/>
            </p:cNvSpPr>
            <p:nvPr/>
          </p:nvSpPr>
          <p:spPr bwMode="auto">
            <a:xfrm>
              <a:off x="2947988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3" name="Line 19"/>
            <p:cNvSpPr>
              <a:spLocks noChangeShapeType="1"/>
            </p:cNvSpPr>
            <p:nvPr/>
          </p:nvSpPr>
          <p:spPr bwMode="auto">
            <a:xfrm>
              <a:off x="4629150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4" name="Line 20"/>
            <p:cNvSpPr>
              <a:spLocks noChangeShapeType="1"/>
            </p:cNvSpPr>
            <p:nvPr/>
          </p:nvSpPr>
          <p:spPr bwMode="auto">
            <a:xfrm>
              <a:off x="260032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5" name="Line 21"/>
            <p:cNvSpPr>
              <a:spLocks noChangeShapeType="1"/>
            </p:cNvSpPr>
            <p:nvPr/>
          </p:nvSpPr>
          <p:spPr bwMode="auto">
            <a:xfrm>
              <a:off x="3281363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4976813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86000" y="1806714"/>
            <a:ext cx="3048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itchFamily="2" charset="0"/>
                <a:cs typeface="NikoshBAN" pitchFamily="2" charset="0"/>
              </a:rPr>
              <a:t>ভার্নিয়ার স্কেল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90800" y="59436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মূল স্কেল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315200" y="2819400"/>
            <a:ext cx="1295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দশ ঘর</a:t>
            </a: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endParaRPr lang="bn-BD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নয় ঘর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ectangle 62"/>
          <p:cNvSpPr/>
          <p:nvPr/>
        </p:nvSpPr>
        <p:spPr>
          <a:xfrm>
            <a:off x="2590800" y="5486400"/>
            <a:ext cx="457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Arial" pitchFamily="34" charset="0"/>
              </a:rPr>
              <a:t>৫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43000"/>
            <a:ext cx="8686800" cy="609600"/>
          </a:xfrm>
        </p:spPr>
        <p:txBody>
          <a:bodyPr>
            <a:normAutofit fontScale="90000"/>
          </a:bodyPr>
          <a:lstStyle/>
          <a:p>
            <a:pPr algn="l"/>
            <a:r>
              <a:rPr lang="bn-BD" dirty="0" smtClean="0">
                <a:latin typeface="NikoshBAN" pitchFamily="2" charset="0"/>
                <a:cs typeface="NikoshBAN" pitchFamily="2" charset="0"/>
              </a:rPr>
              <a:t>০                   ১                    ২                    ৩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350328" y="5139242"/>
            <a:ext cx="2757268" cy="1143000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b="1" dirty="0" smtClean="0"/>
              <a:t> </a:t>
            </a:r>
            <a:r>
              <a:rPr lang="en-US" dirty="0" smtClean="0"/>
              <a:t>1    </a:t>
            </a:r>
            <a:r>
              <a:rPr lang="en-US" dirty="0"/>
              <a:t>2   3   4   5  6   7  8   9  10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3173138" y="1676400"/>
            <a:ext cx="2819400" cy="115230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dirty="0" smtClean="0"/>
              <a:t>  1    </a:t>
            </a:r>
            <a:r>
              <a:rPr lang="en-US" dirty="0"/>
              <a:t>2    3   4   5    6   7   8   9 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4310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>
            <a:off x="57358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60406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48214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63454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45166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5126202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>
            <a:off x="6664270" y="513805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7" name="Line 13"/>
          <p:cNvSpPr>
            <a:spLocks noChangeShapeType="1"/>
          </p:cNvSpPr>
          <p:nvPr/>
        </p:nvSpPr>
        <p:spPr bwMode="auto">
          <a:xfrm>
            <a:off x="6926866" y="5167378"/>
            <a:ext cx="1588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9" name="Line 15"/>
          <p:cNvSpPr>
            <a:spLocks noChangeShapeType="1"/>
          </p:cNvSpPr>
          <p:nvPr/>
        </p:nvSpPr>
        <p:spPr bwMode="auto">
          <a:xfrm>
            <a:off x="4585649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0" name="Line 16"/>
          <p:cNvSpPr>
            <a:spLocks noChangeShapeType="1"/>
          </p:cNvSpPr>
          <p:nvPr/>
        </p:nvSpPr>
        <p:spPr bwMode="auto">
          <a:xfrm>
            <a:off x="4933312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1" name="Line 17"/>
          <p:cNvSpPr>
            <a:spLocks noChangeShapeType="1"/>
          </p:cNvSpPr>
          <p:nvPr/>
        </p:nvSpPr>
        <p:spPr bwMode="auto">
          <a:xfrm>
            <a:off x="5252399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2" name="Line 18"/>
          <p:cNvSpPr>
            <a:spLocks noChangeShapeType="1"/>
          </p:cNvSpPr>
          <p:nvPr/>
        </p:nvSpPr>
        <p:spPr bwMode="auto">
          <a:xfrm>
            <a:off x="3904612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3" name="Line 19"/>
          <p:cNvSpPr>
            <a:spLocks noChangeShapeType="1"/>
          </p:cNvSpPr>
          <p:nvPr/>
        </p:nvSpPr>
        <p:spPr bwMode="auto">
          <a:xfrm>
            <a:off x="5585774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3561492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>
            <a:off x="4237987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6" name="Line 22"/>
          <p:cNvSpPr>
            <a:spLocks noChangeShapeType="1"/>
          </p:cNvSpPr>
          <p:nvPr/>
        </p:nvSpPr>
        <p:spPr bwMode="auto">
          <a:xfrm>
            <a:off x="5933437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Rectangle 4"/>
          <p:cNvSpPr>
            <a:spLocks noChangeArrowheads="1"/>
          </p:cNvSpPr>
          <p:nvPr/>
        </p:nvSpPr>
        <p:spPr bwMode="auto">
          <a:xfrm>
            <a:off x="361092" y="1676401"/>
            <a:ext cx="2791264" cy="1147542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dirty="0" smtClean="0"/>
              <a:t>  1    </a:t>
            </a:r>
            <a:r>
              <a:rPr lang="en-US" dirty="0"/>
              <a:t>2    3   4   5    6   7   8   9 </a:t>
            </a:r>
          </a:p>
        </p:txBody>
      </p:sp>
      <p:sp>
        <p:nvSpPr>
          <p:cNvPr id="40" name="Rectangle 4"/>
          <p:cNvSpPr>
            <a:spLocks noChangeArrowheads="1"/>
          </p:cNvSpPr>
          <p:nvPr/>
        </p:nvSpPr>
        <p:spPr bwMode="auto">
          <a:xfrm>
            <a:off x="6005966" y="1676400"/>
            <a:ext cx="2819400" cy="1152305"/>
          </a:xfrm>
          <a:prstGeom prst="rect">
            <a:avLst/>
          </a:prstGeom>
          <a:solidFill>
            <a:schemeClr val="accent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dirty="0"/>
              <a:t>  </a:t>
            </a:r>
            <a:r>
              <a:rPr lang="en-US" dirty="0" smtClean="0"/>
              <a:t>  1    </a:t>
            </a:r>
            <a:r>
              <a:rPr lang="en-US" dirty="0"/>
              <a:t>2    3   4   5    6   7   8   9 </a:t>
            </a:r>
          </a:p>
        </p:txBody>
      </p:sp>
      <p:sp>
        <p:nvSpPr>
          <p:cNvPr id="41" name="Line 15"/>
          <p:cNvSpPr>
            <a:spLocks noChangeShapeType="1"/>
          </p:cNvSpPr>
          <p:nvPr/>
        </p:nvSpPr>
        <p:spPr bwMode="auto">
          <a:xfrm>
            <a:off x="7425831" y="2442942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2" name="Line 16"/>
          <p:cNvSpPr>
            <a:spLocks noChangeShapeType="1"/>
          </p:cNvSpPr>
          <p:nvPr/>
        </p:nvSpPr>
        <p:spPr bwMode="auto">
          <a:xfrm>
            <a:off x="7752712" y="2442942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3" name="Line 17"/>
          <p:cNvSpPr>
            <a:spLocks noChangeShapeType="1"/>
          </p:cNvSpPr>
          <p:nvPr/>
        </p:nvSpPr>
        <p:spPr bwMode="auto">
          <a:xfrm>
            <a:off x="8071799" y="2442942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4" name="Line 18"/>
          <p:cNvSpPr>
            <a:spLocks noChangeShapeType="1"/>
          </p:cNvSpPr>
          <p:nvPr/>
        </p:nvSpPr>
        <p:spPr bwMode="auto">
          <a:xfrm>
            <a:off x="6724012" y="2442942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5" name="Line 19"/>
          <p:cNvSpPr>
            <a:spLocks noChangeShapeType="1"/>
          </p:cNvSpPr>
          <p:nvPr/>
        </p:nvSpPr>
        <p:spPr bwMode="auto">
          <a:xfrm>
            <a:off x="8405174" y="2442942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" name="Line 20"/>
          <p:cNvSpPr>
            <a:spLocks noChangeShapeType="1"/>
          </p:cNvSpPr>
          <p:nvPr/>
        </p:nvSpPr>
        <p:spPr bwMode="auto">
          <a:xfrm>
            <a:off x="6376349" y="2442942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7" name="Line 21"/>
          <p:cNvSpPr>
            <a:spLocks noChangeShapeType="1"/>
          </p:cNvSpPr>
          <p:nvPr/>
        </p:nvSpPr>
        <p:spPr bwMode="auto">
          <a:xfrm>
            <a:off x="7057387" y="2442942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2"/>
          <p:cNvSpPr>
            <a:spLocks noChangeShapeType="1"/>
          </p:cNvSpPr>
          <p:nvPr/>
        </p:nvSpPr>
        <p:spPr bwMode="auto">
          <a:xfrm>
            <a:off x="8752837" y="2442942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9" name="Line 15"/>
          <p:cNvSpPr>
            <a:spLocks noChangeShapeType="1"/>
          </p:cNvSpPr>
          <p:nvPr/>
        </p:nvSpPr>
        <p:spPr bwMode="auto">
          <a:xfrm>
            <a:off x="1817049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" name="Line 16"/>
          <p:cNvSpPr>
            <a:spLocks noChangeShapeType="1"/>
          </p:cNvSpPr>
          <p:nvPr/>
        </p:nvSpPr>
        <p:spPr bwMode="auto">
          <a:xfrm>
            <a:off x="2164712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" name="Line 17"/>
          <p:cNvSpPr>
            <a:spLocks noChangeShapeType="1"/>
          </p:cNvSpPr>
          <p:nvPr/>
        </p:nvSpPr>
        <p:spPr bwMode="auto">
          <a:xfrm>
            <a:off x="2483799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2" name="Line 18"/>
          <p:cNvSpPr>
            <a:spLocks noChangeShapeType="1"/>
          </p:cNvSpPr>
          <p:nvPr/>
        </p:nvSpPr>
        <p:spPr bwMode="auto">
          <a:xfrm>
            <a:off x="1136012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3" name="Line 19"/>
          <p:cNvSpPr>
            <a:spLocks noChangeShapeType="1"/>
          </p:cNvSpPr>
          <p:nvPr/>
        </p:nvSpPr>
        <p:spPr bwMode="auto">
          <a:xfrm>
            <a:off x="2817174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4" name="Line 20"/>
          <p:cNvSpPr>
            <a:spLocks noChangeShapeType="1"/>
          </p:cNvSpPr>
          <p:nvPr/>
        </p:nvSpPr>
        <p:spPr bwMode="auto">
          <a:xfrm>
            <a:off x="778824" y="2447705"/>
            <a:ext cx="1588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5" name="Line 21"/>
          <p:cNvSpPr>
            <a:spLocks noChangeShapeType="1"/>
          </p:cNvSpPr>
          <p:nvPr/>
        </p:nvSpPr>
        <p:spPr bwMode="auto">
          <a:xfrm>
            <a:off x="1469387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6" name="Line 22"/>
          <p:cNvSpPr>
            <a:spLocks noChangeShapeType="1"/>
          </p:cNvSpPr>
          <p:nvPr/>
        </p:nvSpPr>
        <p:spPr bwMode="auto">
          <a:xfrm>
            <a:off x="3164837" y="2447705"/>
            <a:ext cx="1587" cy="381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381000" y="2819400"/>
            <a:ext cx="6248400" cy="243840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itchFamily="2" charset="0"/>
                <a:cs typeface="NikoshBAN" pitchFamily="2" charset="0"/>
              </a:rPr>
              <a:t>পরিমাপের বস্তু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>
            <a:off x="6670170" y="762000"/>
            <a:ext cx="1524000" cy="1588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81000" y="1752600"/>
            <a:ext cx="19050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মূলস্কেল</a:t>
            </a:r>
            <a:endParaRPr lang="en-US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0" y="5486400"/>
            <a:ext cx="2362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আপাত পাঠ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7315200" y="1981200"/>
            <a:ext cx="457200" cy="4572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2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4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6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8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0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2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3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4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6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28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5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30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repeatCount="indefinite" accel="50000" decel="50000" autoRev="1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0.00382 -0.05555 L 0.00382 0.166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037E-7 C 0.04271 0.22593 0.0856 0.45208 5E-6 0.53935 C -0.0856 0.62662 -0.42761 0.52731 -0.51355 0.52431 " pathEditMode="relative" rAng="0" ptsTypes="aaA">
                                      <p:cBhvr>
                                        <p:cTn id="42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3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  <p:bldP spid="58" grpId="0" animBg="1"/>
      <p:bldP spid="62" grpId="0" animBg="1"/>
      <p:bldP spid="62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Vernier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649666"/>
            <a:ext cx="8458200" cy="35590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476845" y="502791"/>
            <a:ext cx="19812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91440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ভার্নিয়ার স্কেল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29245" y="3776814"/>
            <a:ext cx="1981200" cy="646331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91440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 স্কেল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4267200"/>
            <a:ext cx="8458200" cy="762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আপাত পাঠ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029200"/>
            <a:ext cx="8458200" cy="16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ভার্নিয়ার ধ্রুবক এর মান যত ততটুকু পর্যন্ত সূক্ষ্ম পরিমাপ করা যায়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5143500" y="3314700"/>
            <a:ext cx="1524000" cy="228600"/>
          </a:xfrm>
          <a:prstGeom prst="straightConnector1">
            <a:avLst/>
          </a:prstGeom>
          <a:ln w="38100">
            <a:solidFill>
              <a:srgbClr val="FF0000"/>
            </a:solidFill>
            <a:prstDash val="lgDashDot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323676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ভার্নিয়ার ধ্রুবক 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6486" y="1041408"/>
            <a:ext cx="8534400" cy="40011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n-BD" sz="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ভার্নিয়ার ধ্রুবক=মূলস্কেলের ক্ষুদ্রতম ১ভাগের দৈর্ঘ্য – ভার্নিয়ার স্কেলের ১ভাগের দৈর্ঘ্য   </a:t>
            </a:r>
            <a:endParaRPr lang="en-US" sz="2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820" y="1531266"/>
            <a:ext cx="8305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=মূলস্কেলের ক্ষুদ্রতম ১ভাগের দৈর্ঘ ÷ ভার্নিয়ার স্কেলের মোট ভাগ সংখ্যা   </a:t>
            </a:r>
            <a:endParaRPr lang="en-US" sz="2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00400" y="294894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ভার্নিয়ার পাঠ 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750" y="3473469"/>
            <a:ext cx="8305800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ভার্নিয়ার পাঠ=ভার্নিয়ার স্কেল পাঠ </a:t>
            </a:r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× </a:t>
            </a:r>
            <a:r>
              <a:rPr lang="bn-BD" sz="28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ভার্নিয়ার ধ্রুবক</a:t>
            </a:r>
            <a:endParaRPr lang="en-US" sz="28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474100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মোট </a:t>
            </a:r>
            <a:r>
              <a:rPr lang="en-US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ৈ</a:t>
            </a:r>
            <a:r>
              <a:rPr lang="bn-BD" sz="36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দর্ঘ্য  </a:t>
            </a:r>
            <a:endParaRPr lang="en-US" sz="36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73150" y="5366147"/>
            <a:ext cx="83058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মোট </a:t>
            </a:r>
            <a:r>
              <a:rPr lang="en-US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ৈ</a:t>
            </a:r>
            <a:r>
              <a:rPr lang="bn-BD" sz="2800" dirty="0" smtClean="0">
                <a:solidFill>
                  <a:srgbClr val="009900"/>
                </a:solidFill>
                <a:latin typeface="NikoshBAN" pitchFamily="2" charset="0"/>
                <a:cs typeface="NikoshBAN" pitchFamily="2" charset="0"/>
              </a:rPr>
              <a:t>দর্ঘ্য= মূলস্কেল পাঠ +ভার্নিয়ার পাঠ </a:t>
            </a:r>
            <a:endParaRPr lang="en-US" sz="2800" dirty="0">
              <a:solidFill>
                <a:srgbClr val="0099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36290" y="243840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ভার্নিয়ার স্কেল দ্বারা দৈর্ঘ্যর সূক্ষ্ম পরিমাপ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vernier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861" y="1066800"/>
            <a:ext cx="8382000" cy="3200400"/>
          </a:xfrm>
          <a:prstGeom prst="rect">
            <a:avLst/>
          </a:prstGeom>
          <a:ln>
            <a:solidFill>
              <a:schemeClr val="tx1"/>
            </a:solidFill>
            <a:prstDash val="sysDot"/>
          </a:ln>
        </p:spPr>
      </p:pic>
      <p:sp>
        <p:nvSpPr>
          <p:cNvPr id="4" name="TextBox 3"/>
          <p:cNvSpPr txBox="1"/>
          <p:nvPr/>
        </p:nvSpPr>
        <p:spPr>
          <a:xfrm>
            <a:off x="304800" y="899160"/>
            <a:ext cx="88392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/>
              <a:t>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02265" y="3200400"/>
            <a:ext cx="8741735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6600" dirty="0" smtClean="0"/>
              <a:t>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18730" y="1286540"/>
            <a:ext cx="435935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3900" dirty="0" smtClean="0"/>
              <a:t> </a:t>
            </a:r>
            <a:endParaRPr lang="en-US" sz="8000" dirty="0"/>
          </a:p>
        </p:txBody>
      </p:sp>
      <p:sp>
        <p:nvSpPr>
          <p:cNvPr id="7" name="TextBox 6"/>
          <p:cNvSpPr txBox="1"/>
          <p:nvPr/>
        </p:nvSpPr>
        <p:spPr>
          <a:xfrm>
            <a:off x="8708065" y="2514600"/>
            <a:ext cx="435935" cy="37702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23900" dirty="0" smtClean="0"/>
              <a:t> </a:t>
            </a:r>
            <a:endParaRPr lang="en-US" sz="80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3733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এখানে</a:t>
            </a:r>
            <a:endParaRPr lang="en-US" sz="32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5800" y="4648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মূলস্কেল পাঠ = ৩.৩ সে.মি.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5800" y="5181600"/>
            <a:ext cx="3962400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ভার্নিয়ার স্কেল পাঠ = ৮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" y="57150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ভার্নিয়ার পাঠের মান = ৮×০.০১ সে.মি. =০.০৮ সে.মি.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" y="6172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দন্ডের দৈর্ঘ = ৩.৩ সে.মি. + ০.০৮ সে.মি. =৩.৩৮ সে.মি.  </a:t>
            </a:r>
            <a:endParaRPr lang="en-US" sz="28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" y="4191000"/>
            <a:ext cx="7620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chemeClr val="accent6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ভার্নিয়ারধ্রুবক=১মি.মি.÷১০=০.১মি.মি.=০.০১সে.মি. </a:t>
            </a:r>
            <a:endParaRPr lang="en-US" sz="3200" dirty="0">
              <a:solidFill>
                <a:schemeClr val="accent6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05200" y="1625025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দন্ড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1632840"/>
            <a:ext cx="464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405421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৫ জন করে দলে বিভক্ত হয়ে প্রশ্নটি সমাধান কর।    </a:t>
            </a:r>
            <a:endParaRPr lang="en-US" sz="4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362956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প্রশ্ন-সাধারণ মিটার স্কেল দিয়ে সঠিক দৈর্ঘ </a:t>
            </a:r>
          </a:p>
          <a:p>
            <a:r>
              <a:rPr lang="bn-BD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পরিমাপ করা যায় না কেন ? ২টি কারণ লিখ। 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55386" y="1567530"/>
            <a:ext cx="449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5177" y="3055565"/>
            <a:ext cx="777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সুক্ষ্ম দৈর্ঘ্য পরিমাপে ব্যবহৃত </a:t>
            </a:r>
            <a:r>
              <a:rPr lang="bn-IN" sz="36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360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টি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যন্ত্রের নাম বল।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4074276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সাধারণ স্কেল ও ভার্নিয়ার স্কেলের মধ্য ২টি পার্থক্য বল। </a:t>
            </a:r>
            <a:endParaRPr lang="en-US" sz="3600" dirty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49880" y="1371600"/>
            <a:ext cx="3276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15340" y="2337136"/>
            <a:ext cx="7696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প্রশ্ন-প্রধান স্কেলের ক্ষুদ্রতম ১ ভাগের দৈর্ঘ্য  ১মি.মি. । ভার্নিয়ার স্কেলের ২০ ভাগ প্রধান স্কেলের ক্ষুদ্রতম ১৯ ভাগের সমান। ভার্নিয়ার ধ্রুবক নির্ণয় কর।                  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2133600"/>
            <a:ext cx="3581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15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838200"/>
            <a:ext cx="8610600" cy="635476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হাশেম</a:t>
            </a:r>
            <a:r>
              <a:rPr lang="en-US" dirty="0">
                <a:latin typeface="NikoshBAN" pitchFamily="2" charset="0"/>
                <a:cs typeface="NikoshBAN" pitchFamily="2" charset="0"/>
              </a:rPr>
              <a:t/>
            </a:r>
            <a:br>
              <a:rPr lang="en-US" dirty="0">
                <a:latin typeface="NikoshBAN" pitchFamily="2" charset="0"/>
                <a:cs typeface="NikoshBAN" pitchFamily="2" charset="0"/>
              </a:rPr>
            </a:br>
            <a:r>
              <a:rPr lang="en-US" sz="1200" dirty="0" err="1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1200" dirty="0">
                <a:latin typeface="NikoshBAN" pitchFamily="2" charset="0"/>
                <a:cs typeface="NikoshBAN" pitchFamily="2" charset="0"/>
              </a:rPr>
            </a:br>
            <a:r>
              <a:rPr lang="en-US" sz="1200" dirty="0" err="1">
                <a:latin typeface="NikoshBAN" pitchFamily="2" charset="0"/>
                <a:cs typeface="NikoshBAN" pitchFamily="2" charset="0"/>
              </a:rPr>
              <a:t>মাটিরাংগা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1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/>
            </a:r>
            <a:br>
              <a:rPr lang="en-US" sz="1200" dirty="0">
                <a:latin typeface="NikoshBAN" pitchFamily="2" charset="0"/>
                <a:cs typeface="NikoshBAN" pitchFamily="2" charset="0"/>
              </a:rPr>
            </a:br>
            <a:r>
              <a:rPr lang="en-US" sz="1200" dirty="0" err="1">
                <a:latin typeface="NikoshBAN" pitchFamily="2" charset="0"/>
                <a:cs typeface="NikoshBAN" pitchFamily="2" charset="0"/>
              </a:rPr>
              <a:t>মাটিরাংগা,খাগড়াছাড়ি</a:t>
            </a:r>
            <a:r>
              <a:rPr lang="en-US" sz="1200" dirty="0">
                <a:latin typeface="NikoshBAN" pitchFamily="2" charset="0"/>
                <a:cs typeface="NikoshBAN" pitchFamily="2" charset="0"/>
              </a:rPr>
              <a:t>।</a:t>
            </a:r>
            <a:br>
              <a:rPr lang="en-US" sz="1200" dirty="0">
                <a:latin typeface="NikoshBAN" pitchFamily="2" charset="0"/>
                <a:cs typeface="NikoshBAN" pitchFamily="2" charset="0"/>
              </a:rPr>
            </a:br>
            <a:r>
              <a:rPr lang="en-US" sz="1200" dirty="0">
                <a:latin typeface="NikoshBAN" pitchFamily="2" charset="0"/>
                <a:cs typeface="NikoshBAN" pitchFamily="2" charset="0"/>
              </a:rPr>
              <a:t>মোবাইল-০১৫৫৬৭০৩৮৭১</a:t>
            </a:r>
            <a:br>
              <a:rPr lang="en-US" sz="1200" dirty="0">
                <a:latin typeface="NikoshBAN" pitchFamily="2" charset="0"/>
                <a:cs typeface="NikoshBAN" pitchFamily="2" charset="0"/>
              </a:rPr>
            </a:br>
            <a:r>
              <a:rPr lang="en-US" sz="1200" dirty="0">
                <a:latin typeface="NikoshBAN" pitchFamily="2" charset="0"/>
                <a:cs typeface="NikoshBAN" pitchFamily="2" charset="0"/>
              </a:rPr>
              <a:t>Email-abul.hashem.mphs@gmail.com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1200" y="6096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43947" y="2057400"/>
            <a:ext cx="1112707" cy="137279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505200" y="990600"/>
            <a:ext cx="2057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05200" y="9906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82000" cy="62785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শ্রেণিঃ নবম 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বিষয়ঃ পদার্থ বিজ্ঞান 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latin typeface="NikoshBAN" pitchFamily="2" charset="0"/>
                <a:cs typeface="NikoshBAN" pitchFamily="2" charset="0"/>
              </a:rPr>
              <a:t>অধ্যায়ঃ প্রথম </a:t>
            </a:r>
            <a:br>
              <a:rPr lang="bn-BD" sz="6000" dirty="0" smtClean="0">
                <a:latin typeface="NikoshBAN" pitchFamily="2" charset="0"/>
                <a:cs typeface="NikoshBAN" pitchFamily="2" charset="0"/>
              </a:rPr>
            </a:b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4898562"/>
            <a:ext cx="739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উপরের যন্ত্রগুলো দিয়ে কী করা হয় ?</a:t>
            </a:r>
            <a:r>
              <a:rPr lang="bn-BD" sz="4000" b="1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Measuring Tools &amp; Sca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990600"/>
            <a:ext cx="2590800" cy="2590800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4" name="Picture 3" descr="measuring tool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5600" y="914400"/>
            <a:ext cx="2909071" cy="2679051"/>
          </a:xfrm>
          <a:prstGeom prst="rect">
            <a:avLst/>
          </a:prstGeom>
          <a:ln>
            <a:solidFill>
              <a:srgbClr val="0000FF"/>
            </a:solidFill>
          </a:ln>
        </p:spPr>
      </p:pic>
      <p:pic>
        <p:nvPicPr>
          <p:cNvPr id="5" name="Picture 4" descr="scal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942754"/>
            <a:ext cx="2772519" cy="2638646"/>
          </a:xfrm>
          <a:prstGeom prst="rect">
            <a:avLst/>
          </a:prstGeom>
          <a:solidFill>
            <a:schemeClr val="bg2"/>
          </a:solidFill>
          <a:ln>
            <a:solidFill>
              <a:srgbClr val="0000FF"/>
            </a:solidFill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6650" y="2492514"/>
            <a:ext cx="5562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6600" u="sng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পরিমাপ</a:t>
            </a:r>
            <a:r>
              <a:rPr lang="bn-BD" sz="4000" u="sng" dirty="0" smtClean="0">
                <a:solidFill>
                  <a:srgbClr val="0000FF"/>
                </a:solidFill>
              </a:rPr>
              <a:t> </a:t>
            </a:r>
            <a:endParaRPr lang="en-US" sz="4000" u="sng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8382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BD" dirty="0" smtClean="0">
                <a:latin typeface="NikoshBAN" pitchFamily="2" charset="0"/>
                <a:cs typeface="NikoshBAN" pitchFamily="2" charset="0"/>
              </a:rPr>
              <a:t>আচরণিক উদ্দেশ্য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7"/>
            <a:ext cx="8229600" cy="505936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bn-BD" sz="4400" dirty="0" smtClean="0">
                <a:solidFill>
                  <a:srgbClr val="0000FF"/>
                </a:solidFill>
                <a:latin typeface="NikoshLight" pitchFamily="2" charset="0"/>
                <a:cs typeface="NikoshLight" pitchFamily="2" charset="0"/>
              </a:rPr>
              <a:t>    </a:t>
            </a:r>
            <a:r>
              <a:rPr lang="bn-BD" sz="2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এই পাঠ শেষে শিক্ষার্থী</a:t>
            </a:r>
            <a:r>
              <a:rPr lang="en-US" sz="2000" dirty="0" err="1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bn-BD" sz="20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পরিমাপ কী তা বলতে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ভার্ণিয়ার ধ্রুবক নির্ণয় করতে পারবে।</a:t>
            </a:r>
          </a:p>
          <a:p>
            <a:pPr>
              <a:buFont typeface="Wingdings" pitchFamily="2" charset="2"/>
              <a:buChar char="v"/>
            </a:pPr>
            <a:r>
              <a:rPr lang="bn-BD" sz="2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সূক্ষ্ম পরিমাপের জন্য ভার্ণিয়ার স্কেল পরিমাপ করতে পারবে।</a:t>
            </a:r>
          </a:p>
          <a:p>
            <a:pPr>
              <a:buFont typeface="Wingdings" pitchFamily="2" charset="2"/>
              <a:buChar char="v"/>
            </a:pPr>
            <a:endParaRPr lang="bn-BD" sz="4400" dirty="0" smtClean="0">
              <a:solidFill>
                <a:srgbClr val="0000FF"/>
              </a:solidFill>
              <a:latin typeface="NikoshLight" pitchFamily="2" charset="0"/>
              <a:cs typeface="NikoshLight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4400" dirty="0" smtClean="0">
              <a:solidFill>
                <a:srgbClr val="0000FF"/>
              </a:solidFill>
              <a:latin typeface="NikoshLight" pitchFamily="2" charset="0"/>
              <a:cs typeface="NikoshLigh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C:\Documents and Settings\TTC\Desktop\2 shahid\images.jpg"/>
          <p:cNvPicPr>
            <a:picLocks noChangeAspect="1" noChangeArrowheads="1"/>
          </p:cNvPicPr>
          <p:nvPr/>
        </p:nvPicPr>
        <p:blipFill>
          <a:blip r:embed="rId2"/>
          <a:srcRect r="132" b="26572"/>
          <a:stretch>
            <a:fillRect/>
          </a:stretch>
        </p:blipFill>
        <p:spPr bwMode="auto">
          <a:xfrm>
            <a:off x="381000" y="1412240"/>
            <a:ext cx="3733800" cy="3235960"/>
          </a:xfrm>
          <a:prstGeom prst="rect">
            <a:avLst/>
          </a:prstGeom>
          <a:noFill/>
        </p:spPr>
      </p:pic>
      <p:pic>
        <p:nvPicPr>
          <p:cNvPr id="31746" name="Picture 2" descr="C:\Documents and Settings\TTC\Desktop\2 shahid\mp.gif"/>
          <p:cNvPicPr>
            <a:picLocks noChangeAspect="1" noChangeArrowheads="1"/>
          </p:cNvPicPr>
          <p:nvPr/>
        </p:nvPicPr>
        <p:blipFill>
          <a:blip r:embed="rId3"/>
          <a:srcRect b="11708"/>
          <a:stretch>
            <a:fillRect/>
          </a:stretch>
        </p:blipFill>
        <p:spPr bwMode="auto">
          <a:xfrm>
            <a:off x="4114800" y="1295400"/>
            <a:ext cx="4191000" cy="37337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600200" y="1447800"/>
            <a:ext cx="6096000" cy="1600200"/>
            <a:chOff x="2286000" y="2590800"/>
            <a:chExt cx="3049588" cy="1143000"/>
          </a:xfrm>
        </p:grpSpPr>
        <p:sp>
          <p:nvSpPr>
            <p:cNvPr id="8195" name="Rectangle 3"/>
            <p:cNvSpPr>
              <a:spLocks noChangeArrowheads="1"/>
            </p:cNvSpPr>
            <p:nvPr/>
          </p:nvSpPr>
          <p:spPr bwMode="auto">
            <a:xfrm>
              <a:off x="2286000" y="2590800"/>
              <a:ext cx="3048000" cy="1143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 dirty="0"/>
                <a:t> </a:t>
              </a:r>
              <a:r>
                <a:rPr lang="bn-BD" b="1" dirty="0" smtClean="0"/>
                <a:t>  </a:t>
              </a:r>
              <a:r>
                <a:rPr lang="en-US" dirty="0" smtClean="0"/>
                <a:t>1 </a:t>
              </a:r>
              <a:r>
                <a:rPr lang="bn-BD" dirty="0" smtClean="0"/>
                <a:t>     </a:t>
              </a:r>
              <a:r>
                <a:rPr lang="en-US" dirty="0" smtClean="0"/>
                <a:t>  2   </a:t>
              </a:r>
              <a:r>
                <a:rPr lang="bn-BD" dirty="0" smtClean="0"/>
                <a:t>    </a:t>
              </a:r>
              <a:r>
                <a:rPr lang="en-US" dirty="0" smtClean="0"/>
                <a:t>3 </a:t>
              </a:r>
              <a:r>
                <a:rPr lang="bn-BD" dirty="0" smtClean="0"/>
                <a:t>   </a:t>
              </a:r>
              <a:r>
                <a:rPr lang="en-US" dirty="0" smtClean="0"/>
                <a:t>  </a:t>
              </a:r>
              <a:r>
                <a:rPr lang="en-US" dirty="0"/>
                <a:t>4  </a:t>
              </a:r>
              <a:r>
                <a:rPr lang="bn-BD" dirty="0" smtClean="0"/>
                <a:t>    </a:t>
              </a:r>
              <a:r>
                <a:rPr lang="en-US" dirty="0" smtClean="0"/>
                <a:t> </a:t>
              </a:r>
              <a:r>
                <a:rPr lang="en-US" dirty="0"/>
                <a:t>5 </a:t>
              </a:r>
              <a:r>
                <a:rPr lang="bn-BD" dirty="0" smtClean="0"/>
                <a:t>    </a:t>
              </a:r>
              <a:r>
                <a:rPr lang="en-US" dirty="0" smtClean="0"/>
                <a:t> </a:t>
              </a:r>
              <a:r>
                <a:rPr lang="en-US" dirty="0"/>
                <a:t>6   </a:t>
              </a:r>
              <a:r>
                <a:rPr lang="bn-BD" dirty="0" smtClean="0"/>
                <a:t>   </a:t>
              </a:r>
              <a:r>
                <a:rPr lang="en-US" dirty="0" smtClean="0"/>
                <a:t>7  </a:t>
              </a:r>
              <a:r>
                <a:rPr lang="bn-BD" dirty="0" smtClean="0"/>
                <a:t>    </a:t>
              </a:r>
              <a:r>
                <a:rPr lang="en-US" dirty="0" smtClean="0"/>
                <a:t>8   </a:t>
              </a:r>
              <a:r>
                <a:rPr lang="bn-BD" dirty="0" smtClean="0"/>
                <a:t>   </a:t>
              </a:r>
              <a:r>
                <a:rPr lang="en-US" dirty="0" smtClean="0"/>
                <a:t>9  </a:t>
              </a:r>
              <a:r>
                <a:rPr lang="bn-BD" dirty="0" smtClean="0"/>
                <a:t>   </a:t>
              </a:r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3505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6"/>
            <p:cNvSpPr>
              <a:spLocks noChangeShapeType="1"/>
            </p:cNvSpPr>
            <p:nvPr/>
          </p:nvSpPr>
          <p:spPr bwMode="auto">
            <a:xfrm>
              <a:off x="38100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4114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2895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9"/>
            <p:cNvSpPr>
              <a:spLocks noChangeShapeType="1"/>
            </p:cNvSpPr>
            <p:nvPr/>
          </p:nvSpPr>
          <p:spPr bwMode="auto">
            <a:xfrm>
              <a:off x="4419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10"/>
            <p:cNvSpPr>
              <a:spLocks noChangeShapeType="1"/>
            </p:cNvSpPr>
            <p:nvPr/>
          </p:nvSpPr>
          <p:spPr bwMode="auto">
            <a:xfrm>
              <a:off x="2590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Line 11"/>
            <p:cNvSpPr>
              <a:spLocks noChangeShapeType="1"/>
            </p:cNvSpPr>
            <p:nvPr/>
          </p:nvSpPr>
          <p:spPr bwMode="auto">
            <a:xfrm>
              <a:off x="3200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Line 12"/>
            <p:cNvSpPr>
              <a:spLocks noChangeShapeType="1"/>
            </p:cNvSpPr>
            <p:nvPr/>
          </p:nvSpPr>
          <p:spPr bwMode="auto">
            <a:xfrm>
              <a:off x="4724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5" name="Line 13"/>
            <p:cNvSpPr>
              <a:spLocks noChangeShapeType="1"/>
            </p:cNvSpPr>
            <p:nvPr/>
          </p:nvSpPr>
          <p:spPr bwMode="auto">
            <a:xfrm>
              <a:off x="5029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Line 14"/>
            <p:cNvSpPr>
              <a:spLocks noChangeShapeType="1"/>
            </p:cNvSpPr>
            <p:nvPr/>
          </p:nvSpPr>
          <p:spPr bwMode="auto">
            <a:xfrm>
              <a:off x="53340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676400" y="3962400"/>
            <a:ext cx="6019800" cy="1752600"/>
            <a:chOff x="2286000" y="5257800"/>
            <a:chExt cx="3054350" cy="1066800"/>
          </a:xfrm>
        </p:grpSpPr>
        <p:sp>
          <p:nvSpPr>
            <p:cNvPr id="8196" name="Rectangle 4"/>
            <p:cNvSpPr>
              <a:spLocks noChangeArrowheads="1"/>
            </p:cNvSpPr>
            <p:nvPr/>
          </p:nvSpPr>
          <p:spPr bwMode="auto">
            <a:xfrm>
              <a:off x="2286000" y="5262563"/>
              <a:ext cx="3048000" cy="10620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/>
                <a:t>  </a:t>
              </a:r>
              <a:r>
                <a:rPr lang="bn-BD" dirty="0" smtClean="0"/>
                <a:t>   </a:t>
              </a:r>
              <a:r>
                <a:rPr lang="en-US" dirty="0" smtClean="0"/>
                <a:t>1    </a:t>
              </a:r>
              <a:r>
                <a:rPr lang="bn-BD" dirty="0" smtClean="0"/>
                <a:t>    </a:t>
              </a:r>
              <a:r>
                <a:rPr lang="en-US" dirty="0" smtClean="0"/>
                <a:t>2    </a:t>
              </a:r>
              <a:r>
                <a:rPr lang="bn-BD" dirty="0" smtClean="0"/>
                <a:t>    </a:t>
              </a:r>
              <a:r>
                <a:rPr lang="en-US" dirty="0" smtClean="0"/>
                <a:t>3 </a:t>
              </a:r>
              <a:r>
                <a:rPr lang="bn-BD" dirty="0" smtClean="0"/>
                <a:t>    </a:t>
              </a:r>
              <a:r>
                <a:rPr lang="en-US" dirty="0" smtClean="0"/>
                <a:t>  </a:t>
              </a:r>
              <a:r>
                <a:rPr lang="en-US" dirty="0"/>
                <a:t>4   </a:t>
              </a:r>
              <a:r>
                <a:rPr lang="bn-BD" dirty="0" smtClean="0"/>
                <a:t>    </a:t>
              </a:r>
              <a:r>
                <a:rPr lang="en-US" dirty="0" smtClean="0"/>
                <a:t>5    </a:t>
              </a:r>
              <a:r>
                <a:rPr lang="bn-BD" dirty="0" smtClean="0"/>
                <a:t>   </a:t>
              </a:r>
              <a:r>
                <a:rPr lang="en-US" dirty="0" smtClean="0"/>
                <a:t>6   </a:t>
              </a:r>
              <a:r>
                <a:rPr lang="bn-BD" dirty="0" smtClean="0"/>
                <a:t>    </a:t>
              </a:r>
              <a:r>
                <a:rPr lang="en-US" dirty="0" smtClean="0"/>
                <a:t>7   </a:t>
              </a:r>
              <a:r>
                <a:rPr lang="bn-BD" dirty="0" smtClean="0"/>
                <a:t>    </a:t>
              </a:r>
              <a:r>
                <a:rPr lang="en-US" dirty="0" smtClean="0"/>
                <a:t>8  </a:t>
              </a:r>
              <a:r>
                <a:rPr lang="bn-BD" dirty="0" smtClean="0"/>
                <a:t>   </a:t>
              </a:r>
              <a:r>
                <a:rPr lang="en-US" dirty="0" smtClean="0"/>
                <a:t> 9</a:t>
              </a:r>
              <a:r>
                <a:rPr lang="bn-BD" dirty="0" smtClean="0"/>
                <a:t>   </a:t>
              </a:r>
              <a:r>
                <a:rPr lang="en-US" dirty="0" smtClean="0"/>
                <a:t> </a:t>
              </a:r>
              <a:endParaRPr lang="en-US" dirty="0"/>
            </a:p>
          </p:txBody>
        </p:sp>
        <p:sp>
          <p:nvSpPr>
            <p:cNvPr id="8207" name="Line 15"/>
            <p:cNvSpPr>
              <a:spLocks noChangeShapeType="1"/>
            </p:cNvSpPr>
            <p:nvPr/>
          </p:nvSpPr>
          <p:spPr bwMode="auto">
            <a:xfrm>
              <a:off x="362902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Line 16"/>
            <p:cNvSpPr>
              <a:spLocks noChangeShapeType="1"/>
            </p:cNvSpPr>
            <p:nvPr/>
          </p:nvSpPr>
          <p:spPr bwMode="auto">
            <a:xfrm>
              <a:off x="3976688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9" name="Line 17"/>
            <p:cNvSpPr>
              <a:spLocks noChangeShapeType="1"/>
            </p:cNvSpPr>
            <p:nvPr/>
          </p:nvSpPr>
          <p:spPr bwMode="auto">
            <a:xfrm>
              <a:off x="429577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Line 18"/>
            <p:cNvSpPr>
              <a:spLocks noChangeShapeType="1"/>
            </p:cNvSpPr>
            <p:nvPr/>
          </p:nvSpPr>
          <p:spPr bwMode="auto">
            <a:xfrm>
              <a:off x="2947988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Line 19"/>
            <p:cNvSpPr>
              <a:spLocks noChangeShapeType="1"/>
            </p:cNvSpPr>
            <p:nvPr/>
          </p:nvSpPr>
          <p:spPr bwMode="auto">
            <a:xfrm>
              <a:off x="4629150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Line 20"/>
            <p:cNvSpPr>
              <a:spLocks noChangeShapeType="1"/>
            </p:cNvSpPr>
            <p:nvPr/>
          </p:nvSpPr>
          <p:spPr bwMode="auto">
            <a:xfrm>
              <a:off x="2600325" y="5257800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3" name="Line 21"/>
            <p:cNvSpPr>
              <a:spLocks noChangeShapeType="1"/>
            </p:cNvSpPr>
            <p:nvPr/>
          </p:nvSpPr>
          <p:spPr bwMode="auto">
            <a:xfrm>
              <a:off x="3281363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4" name="Line 22"/>
            <p:cNvSpPr>
              <a:spLocks noChangeShapeType="1"/>
            </p:cNvSpPr>
            <p:nvPr/>
          </p:nvSpPr>
          <p:spPr bwMode="auto">
            <a:xfrm>
              <a:off x="4976813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5" name="Line 23"/>
            <p:cNvSpPr>
              <a:spLocks noChangeShapeType="1"/>
            </p:cNvSpPr>
            <p:nvPr/>
          </p:nvSpPr>
          <p:spPr bwMode="auto">
            <a:xfrm>
              <a:off x="5338763" y="5257800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609600" y="2133600"/>
            <a:ext cx="8077200" cy="3200400"/>
            <a:chOff x="2286000" y="2590800"/>
            <a:chExt cx="2744788" cy="2209800"/>
          </a:xfrm>
        </p:grpSpPr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>
              <a:off x="2286000" y="2590800"/>
              <a:ext cx="2743200" cy="1143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b="1" dirty="0"/>
                <a:t> </a:t>
              </a:r>
              <a:r>
                <a:rPr lang="en-US" dirty="0"/>
                <a:t>1    </a:t>
              </a:r>
              <a:r>
                <a:rPr lang="bn-BD" dirty="0" smtClean="0"/>
                <a:t>   </a:t>
              </a:r>
              <a:r>
                <a:rPr lang="en-US" dirty="0" smtClean="0"/>
                <a:t>2  </a:t>
              </a:r>
              <a:r>
                <a:rPr lang="bn-BD" dirty="0" smtClean="0"/>
                <a:t>       </a:t>
              </a:r>
              <a:r>
                <a:rPr lang="en-US" dirty="0" smtClean="0"/>
                <a:t> </a:t>
              </a:r>
              <a:r>
                <a:rPr lang="en-US" dirty="0"/>
                <a:t>3   </a:t>
              </a:r>
              <a:r>
                <a:rPr lang="bn-BD" dirty="0" smtClean="0"/>
                <a:t>      </a:t>
              </a:r>
              <a:r>
                <a:rPr lang="en-US" dirty="0" smtClean="0"/>
                <a:t>4   </a:t>
              </a:r>
              <a:r>
                <a:rPr lang="bn-BD" dirty="0" smtClean="0"/>
                <a:t>      </a:t>
              </a:r>
              <a:r>
                <a:rPr lang="en-US" dirty="0" smtClean="0"/>
                <a:t>5  </a:t>
              </a:r>
              <a:r>
                <a:rPr lang="bn-BD" dirty="0" smtClean="0"/>
                <a:t>       </a:t>
              </a:r>
              <a:r>
                <a:rPr lang="en-US" dirty="0" smtClean="0"/>
                <a:t>6   </a:t>
              </a:r>
              <a:r>
                <a:rPr lang="bn-BD" dirty="0" smtClean="0"/>
                <a:t>      </a:t>
              </a:r>
              <a:r>
                <a:rPr lang="en-US" dirty="0" smtClean="0"/>
                <a:t>7  </a:t>
              </a:r>
              <a:r>
                <a:rPr lang="bn-BD" dirty="0" smtClean="0"/>
                <a:t>       </a:t>
              </a:r>
              <a:r>
                <a:rPr lang="en-US" dirty="0" smtClean="0"/>
                <a:t>8   </a:t>
              </a:r>
              <a:r>
                <a:rPr lang="bn-BD" dirty="0" smtClean="0"/>
                <a:t>      </a:t>
              </a:r>
              <a:r>
                <a:rPr lang="en-US" dirty="0" smtClean="0"/>
                <a:t>9</a:t>
              </a:r>
              <a:r>
                <a:rPr lang="bn-BD" dirty="0" smtClean="0"/>
                <a:t> </a:t>
              </a:r>
              <a:r>
                <a:rPr lang="en-US" dirty="0" smtClean="0"/>
                <a:t> </a:t>
              </a:r>
              <a:r>
                <a:rPr lang="bn-BD" dirty="0" smtClean="0"/>
                <a:t>    </a:t>
              </a:r>
              <a:r>
                <a:rPr lang="en-US" dirty="0" smtClean="0"/>
                <a:t> </a:t>
              </a:r>
              <a:r>
                <a:rPr lang="en-US" dirty="0"/>
                <a:t>10</a:t>
              </a:r>
            </a:p>
          </p:txBody>
        </p:sp>
        <p:sp>
          <p:nvSpPr>
            <p:cNvPr id="3080" name="Rectangle 8"/>
            <p:cNvSpPr>
              <a:spLocks noChangeArrowheads="1"/>
            </p:cNvSpPr>
            <p:nvPr/>
          </p:nvSpPr>
          <p:spPr bwMode="auto">
            <a:xfrm>
              <a:off x="2286000" y="3738563"/>
              <a:ext cx="2743200" cy="10620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dirty="0" smtClean="0"/>
                <a:t> </a:t>
              </a:r>
              <a:r>
                <a:rPr lang="en-US" dirty="0"/>
                <a:t>1    </a:t>
              </a:r>
              <a:r>
                <a:rPr lang="bn-BD" dirty="0" smtClean="0"/>
                <a:t>   </a:t>
              </a:r>
              <a:r>
                <a:rPr lang="en-US" dirty="0" smtClean="0"/>
                <a:t>2    </a:t>
              </a:r>
              <a:r>
                <a:rPr lang="bn-BD" dirty="0" smtClean="0"/>
                <a:t>       </a:t>
              </a:r>
              <a:r>
                <a:rPr lang="en-US" dirty="0" smtClean="0"/>
                <a:t>3   </a:t>
              </a:r>
              <a:r>
                <a:rPr lang="bn-BD" dirty="0" smtClean="0"/>
                <a:t>        </a:t>
              </a:r>
              <a:r>
                <a:rPr lang="en-US" dirty="0" smtClean="0"/>
                <a:t>4   </a:t>
              </a:r>
              <a:r>
                <a:rPr lang="bn-BD" dirty="0" smtClean="0"/>
                <a:t>       </a:t>
              </a:r>
              <a:r>
                <a:rPr lang="en-US" dirty="0" smtClean="0"/>
                <a:t>5    </a:t>
              </a:r>
              <a:r>
                <a:rPr lang="bn-BD" dirty="0" smtClean="0"/>
                <a:t>       </a:t>
              </a:r>
              <a:r>
                <a:rPr lang="en-US" dirty="0" smtClean="0"/>
                <a:t>6   </a:t>
              </a:r>
              <a:r>
                <a:rPr lang="bn-BD" dirty="0" smtClean="0"/>
                <a:t>       </a:t>
              </a:r>
              <a:r>
                <a:rPr lang="en-US" dirty="0" smtClean="0"/>
                <a:t>7   </a:t>
              </a:r>
              <a:r>
                <a:rPr lang="bn-BD" dirty="0" smtClean="0"/>
                <a:t>       </a:t>
              </a:r>
              <a:r>
                <a:rPr lang="en-US" dirty="0" smtClean="0"/>
                <a:t>8  </a:t>
              </a:r>
              <a:r>
                <a:rPr lang="bn-BD" dirty="0" smtClean="0"/>
                <a:t>       </a:t>
              </a:r>
              <a:r>
                <a:rPr lang="en-US" dirty="0" smtClean="0"/>
                <a:t> </a:t>
              </a:r>
              <a:r>
                <a:rPr lang="en-US" dirty="0"/>
                <a:t>9 </a:t>
              </a:r>
            </a:p>
          </p:txBody>
        </p:sp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3505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8100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3" name="Line 11"/>
            <p:cNvSpPr>
              <a:spLocks noChangeShapeType="1"/>
            </p:cNvSpPr>
            <p:nvPr/>
          </p:nvSpPr>
          <p:spPr bwMode="auto">
            <a:xfrm>
              <a:off x="4114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4" name="Line 12"/>
            <p:cNvSpPr>
              <a:spLocks noChangeShapeType="1"/>
            </p:cNvSpPr>
            <p:nvPr/>
          </p:nvSpPr>
          <p:spPr bwMode="auto">
            <a:xfrm>
              <a:off x="2895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5" name="Line 13"/>
            <p:cNvSpPr>
              <a:spLocks noChangeShapeType="1"/>
            </p:cNvSpPr>
            <p:nvPr/>
          </p:nvSpPr>
          <p:spPr bwMode="auto">
            <a:xfrm>
              <a:off x="44196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6" name="Line 14"/>
            <p:cNvSpPr>
              <a:spLocks noChangeShapeType="1"/>
            </p:cNvSpPr>
            <p:nvPr/>
          </p:nvSpPr>
          <p:spPr bwMode="auto">
            <a:xfrm>
              <a:off x="25908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7" name="Line 15"/>
            <p:cNvSpPr>
              <a:spLocks noChangeShapeType="1"/>
            </p:cNvSpPr>
            <p:nvPr/>
          </p:nvSpPr>
          <p:spPr bwMode="auto">
            <a:xfrm>
              <a:off x="3200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8" name="Line 16"/>
            <p:cNvSpPr>
              <a:spLocks noChangeShapeType="1"/>
            </p:cNvSpPr>
            <p:nvPr/>
          </p:nvSpPr>
          <p:spPr bwMode="auto">
            <a:xfrm>
              <a:off x="47244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89" name="Line 17"/>
            <p:cNvSpPr>
              <a:spLocks noChangeShapeType="1"/>
            </p:cNvSpPr>
            <p:nvPr/>
          </p:nvSpPr>
          <p:spPr bwMode="auto">
            <a:xfrm>
              <a:off x="5029200" y="3352800"/>
              <a:ext cx="1588" cy="381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2" name="Line 20"/>
            <p:cNvSpPr>
              <a:spLocks noChangeShapeType="1"/>
            </p:cNvSpPr>
            <p:nvPr/>
          </p:nvSpPr>
          <p:spPr bwMode="auto">
            <a:xfrm>
              <a:off x="3629025" y="3729038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3" name="Line 21"/>
            <p:cNvSpPr>
              <a:spLocks noChangeShapeType="1"/>
            </p:cNvSpPr>
            <p:nvPr/>
          </p:nvSpPr>
          <p:spPr bwMode="auto">
            <a:xfrm>
              <a:off x="3976688" y="3729038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4" name="Line 22"/>
            <p:cNvSpPr>
              <a:spLocks noChangeShapeType="1"/>
            </p:cNvSpPr>
            <p:nvPr/>
          </p:nvSpPr>
          <p:spPr bwMode="auto">
            <a:xfrm>
              <a:off x="4295775" y="3729038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5" name="Line 23"/>
            <p:cNvSpPr>
              <a:spLocks noChangeShapeType="1"/>
            </p:cNvSpPr>
            <p:nvPr/>
          </p:nvSpPr>
          <p:spPr bwMode="auto">
            <a:xfrm>
              <a:off x="2947988" y="3729038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6" name="Line 24"/>
            <p:cNvSpPr>
              <a:spLocks noChangeShapeType="1"/>
            </p:cNvSpPr>
            <p:nvPr/>
          </p:nvSpPr>
          <p:spPr bwMode="auto">
            <a:xfrm>
              <a:off x="4629150" y="3729038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7" name="Line 25"/>
            <p:cNvSpPr>
              <a:spLocks noChangeShapeType="1"/>
            </p:cNvSpPr>
            <p:nvPr/>
          </p:nvSpPr>
          <p:spPr bwMode="auto">
            <a:xfrm>
              <a:off x="2586257" y="3729038"/>
              <a:ext cx="1588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8" name="Line 26"/>
            <p:cNvSpPr>
              <a:spLocks noChangeShapeType="1"/>
            </p:cNvSpPr>
            <p:nvPr/>
          </p:nvSpPr>
          <p:spPr bwMode="auto">
            <a:xfrm>
              <a:off x="3281363" y="3729038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099" name="Line 27"/>
            <p:cNvSpPr>
              <a:spLocks noChangeShapeType="1"/>
            </p:cNvSpPr>
            <p:nvPr/>
          </p:nvSpPr>
          <p:spPr bwMode="auto">
            <a:xfrm>
              <a:off x="4976813" y="3729038"/>
              <a:ext cx="1587" cy="3810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362</Words>
  <Application>Microsoft Office PowerPoint</Application>
  <PresentationFormat>On-screen Show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আবুল হাশেম সিনিয়র শিক্ষক মাটিরাংগা সরকারি মডেল উচ্চ বিদ্যালয় মাটিরাংগা,খাগড়াছাড়ি। মোবাইল-০১৫৫৬৭০৩৮৭১ Email-abul.hashem.mphs@gmail.com</vt:lpstr>
      <vt:lpstr>শ্রেণিঃ নবম  বিষয়ঃ পদার্থ বিজ্ঞান  অধ্যায়ঃ প্রথম  </vt:lpstr>
      <vt:lpstr>Slide 4</vt:lpstr>
      <vt:lpstr>Slide 5</vt:lpstr>
      <vt:lpstr>আচরণিক উদ্দেশ্য</vt:lpstr>
      <vt:lpstr>Slide 7</vt:lpstr>
      <vt:lpstr>Slide 8</vt:lpstr>
      <vt:lpstr>Slide 9</vt:lpstr>
      <vt:lpstr>Slide 10</vt:lpstr>
      <vt:lpstr>০                   ১                    ২                    ৩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DELL</cp:lastModifiedBy>
  <cp:revision>206</cp:revision>
  <dcterms:created xsi:type="dcterms:W3CDTF">2006-08-16T00:00:00Z</dcterms:created>
  <dcterms:modified xsi:type="dcterms:W3CDTF">2019-10-08T05:47:21Z</dcterms:modified>
</cp:coreProperties>
</file>