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93" r:id="rId2"/>
    <p:sldId id="289" r:id="rId3"/>
    <p:sldId id="256" r:id="rId4"/>
    <p:sldId id="287" r:id="rId5"/>
    <p:sldId id="261" r:id="rId6"/>
    <p:sldId id="257" r:id="rId7"/>
    <p:sldId id="258" r:id="rId8"/>
    <p:sldId id="263" r:id="rId9"/>
    <p:sldId id="262" r:id="rId10"/>
    <p:sldId id="264" r:id="rId11"/>
    <p:sldId id="273" r:id="rId12"/>
    <p:sldId id="276" r:id="rId13"/>
    <p:sldId id="275" r:id="rId14"/>
    <p:sldId id="274" r:id="rId15"/>
    <p:sldId id="271" r:id="rId16"/>
    <p:sldId id="272" r:id="rId17"/>
    <p:sldId id="277" r:id="rId18"/>
    <p:sldId id="278" r:id="rId19"/>
    <p:sldId id="282" r:id="rId20"/>
    <p:sldId id="280" r:id="rId21"/>
    <p:sldId id="281" r:id="rId22"/>
    <p:sldId id="29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EL" initials="D" lastIdx="1" clrIdx="0">
    <p:extLst>
      <p:ext uri="{19B8F6BF-5375-455C-9EA6-DF929625EA0E}">
        <p15:presenceInfo xmlns:p15="http://schemas.microsoft.com/office/powerpoint/2012/main" userId="DO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FF0066"/>
    <a:srgbClr val="00FF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171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2-12T19:16:38.251" idx="1">
    <p:pos x="10" y="10"/>
    <p:text/>
    <p:extLst>
      <p:ext uri="{C676402C-5697-4E1C-873F-D02D1690AC5C}">
        <p15:threadingInfo xmlns:p15="http://schemas.microsoft.com/office/powerpoint/2012/main" timeZoneBias="-3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72FDA-97EF-4217-8B1B-66BF3A049EA6}" type="datetimeFigureOut">
              <a:rPr lang="en-US" smtClean="0"/>
              <a:pPr/>
              <a:t>3/10/2019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1C99C-9127-4CFC-BC44-622EBA95D1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18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AA22-4C30-4F22-9875-9D4958ECF400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C931-F0D2-4A83-B678-5D47FE75227E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9EE6-910D-4943-B0ED-D2177E40AD72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B323-AEC1-4D8C-B64F-F9930E972203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F20A-F6E2-4CF4-8224-28D864AAC908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7CC7-A299-42F8-B16D-3B95722A6AEF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0D3-5853-43DF-A549-362A317237C9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0965F-7E3E-4814-ADC7-FCC7AD567ED7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565D-CB99-4094-9517-0C664C04892D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DB204-4726-49B5-BE98-1B46FBA3BDC8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E972-7424-480C-8839-652DB739A4FA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DF364-65D2-4757-AD47-09CC16FF9ED5}" type="datetime1">
              <a:rPr lang="en-US" smtClean="0"/>
              <a:pPr/>
              <a:t>3/10/2019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S.M.HABIB ULLAH, Lecturer In ICT, Raozan College, Chittagong.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\Desktop\ID%2012\Video\Edit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33400"/>
            <a:ext cx="8478356" cy="27492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ounded Rectangle 3"/>
          <p:cNvSpPr/>
          <p:nvPr/>
        </p:nvSpPr>
        <p:spPr>
          <a:xfrm>
            <a:off x="76200" y="3733800"/>
            <a:ext cx="8763000" cy="2590800"/>
          </a:xfrm>
          <a:prstGeom prst="roundRect">
            <a:avLst/>
          </a:prstGeom>
          <a:gradFill flip="none" rotWithShape="1">
            <a:gsLst>
              <a:gs pos="6000">
                <a:srgbClr val="CC0066"/>
              </a:gs>
              <a:gs pos="51000">
                <a:schemeClr val="accent3">
                  <a:lumMod val="89000"/>
                </a:schemeClr>
              </a:gs>
              <a:gs pos="90000">
                <a:srgbClr val="FFFF00"/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b="1" dirty="0" smtClean="0">
                <a:solidFill>
                  <a:schemeClr val="bg1"/>
                </a:solidFill>
              </a:rPr>
              <a:t>বিসমিল্লাহ্‌ হিররাহ মানির রাহীম।</a:t>
            </a:r>
            <a:endParaRPr lang="en-US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1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838994" y="1904206"/>
            <a:ext cx="2438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5258594" y="1904206"/>
            <a:ext cx="2438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2057400" y="3124200"/>
            <a:ext cx="1981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772694" y="3161506"/>
            <a:ext cx="533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001294" y="3161506"/>
            <a:ext cx="533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>
            <a:off x="4267200" y="3124200"/>
            <a:ext cx="22098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2057400" y="685800"/>
            <a:ext cx="1219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3276600" y="457200"/>
            <a:ext cx="381000" cy="228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>
            <a:off x="3733800" y="685800"/>
            <a:ext cx="9906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 flipV="1">
            <a:off x="4724400" y="457200"/>
            <a:ext cx="381000" cy="228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>
            <a:off x="5181600" y="685800"/>
            <a:ext cx="1295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lowchart: Delay 32"/>
          <p:cNvSpPr/>
          <p:nvPr/>
        </p:nvSpPr>
        <p:spPr>
          <a:xfrm>
            <a:off x="6477000" y="1219200"/>
            <a:ext cx="1295400" cy="1371600"/>
          </a:xfrm>
          <a:prstGeom prst="flowChartDela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bg1"/>
                </a:solidFill>
              </a:rPr>
              <a:t>LIGHT</a:t>
            </a:r>
          </a:p>
          <a:p>
            <a:pPr algn="ctr"/>
            <a:r>
              <a:rPr lang="bn-BD" sz="2400" dirty="0" smtClean="0">
                <a:solidFill>
                  <a:schemeClr val="bg1"/>
                </a:solidFill>
              </a:rPr>
              <a:t>OFF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352800" y="2743200"/>
            <a:ext cx="533400" cy="838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2438400" y="2743200"/>
            <a:ext cx="762000" cy="76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FF00"/>
                </a:solidFill>
              </a:rPr>
              <a:t>AC</a:t>
            </a:r>
          </a:p>
          <a:p>
            <a:pPr algn="ctr"/>
            <a:r>
              <a:rPr lang="en-US" b="1" dirty="0" err="1" smtClean="0">
                <a:solidFill>
                  <a:srgbClr val="00FF00"/>
                </a:solidFill>
              </a:rPr>
              <a:t>5v</a:t>
            </a:r>
            <a:endParaRPr lang="en-US" b="1" dirty="0">
              <a:solidFill>
                <a:srgbClr val="00FF00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rot="5400000">
            <a:off x="762794" y="5180806"/>
            <a:ext cx="2438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182394" y="5180806"/>
            <a:ext cx="2438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>
            <a:off x="1981200" y="6400800"/>
            <a:ext cx="1981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3696494" y="6438106"/>
            <a:ext cx="533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3925094" y="6438106"/>
            <a:ext cx="533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0800000">
            <a:off x="4191000" y="6400800"/>
            <a:ext cx="22098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10800000">
            <a:off x="1981200" y="3962400"/>
            <a:ext cx="1219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>
            <a:off x="3200400" y="3962400"/>
            <a:ext cx="457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>
            <a:off x="3505200" y="3962400"/>
            <a:ext cx="14478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>
            <a:off x="4648200" y="3962400"/>
            <a:ext cx="457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0800000">
            <a:off x="5105400" y="3962400"/>
            <a:ext cx="1295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3276600" y="6019800"/>
            <a:ext cx="533400" cy="838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2362200" y="6019800"/>
            <a:ext cx="762000" cy="76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FF00"/>
                </a:solidFill>
              </a:rPr>
              <a:t>AC</a:t>
            </a:r>
          </a:p>
          <a:p>
            <a:pPr algn="ctr"/>
            <a:r>
              <a:rPr lang="en-US" b="1" dirty="0" err="1" smtClean="0">
                <a:solidFill>
                  <a:srgbClr val="00FF00"/>
                </a:solidFill>
              </a:rPr>
              <a:t>5v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53" name="Flowchart: Delay 52"/>
          <p:cNvSpPr/>
          <p:nvPr/>
        </p:nvSpPr>
        <p:spPr>
          <a:xfrm>
            <a:off x="6400800" y="4495800"/>
            <a:ext cx="1295400" cy="1371600"/>
          </a:xfrm>
          <a:prstGeom prst="flowChartDela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bg1"/>
                </a:solidFill>
              </a:rPr>
              <a:t>LIGHT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ON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0" y="0"/>
            <a:ext cx="28956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32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AND গেইট</a:t>
            </a:r>
            <a:endParaRPr lang="en-US" sz="32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22 0.0125 L -0.09166 0.01064 L -0.09166 -0.34723 L 0.04705 -0.34723 L 0.08264 -0.37778 L 0.04271 -0.34352 L -0.08732 -0.34352 L -0.08871 0.0125 L -0.04722 0.0125 Z " pathEditMode="relative" rAng="0" ptsTypes="AAAAAAAAA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-19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618 -0.02407 L -0.08333 -0.02407 L -0.08333 -0.35555 L 0.39809 -0.35231 L 0.3967 -0.19166 " pathEditMode="relative" rAng="0" ptsTypes="AAAAA">
                                      <p:cBhvr>
                                        <p:cTn id="1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00" y="-1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55" grpId="0" animBg="1"/>
      <p:bldP spid="53" grpId="0" animBg="1"/>
      <p:bldP spid="5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200" y="0"/>
            <a:ext cx="4724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AND গেইট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1" name="Group 3"/>
          <p:cNvGrpSpPr>
            <a:grpSpLocks/>
          </p:cNvGrpSpPr>
          <p:nvPr/>
        </p:nvGrpSpPr>
        <p:grpSpPr bwMode="auto">
          <a:xfrm>
            <a:off x="309563" y="1216025"/>
            <a:ext cx="8401050" cy="4972049"/>
            <a:chOff x="169" y="777"/>
            <a:chExt cx="5292" cy="3132"/>
          </a:xfrm>
        </p:grpSpPr>
        <p:sp>
          <p:nvSpPr>
            <p:cNvPr id="44" name="AutoShape 5"/>
            <p:cNvSpPr>
              <a:spLocks noChangeArrowheads="1"/>
            </p:cNvSpPr>
            <p:nvPr/>
          </p:nvSpPr>
          <p:spPr bwMode="auto">
            <a:xfrm>
              <a:off x="169" y="2524"/>
              <a:ext cx="393" cy="314"/>
            </a:xfrm>
            <a:prstGeom prst="rightArrow">
              <a:avLst>
                <a:gd name="adj1" fmla="val 50000"/>
                <a:gd name="adj2" fmla="val 3129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500" b="1" dirty="0">
                  <a:solidFill>
                    <a:srgbClr val="00FFFF"/>
                  </a:solidFill>
                  <a:latin typeface="Times New Roman" pitchFamily="18" charset="0"/>
                </a:rPr>
                <a:t>Step 1</a:t>
              </a:r>
              <a:endParaRPr lang="en-US" dirty="0"/>
            </a:p>
          </p:txBody>
        </p:sp>
        <p:sp>
          <p:nvSpPr>
            <p:cNvPr id="45" name="Line 6"/>
            <p:cNvSpPr>
              <a:spLocks noChangeShapeType="1"/>
            </p:cNvSpPr>
            <p:nvPr/>
          </p:nvSpPr>
          <p:spPr bwMode="auto">
            <a:xfrm flipV="1">
              <a:off x="3369" y="2146"/>
              <a:ext cx="349" cy="107"/>
            </a:xfrm>
            <a:prstGeom prst="line">
              <a:avLst/>
            </a:prstGeom>
            <a:noFill/>
            <a:ln w="57150">
              <a:solidFill>
                <a:srgbClr val="00FFFF"/>
              </a:solidFill>
              <a:round/>
              <a:headEnd type="diamond" w="med" len="med"/>
              <a:tailEnd type="diamond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7"/>
            <p:cNvSpPr>
              <a:spLocks noChangeShapeType="1"/>
            </p:cNvSpPr>
            <p:nvPr/>
          </p:nvSpPr>
          <p:spPr bwMode="auto">
            <a:xfrm flipV="1">
              <a:off x="4441" y="2146"/>
              <a:ext cx="350" cy="107"/>
            </a:xfrm>
            <a:prstGeom prst="line">
              <a:avLst/>
            </a:prstGeom>
            <a:noFill/>
            <a:ln w="57150">
              <a:solidFill>
                <a:srgbClr val="00FFFF"/>
              </a:solidFill>
              <a:round/>
              <a:headEnd type="diamond" w="med" len="med"/>
              <a:tailEnd type="diamond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7" name="Group 46"/>
            <p:cNvGrpSpPr>
              <a:grpSpLocks/>
            </p:cNvGrpSpPr>
            <p:nvPr/>
          </p:nvGrpSpPr>
          <p:grpSpPr bwMode="auto">
            <a:xfrm>
              <a:off x="2449" y="777"/>
              <a:ext cx="3012" cy="3132"/>
              <a:chOff x="9362" y="1341"/>
              <a:chExt cx="7530" cy="7830"/>
            </a:xfrm>
          </p:grpSpPr>
          <p:grpSp>
            <p:nvGrpSpPr>
              <p:cNvPr id="48" name="Group 31"/>
              <p:cNvGrpSpPr>
                <a:grpSpLocks/>
              </p:cNvGrpSpPr>
              <p:nvPr/>
            </p:nvGrpSpPr>
            <p:grpSpPr bwMode="auto">
              <a:xfrm>
                <a:off x="10060" y="3930"/>
                <a:ext cx="6690" cy="5241"/>
                <a:chOff x="10060" y="3930"/>
                <a:chExt cx="6690" cy="5241"/>
              </a:xfrm>
            </p:grpSpPr>
            <p:sp>
              <p:nvSpPr>
                <p:cNvPr id="63" name="Line 32"/>
                <p:cNvSpPr>
                  <a:spLocks noChangeShapeType="1"/>
                </p:cNvSpPr>
                <p:nvPr/>
              </p:nvSpPr>
              <p:spPr bwMode="auto">
                <a:xfrm>
                  <a:off x="10060" y="5021"/>
                  <a:ext cx="0" cy="3196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" name="Line 33"/>
                <p:cNvSpPr>
                  <a:spLocks noChangeShapeType="1"/>
                </p:cNvSpPr>
                <p:nvPr/>
              </p:nvSpPr>
              <p:spPr bwMode="auto">
                <a:xfrm>
                  <a:off x="10060" y="5024"/>
                  <a:ext cx="1600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" name="Line 34"/>
                <p:cNvSpPr>
                  <a:spLocks noChangeShapeType="1"/>
                </p:cNvSpPr>
                <p:nvPr/>
              </p:nvSpPr>
              <p:spPr bwMode="auto">
                <a:xfrm>
                  <a:off x="12533" y="5024"/>
                  <a:ext cx="1892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Line 35"/>
                <p:cNvSpPr>
                  <a:spLocks noChangeShapeType="1"/>
                </p:cNvSpPr>
                <p:nvPr/>
              </p:nvSpPr>
              <p:spPr bwMode="auto">
                <a:xfrm>
                  <a:off x="15150" y="5024"/>
                  <a:ext cx="1600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" name="Line 36"/>
                <p:cNvSpPr>
                  <a:spLocks noChangeShapeType="1"/>
                </p:cNvSpPr>
                <p:nvPr/>
              </p:nvSpPr>
              <p:spPr bwMode="auto">
                <a:xfrm>
                  <a:off x="16750" y="5021"/>
                  <a:ext cx="0" cy="3196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" name="Line 37"/>
                <p:cNvSpPr>
                  <a:spLocks noChangeShapeType="1"/>
                </p:cNvSpPr>
                <p:nvPr/>
              </p:nvSpPr>
              <p:spPr bwMode="auto">
                <a:xfrm>
                  <a:off x="10060" y="8217"/>
                  <a:ext cx="1308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1662" y="8145"/>
                  <a:ext cx="2192" cy="72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0" name="Line 39"/>
                <p:cNvSpPr>
                  <a:spLocks noChangeShapeType="1"/>
                </p:cNvSpPr>
                <p:nvPr/>
              </p:nvSpPr>
              <p:spPr bwMode="auto">
                <a:xfrm>
                  <a:off x="14713" y="8217"/>
                  <a:ext cx="2037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" name="Line 40"/>
                <p:cNvSpPr>
                  <a:spLocks noChangeShapeType="1"/>
                </p:cNvSpPr>
                <p:nvPr/>
              </p:nvSpPr>
              <p:spPr bwMode="auto">
                <a:xfrm>
                  <a:off x="11368" y="7950"/>
                  <a:ext cx="0" cy="531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" name="Line 41"/>
                <p:cNvSpPr>
                  <a:spLocks noChangeShapeType="1"/>
                </p:cNvSpPr>
                <p:nvPr/>
              </p:nvSpPr>
              <p:spPr bwMode="auto">
                <a:xfrm>
                  <a:off x="11660" y="7745"/>
                  <a:ext cx="0" cy="93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11805" y="3930"/>
                  <a:ext cx="696" cy="8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r>
                    <a:rPr lang="en-US" sz="2800" b="1" dirty="0">
                      <a:solidFill>
                        <a:srgbClr val="00FF00"/>
                      </a:solidFill>
                      <a:latin typeface="Times New Roman" pitchFamily="18" charset="0"/>
                    </a:rPr>
                    <a:t>A</a:t>
                  </a:r>
                  <a:endParaRPr lang="en-US" dirty="0"/>
                </a:p>
              </p:txBody>
            </p:sp>
            <p:sp>
              <p:nvSpPr>
                <p:cNvPr id="74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4569" y="3959"/>
                  <a:ext cx="664" cy="8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r>
                    <a:rPr lang="en-US" sz="2800" b="1">
                      <a:solidFill>
                        <a:srgbClr val="00FF00"/>
                      </a:solidFill>
                      <a:latin typeface="Times New Roman" pitchFamily="18" charset="0"/>
                    </a:rPr>
                    <a:t>B</a:t>
                  </a:r>
                  <a:endParaRPr lang="en-US"/>
                </a:p>
              </p:txBody>
            </p:sp>
            <p:sp>
              <p:nvSpPr>
                <p:cNvPr id="75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0854" y="8546"/>
                  <a:ext cx="1577" cy="6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r>
                    <a:rPr lang="en-US" sz="1900" b="1" dirty="0" smtClean="0">
                      <a:solidFill>
                        <a:srgbClr val="00FF00"/>
                      </a:solidFill>
                      <a:latin typeface="Times New Roman" pitchFamily="18" charset="0"/>
                    </a:rPr>
                    <a:t>Power</a:t>
                  </a:r>
                  <a:endParaRPr lang="en-US" dirty="0"/>
                </a:p>
              </p:txBody>
            </p:sp>
            <p:sp>
              <p:nvSpPr>
                <p:cNvPr id="76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14194" y="8469"/>
                  <a:ext cx="1315" cy="6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r>
                    <a:rPr lang="en-US" sz="2000" b="1" dirty="0">
                      <a:solidFill>
                        <a:srgbClr val="00FF00"/>
                      </a:solidFill>
                      <a:latin typeface="Times New Roman" pitchFamily="18" charset="0"/>
                    </a:rPr>
                    <a:t>Lamp</a:t>
                  </a:r>
                  <a:endParaRPr lang="en-US" dirty="0"/>
                </a:p>
              </p:txBody>
            </p:sp>
            <p:sp>
              <p:nvSpPr>
                <p:cNvPr id="77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4694" y="7466"/>
                  <a:ext cx="957" cy="7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r>
                    <a:rPr lang="en-US" sz="2400" b="1" dirty="0">
                      <a:solidFill>
                        <a:srgbClr val="00FF00"/>
                      </a:solidFill>
                      <a:latin typeface="Times New Roman" pitchFamily="18" charset="0"/>
                    </a:rPr>
                    <a:t>AB</a:t>
                  </a:r>
                  <a:endParaRPr lang="en-US" dirty="0"/>
                </a:p>
              </p:txBody>
            </p:sp>
          </p:grpSp>
          <p:grpSp>
            <p:nvGrpSpPr>
              <p:cNvPr id="49" name="Group 47"/>
              <p:cNvGrpSpPr>
                <a:grpSpLocks/>
              </p:cNvGrpSpPr>
              <p:nvPr/>
            </p:nvGrpSpPr>
            <p:grpSpPr bwMode="auto">
              <a:xfrm>
                <a:off x="9362" y="1341"/>
                <a:ext cx="7530" cy="2048"/>
                <a:chOff x="9362" y="1341"/>
                <a:chExt cx="7530" cy="2048"/>
              </a:xfrm>
            </p:grpSpPr>
            <p:grpSp>
              <p:nvGrpSpPr>
                <p:cNvPr id="51" name="Group 49"/>
                <p:cNvGrpSpPr>
                  <a:grpSpLocks/>
                </p:cNvGrpSpPr>
                <p:nvPr/>
              </p:nvGrpSpPr>
              <p:grpSpPr bwMode="auto">
                <a:xfrm>
                  <a:off x="9362" y="1341"/>
                  <a:ext cx="7530" cy="2048"/>
                  <a:chOff x="2109" y="869"/>
                  <a:chExt cx="3011" cy="819"/>
                </a:xfrm>
              </p:grpSpPr>
              <p:grpSp>
                <p:nvGrpSpPr>
                  <p:cNvPr id="55" name="Group 50"/>
                  <p:cNvGrpSpPr>
                    <a:grpSpLocks/>
                  </p:cNvGrpSpPr>
                  <p:nvPr/>
                </p:nvGrpSpPr>
                <p:grpSpPr bwMode="auto">
                  <a:xfrm>
                    <a:off x="2437" y="935"/>
                    <a:ext cx="2086" cy="681"/>
                    <a:chOff x="2437" y="935"/>
                    <a:chExt cx="2086" cy="681"/>
                  </a:xfrm>
                </p:grpSpPr>
                <p:sp>
                  <p:nvSpPr>
                    <p:cNvPr id="59" name="AutoShape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2" y="935"/>
                      <a:ext cx="725" cy="681"/>
                    </a:xfrm>
                    <a:prstGeom prst="flowChartDelay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0" name="Line 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37" y="1071"/>
                      <a:ext cx="680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" name="Line 5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37" y="1484"/>
                      <a:ext cx="680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" name="Line 5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3" y="1262"/>
                      <a:ext cx="680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6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12" y="869"/>
                    <a:ext cx="324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3600" b="1">
                        <a:solidFill>
                          <a:srgbClr val="FF0066"/>
                        </a:solidFill>
                        <a:latin typeface="Times New Roman" pitchFamily="18" charset="0"/>
                      </a:rPr>
                      <a:t>A</a:t>
                    </a:r>
                    <a:endParaRPr lang="en-US"/>
                  </a:p>
                </p:txBody>
              </p:sp>
              <p:sp>
                <p:nvSpPr>
                  <p:cNvPr id="57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09" y="1284"/>
                    <a:ext cx="308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3600" b="1">
                        <a:solidFill>
                          <a:srgbClr val="FF0066"/>
                        </a:solidFill>
                        <a:latin typeface="Times New Roman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58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04" y="1071"/>
                    <a:ext cx="516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3600" b="1">
                        <a:solidFill>
                          <a:srgbClr val="FF0066"/>
                        </a:solidFill>
                        <a:latin typeface="Times New Roman" pitchFamily="18" charset="0"/>
                      </a:rPr>
                      <a:t>AB</a:t>
                    </a:r>
                    <a:endParaRPr lang="en-US"/>
                  </a:p>
                </p:txBody>
              </p:sp>
            </p:grpSp>
            <p:sp>
              <p:nvSpPr>
                <p:cNvPr id="5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0868" y="2901"/>
                  <a:ext cx="20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pPr algn="ctr"/>
                  <a:r>
                    <a:rPr lang="en-US" sz="2000" b="1">
                      <a:solidFill>
                        <a:srgbClr val="FFFFFF"/>
                      </a:solidFill>
                      <a:latin typeface="Times New Roman" pitchFamily="18" charset="0"/>
                    </a:rPr>
                    <a:t>0</a:t>
                  </a:r>
                  <a:endParaRPr lang="en-US"/>
                </a:p>
              </p:txBody>
            </p:sp>
            <p:sp>
              <p:nvSpPr>
                <p:cNvPr id="5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10868" y="1371"/>
                  <a:ext cx="20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pPr algn="ctr"/>
                  <a:r>
                    <a:rPr lang="en-US" sz="2000" b="1">
                      <a:solidFill>
                        <a:srgbClr val="FFFFFF"/>
                      </a:solidFill>
                      <a:latin typeface="Times New Roman" pitchFamily="18" charset="0"/>
                    </a:rPr>
                    <a:t>0</a:t>
                  </a:r>
                  <a:endParaRPr lang="en-US"/>
                </a:p>
              </p:txBody>
            </p:sp>
            <p:sp>
              <p:nvSpPr>
                <p:cNvPr id="5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4388" y="1849"/>
                  <a:ext cx="20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pPr algn="ctr"/>
                  <a:r>
                    <a:rPr lang="en-US" sz="2000" b="1">
                      <a:solidFill>
                        <a:srgbClr val="FFFFFF"/>
                      </a:solidFill>
                      <a:latin typeface="Times New Roman" pitchFamily="18" charset="0"/>
                    </a:rPr>
                    <a:t>0</a:t>
                  </a:r>
                  <a:endParaRPr lang="en-US"/>
                </a:p>
              </p:txBody>
            </p:sp>
          </p:grpSp>
        </p:grpSp>
      </p:grpSp>
      <p:sp>
        <p:nvSpPr>
          <p:cNvPr id="42" name="Text Box 61"/>
          <p:cNvSpPr txBox="1">
            <a:spLocks noChangeArrowheads="1"/>
          </p:cNvSpPr>
          <p:nvPr/>
        </p:nvSpPr>
        <p:spPr bwMode="auto">
          <a:xfrm>
            <a:off x="5638800" y="1685925"/>
            <a:ext cx="9826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sz="2000" b="1" dirty="0">
                <a:latin typeface="Arial" charset="0"/>
              </a:rPr>
              <a:t>0</a:t>
            </a:r>
            <a:r>
              <a:rPr lang="en-US" sz="2000" b="1" dirty="0">
                <a:latin typeface="Arial" charset="0"/>
                <a:sym typeface="Wingdings 2" pitchFamily="18" charset="2"/>
              </a:rPr>
              <a:t></a:t>
            </a:r>
            <a:r>
              <a:rPr lang="en-US" sz="2000" b="1" dirty="0">
                <a:latin typeface="Arial" charset="0"/>
              </a:rPr>
              <a:t>0=0</a:t>
            </a:r>
            <a:endParaRPr lang="en-US" dirty="0"/>
          </a:p>
        </p:txBody>
      </p:sp>
      <p:graphicFrame>
        <p:nvGraphicFramePr>
          <p:cNvPr id="78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064675"/>
              </p:ext>
            </p:extLst>
          </p:nvPr>
        </p:nvGraphicFramePr>
        <p:xfrm>
          <a:off x="938213" y="2946400"/>
          <a:ext cx="2447925" cy="3108852"/>
        </p:xfrm>
        <a:graphic>
          <a:graphicData uri="http://schemas.openxmlformats.org/drawingml/2006/table">
            <a:tbl>
              <a:tblPr/>
              <a:tblGrid>
                <a:gridCol w="503237"/>
                <a:gridCol w="576263"/>
                <a:gridCol w="1368425"/>
              </a:tblGrid>
              <a:tr h="51805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Input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Output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</a:tbl>
          </a:graphicData>
        </a:graphic>
      </p:graphicFrame>
      <p:sp>
        <p:nvSpPr>
          <p:cNvPr id="79" name="Text Box 246"/>
          <p:cNvSpPr txBox="1">
            <a:spLocks noChangeArrowheads="1"/>
          </p:cNvSpPr>
          <p:nvPr/>
        </p:nvSpPr>
        <p:spPr bwMode="auto">
          <a:xfrm>
            <a:off x="1628775" y="6100762"/>
            <a:ext cx="1501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n-US" b="1" dirty="0"/>
              <a:t>Truth Table</a:t>
            </a:r>
            <a:endParaRPr lang="en-US" dirty="0"/>
          </a:p>
        </p:txBody>
      </p:sp>
      <p:sp>
        <p:nvSpPr>
          <p:cNvPr id="80" name="Text Box 245"/>
          <p:cNvSpPr txBox="1">
            <a:spLocks noChangeArrowheads="1"/>
          </p:cNvSpPr>
          <p:nvPr/>
        </p:nvSpPr>
        <p:spPr bwMode="auto">
          <a:xfrm>
            <a:off x="4694238" y="2500312"/>
            <a:ext cx="1031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b="1" dirty="0"/>
              <a:t>Symbol</a:t>
            </a:r>
            <a:endParaRPr lang="en-US" dirty="0"/>
          </a:p>
        </p:txBody>
      </p:sp>
      <p:sp>
        <p:nvSpPr>
          <p:cNvPr id="81" name="Text Box 247"/>
          <p:cNvSpPr txBox="1">
            <a:spLocks noChangeArrowheads="1"/>
          </p:cNvSpPr>
          <p:nvPr/>
        </p:nvSpPr>
        <p:spPr bwMode="auto">
          <a:xfrm>
            <a:off x="5746750" y="6108700"/>
            <a:ext cx="1849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n-US" b="1" dirty="0"/>
              <a:t>Electric Circuit</a:t>
            </a:r>
            <a:endParaRPr lang="en-US" dirty="0"/>
          </a:p>
        </p:txBody>
      </p:sp>
      <p:sp>
        <p:nvSpPr>
          <p:cNvPr id="82" name="Flowchart: Delay 81"/>
          <p:cNvSpPr/>
          <p:nvPr/>
        </p:nvSpPr>
        <p:spPr>
          <a:xfrm rot="16200000">
            <a:off x="6781800" y="5029200"/>
            <a:ext cx="533400" cy="533400"/>
          </a:xfrm>
          <a:prstGeom prst="flowChartDela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 Box 118"/>
          <p:cNvSpPr txBox="1">
            <a:spLocks noChangeArrowheads="1"/>
          </p:cNvSpPr>
          <p:nvPr/>
        </p:nvSpPr>
        <p:spPr bwMode="auto">
          <a:xfrm>
            <a:off x="4876800" y="1066800"/>
            <a:ext cx="14266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n-US" sz="2000" b="1" dirty="0" smtClean="0">
                <a:latin typeface="Arial" charset="0"/>
              </a:rPr>
              <a:t>0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4876800" y="22098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charset="0"/>
              </a:rPr>
              <a:t>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303213" y="1216025"/>
            <a:ext cx="8401050" cy="4922837"/>
            <a:chOff x="215" y="843"/>
            <a:chExt cx="5292" cy="3101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215" y="843"/>
              <a:ext cx="5292" cy="3101"/>
              <a:chOff x="220" y="777"/>
              <a:chExt cx="5292" cy="3101"/>
            </a:xfrm>
          </p:grpSpPr>
          <p:sp>
            <p:nvSpPr>
              <p:cNvPr id="6" name="AutoShape 65"/>
              <p:cNvSpPr>
                <a:spLocks noChangeArrowheads="1"/>
              </p:cNvSpPr>
              <p:nvPr/>
            </p:nvSpPr>
            <p:spPr bwMode="auto">
              <a:xfrm>
                <a:off x="220" y="2834"/>
                <a:ext cx="393" cy="314"/>
              </a:xfrm>
              <a:prstGeom prst="rightArrow">
                <a:avLst>
                  <a:gd name="adj1" fmla="val 50000"/>
                  <a:gd name="adj2" fmla="val 3129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1500" b="1">
                    <a:solidFill>
                      <a:srgbClr val="00FFFF"/>
                    </a:solidFill>
                    <a:latin typeface="Times New Roman" pitchFamily="18" charset="0"/>
                  </a:rPr>
                  <a:t>Step 2</a:t>
                </a:r>
                <a:endParaRPr lang="en-US"/>
              </a:p>
            </p:txBody>
          </p:sp>
          <p:sp>
            <p:nvSpPr>
              <p:cNvPr id="7" name="Line 66"/>
              <p:cNvSpPr>
                <a:spLocks noChangeShapeType="1"/>
              </p:cNvSpPr>
              <p:nvPr/>
            </p:nvSpPr>
            <p:spPr bwMode="auto">
              <a:xfrm flipV="1">
                <a:off x="3420" y="2146"/>
                <a:ext cx="349" cy="107"/>
              </a:xfrm>
              <a:prstGeom prst="line">
                <a:avLst/>
              </a:prstGeom>
              <a:noFill/>
              <a:ln w="57150">
                <a:solidFill>
                  <a:srgbClr val="00FFFF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Line 67"/>
              <p:cNvSpPr>
                <a:spLocks noChangeShapeType="1"/>
              </p:cNvSpPr>
              <p:nvPr/>
            </p:nvSpPr>
            <p:spPr bwMode="auto">
              <a:xfrm flipV="1">
                <a:off x="4492" y="2243"/>
                <a:ext cx="350" cy="10"/>
              </a:xfrm>
              <a:prstGeom prst="line">
                <a:avLst/>
              </a:prstGeom>
              <a:noFill/>
              <a:ln w="57150">
                <a:solidFill>
                  <a:srgbClr val="00FFFF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" name="Group 68"/>
              <p:cNvGrpSpPr>
                <a:grpSpLocks/>
              </p:cNvGrpSpPr>
              <p:nvPr/>
            </p:nvGrpSpPr>
            <p:grpSpPr bwMode="auto">
              <a:xfrm>
                <a:off x="2500" y="777"/>
                <a:ext cx="3012" cy="3101"/>
                <a:chOff x="9362" y="1341"/>
                <a:chExt cx="7530" cy="7753"/>
              </a:xfrm>
            </p:grpSpPr>
            <p:grpSp>
              <p:nvGrpSpPr>
                <p:cNvPr id="10" name="Group 91"/>
                <p:cNvGrpSpPr>
                  <a:grpSpLocks/>
                </p:cNvGrpSpPr>
                <p:nvPr/>
              </p:nvGrpSpPr>
              <p:grpSpPr bwMode="auto">
                <a:xfrm>
                  <a:off x="10060" y="3930"/>
                  <a:ext cx="6690" cy="5164"/>
                  <a:chOff x="10060" y="3930"/>
                  <a:chExt cx="6690" cy="5164"/>
                </a:xfrm>
              </p:grpSpPr>
              <p:sp>
                <p:nvSpPr>
                  <p:cNvPr id="25" name="Line 92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5021"/>
                    <a:ext cx="0" cy="3196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5024"/>
                    <a:ext cx="16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12533" y="5024"/>
                    <a:ext cx="189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" name="Line 95"/>
                  <p:cNvSpPr>
                    <a:spLocks noChangeShapeType="1"/>
                  </p:cNvSpPr>
                  <p:nvPr/>
                </p:nvSpPr>
                <p:spPr bwMode="auto">
                  <a:xfrm>
                    <a:off x="15150" y="5024"/>
                    <a:ext cx="16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" name="Line 96"/>
                  <p:cNvSpPr>
                    <a:spLocks noChangeShapeType="1"/>
                  </p:cNvSpPr>
                  <p:nvPr/>
                </p:nvSpPr>
                <p:spPr bwMode="auto">
                  <a:xfrm>
                    <a:off x="16750" y="5021"/>
                    <a:ext cx="0" cy="3196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" name="Line 97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8217"/>
                    <a:ext cx="130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" name="Line 9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662" y="8145"/>
                    <a:ext cx="2202" cy="72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14713" y="8217"/>
                    <a:ext cx="2037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" name="Line 100"/>
                  <p:cNvSpPr>
                    <a:spLocks noChangeShapeType="1"/>
                  </p:cNvSpPr>
                  <p:nvPr/>
                </p:nvSpPr>
                <p:spPr bwMode="auto">
                  <a:xfrm>
                    <a:off x="11368" y="7950"/>
                    <a:ext cx="0" cy="531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11660" y="7745"/>
                    <a:ext cx="0" cy="93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" name="Text Box 10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05" y="3930"/>
                    <a:ext cx="696" cy="81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itchFamily="18" charset="0"/>
                      </a:rPr>
                      <a:t>A</a:t>
                    </a:r>
                    <a:endParaRPr lang="en-US"/>
                  </a:p>
                </p:txBody>
              </p:sp>
              <p:sp>
                <p:nvSpPr>
                  <p:cNvPr id="36" name="Text 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569" y="3959"/>
                    <a:ext cx="664" cy="81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38" name="Text Box 10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194" y="8469"/>
                    <a:ext cx="1315" cy="6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2000" b="1" dirty="0">
                        <a:solidFill>
                          <a:srgbClr val="00FF00"/>
                        </a:solidFill>
                        <a:latin typeface="Times New Roman" pitchFamily="18" charset="0"/>
                      </a:rPr>
                      <a:t>Lamp</a:t>
                    </a:r>
                    <a:endParaRPr lang="en-US" dirty="0"/>
                  </a:p>
                </p:txBody>
              </p:sp>
            </p:grpSp>
            <p:grpSp>
              <p:nvGrpSpPr>
                <p:cNvPr id="11" name="Group 107"/>
                <p:cNvGrpSpPr>
                  <a:grpSpLocks/>
                </p:cNvGrpSpPr>
                <p:nvPr/>
              </p:nvGrpSpPr>
              <p:grpSpPr bwMode="auto">
                <a:xfrm>
                  <a:off x="9362" y="1341"/>
                  <a:ext cx="7530" cy="2048"/>
                  <a:chOff x="9362" y="1341"/>
                  <a:chExt cx="7530" cy="2048"/>
                </a:xfrm>
              </p:grpSpPr>
              <p:grpSp>
                <p:nvGrpSpPr>
                  <p:cNvPr id="13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9362" y="1341"/>
                    <a:ext cx="7530" cy="2048"/>
                    <a:chOff x="2109" y="869"/>
                    <a:chExt cx="3011" cy="819"/>
                  </a:xfrm>
                </p:grpSpPr>
                <p:grpSp>
                  <p:nvGrpSpPr>
                    <p:cNvPr id="17" name="Group 1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37" y="935"/>
                      <a:ext cx="2086" cy="681"/>
                      <a:chOff x="2437" y="935"/>
                      <a:chExt cx="2086" cy="681"/>
                    </a:xfrm>
                  </p:grpSpPr>
                  <p:sp>
                    <p:nvSpPr>
                      <p:cNvPr id="21" name="AutoShape 1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2" y="935"/>
                        <a:ext cx="725" cy="681"/>
                      </a:xfrm>
                      <a:prstGeom prst="flowChartDelay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" name="Line 1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071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3" name="Line 11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484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4" name="Line 1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843" y="1262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8" name="Text Box 1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869"/>
                      <a:ext cx="324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itchFamily="18" charset="0"/>
                        </a:rPr>
                        <a:t>A</a:t>
                      </a:r>
                      <a:endParaRPr lang="en-US"/>
                    </a:p>
                  </p:txBody>
                </p:sp>
                <p:sp>
                  <p:nvSpPr>
                    <p:cNvPr id="19" name="Text Box 1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09" y="1284"/>
                      <a:ext cx="308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itchFamily="18" charset="0"/>
                        </a:rPr>
                        <a:t>B</a:t>
                      </a:r>
                      <a:endParaRPr lang="en-US"/>
                    </a:p>
                  </p:txBody>
                </p:sp>
                <p:sp>
                  <p:nvSpPr>
                    <p:cNvPr id="20" name="Text Box 1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4" y="1071"/>
                      <a:ext cx="516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itchFamily="18" charset="0"/>
                        </a:rPr>
                        <a:t>AB</a:t>
                      </a:r>
                      <a:endParaRPr lang="en-US"/>
                    </a:p>
                  </p:txBody>
                </p:sp>
              </p:grpSp>
              <p:sp>
                <p:nvSpPr>
                  <p:cNvPr id="14" name="Text Box 1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68" y="2901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pPr algn="ctr"/>
                    <a:r>
                      <a:rPr lang="en-US" sz="2000" b="1" dirty="0">
                        <a:solidFill>
                          <a:srgbClr val="FF0066"/>
                        </a:solidFill>
                        <a:latin typeface="Times New Roman" pitchFamily="18" charset="0"/>
                      </a:rPr>
                      <a:t>1</a:t>
                    </a:r>
                    <a:endParaRPr lang="en-US" dirty="0"/>
                  </a:p>
                </p:txBody>
              </p:sp>
              <p:sp>
                <p:nvSpPr>
                  <p:cNvPr id="15" name="Text Box 1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68" y="1371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solidFill>
                          <a:srgbClr val="FFFFFF"/>
                        </a:solidFill>
                        <a:latin typeface="Times New Roman" pitchFamily="18" charset="0"/>
                      </a:rPr>
                      <a:t>0</a:t>
                    </a:r>
                    <a:endParaRPr lang="en-US"/>
                  </a:p>
                </p:txBody>
              </p:sp>
              <p:sp>
                <p:nvSpPr>
                  <p:cNvPr id="16" name="Text Box 1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388" y="1849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solidFill>
                          <a:srgbClr val="FFFFFF"/>
                        </a:solidFill>
                        <a:latin typeface="Times New Roman" pitchFamily="18" charset="0"/>
                      </a:rPr>
                      <a:t>0</a:t>
                    </a:r>
                    <a:endParaRPr lang="en-US"/>
                  </a:p>
                </p:txBody>
              </p:sp>
            </p:grpSp>
          </p:grpSp>
        </p:grpSp>
        <p:sp>
          <p:nvSpPr>
            <p:cNvPr id="4" name="Text Box 121"/>
            <p:cNvSpPr txBox="1">
              <a:spLocks noChangeArrowheads="1"/>
            </p:cNvSpPr>
            <p:nvPr/>
          </p:nvSpPr>
          <p:spPr bwMode="auto">
            <a:xfrm>
              <a:off x="3536" y="1139"/>
              <a:ext cx="6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r>
                <a:rPr lang="en-US" sz="2000" b="1">
                  <a:latin typeface="Arial" charset="0"/>
                </a:rPr>
                <a:t>0</a:t>
              </a:r>
              <a:r>
                <a:rPr lang="en-US" b="1">
                  <a:latin typeface="Arial" charset="0"/>
                  <a:sym typeface="Wingdings 2" pitchFamily="18" charset="2"/>
                </a:rPr>
                <a:t></a:t>
              </a:r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1</a:t>
              </a:r>
              <a:r>
                <a:rPr lang="en-US" sz="2000" b="1">
                  <a:latin typeface="Arial" charset="0"/>
                </a:rPr>
                <a:t>=0</a:t>
              </a:r>
              <a:endParaRPr lang="en-US"/>
            </a:p>
          </p:txBody>
        </p:sp>
      </p:grpSp>
      <p:graphicFrame>
        <p:nvGraphicFramePr>
          <p:cNvPr id="40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064675"/>
              </p:ext>
            </p:extLst>
          </p:nvPr>
        </p:nvGraphicFramePr>
        <p:xfrm>
          <a:off x="938213" y="2946400"/>
          <a:ext cx="2447925" cy="3108852"/>
        </p:xfrm>
        <a:graphic>
          <a:graphicData uri="http://schemas.openxmlformats.org/drawingml/2006/table">
            <a:tbl>
              <a:tblPr/>
              <a:tblGrid>
                <a:gridCol w="503237"/>
                <a:gridCol w="576263"/>
                <a:gridCol w="1368425"/>
              </a:tblGrid>
              <a:tr h="51805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Input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Output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</a:tbl>
          </a:graphicData>
        </a:graphic>
      </p:graphicFrame>
      <p:sp>
        <p:nvSpPr>
          <p:cNvPr id="41" name="Rectangle 40"/>
          <p:cNvSpPr/>
          <p:nvPr/>
        </p:nvSpPr>
        <p:spPr>
          <a:xfrm>
            <a:off x="1981200" y="0"/>
            <a:ext cx="4724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AND গেইট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 Box 246"/>
          <p:cNvSpPr txBox="1">
            <a:spLocks noChangeArrowheads="1"/>
          </p:cNvSpPr>
          <p:nvPr/>
        </p:nvSpPr>
        <p:spPr bwMode="auto">
          <a:xfrm>
            <a:off x="1628775" y="6100762"/>
            <a:ext cx="1501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n-US" b="1" dirty="0"/>
              <a:t>Truth Table</a:t>
            </a:r>
            <a:endParaRPr lang="en-US" dirty="0"/>
          </a:p>
        </p:txBody>
      </p:sp>
      <p:sp>
        <p:nvSpPr>
          <p:cNvPr id="43" name="Text Box 245"/>
          <p:cNvSpPr txBox="1">
            <a:spLocks noChangeArrowheads="1"/>
          </p:cNvSpPr>
          <p:nvPr/>
        </p:nvSpPr>
        <p:spPr bwMode="auto">
          <a:xfrm>
            <a:off x="4694238" y="2500312"/>
            <a:ext cx="1031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b="1" dirty="0"/>
              <a:t>Symbol</a:t>
            </a:r>
            <a:endParaRPr lang="en-US" dirty="0"/>
          </a:p>
        </p:txBody>
      </p:sp>
      <p:sp>
        <p:nvSpPr>
          <p:cNvPr id="44" name="Text Box 247"/>
          <p:cNvSpPr txBox="1">
            <a:spLocks noChangeArrowheads="1"/>
          </p:cNvSpPr>
          <p:nvPr/>
        </p:nvSpPr>
        <p:spPr bwMode="auto">
          <a:xfrm>
            <a:off x="5746750" y="6108700"/>
            <a:ext cx="1849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n-US" b="1" dirty="0"/>
              <a:t>Electric Circuit</a:t>
            </a:r>
            <a:endParaRPr lang="en-US" dirty="0"/>
          </a:p>
        </p:txBody>
      </p:sp>
      <p:sp>
        <p:nvSpPr>
          <p:cNvPr id="45" name="Flowchart: Delay 44"/>
          <p:cNvSpPr/>
          <p:nvPr/>
        </p:nvSpPr>
        <p:spPr>
          <a:xfrm rot="16200000">
            <a:off x="6781800" y="5029200"/>
            <a:ext cx="533400" cy="533400"/>
          </a:xfrm>
          <a:prstGeom prst="flowChartDela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 Box 46"/>
          <p:cNvSpPr txBox="1">
            <a:spLocks noChangeArrowheads="1"/>
          </p:cNvSpPr>
          <p:nvPr/>
        </p:nvSpPr>
        <p:spPr bwMode="auto">
          <a:xfrm>
            <a:off x="7315200" y="5105400"/>
            <a:ext cx="607741" cy="457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sz="2400" b="1" dirty="0">
                <a:solidFill>
                  <a:srgbClr val="00FF00"/>
                </a:solidFill>
                <a:latin typeface="Times New Roman" pitchFamily="18" charset="0"/>
              </a:rPr>
              <a:t>AB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4800600" y="10668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charset="0"/>
              </a:rPr>
              <a:t>0</a:t>
            </a:r>
            <a:endParaRPr lang="en-US" dirty="0"/>
          </a:p>
        </p:txBody>
      </p:sp>
      <p:sp>
        <p:nvSpPr>
          <p:cNvPr id="49" name="Text Box 44"/>
          <p:cNvSpPr txBox="1">
            <a:spLocks noChangeArrowheads="1"/>
          </p:cNvSpPr>
          <p:nvPr/>
        </p:nvSpPr>
        <p:spPr bwMode="auto">
          <a:xfrm>
            <a:off x="4876800" y="5791200"/>
            <a:ext cx="1001470" cy="3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sz="1900" b="1" dirty="0" smtClean="0">
                <a:solidFill>
                  <a:srgbClr val="00FF00"/>
                </a:solidFill>
                <a:latin typeface="Times New Roman" pitchFamily="18" charset="0"/>
              </a:rPr>
              <a:t>Power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2"/>
          <p:cNvGrpSpPr>
            <a:grpSpLocks/>
          </p:cNvGrpSpPr>
          <p:nvPr/>
        </p:nvGrpSpPr>
        <p:grpSpPr bwMode="auto">
          <a:xfrm>
            <a:off x="303213" y="1216025"/>
            <a:ext cx="8401050" cy="4922837"/>
            <a:chOff x="220" y="843"/>
            <a:chExt cx="5292" cy="3101"/>
          </a:xfrm>
        </p:grpSpPr>
        <p:grpSp>
          <p:nvGrpSpPr>
            <p:cNvPr id="3" name="Group 123"/>
            <p:cNvGrpSpPr>
              <a:grpSpLocks/>
            </p:cNvGrpSpPr>
            <p:nvPr/>
          </p:nvGrpSpPr>
          <p:grpSpPr bwMode="auto">
            <a:xfrm>
              <a:off x="220" y="843"/>
              <a:ext cx="5292" cy="3101"/>
              <a:chOff x="220" y="777"/>
              <a:chExt cx="5292" cy="3101"/>
            </a:xfrm>
          </p:grpSpPr>
          <p:sp>
            <p:nvSpPr>
              <p:cNvPr id="6" name="AutoShape 125"/>
              <p:cNvSpPr>
                <a:spLocks noChangeArrowheads="1"/>
              </p:cNvSpPr>
              <p:nvPr/>
            </p:nvSpPr>
            <p:spPr bwMode="auto">
              <a:xfrm>
                <a:off x="220" y="3158"/>
                <a:ext cx="393" cy="314"/>
              </a:xfrm>
              <a:prstGeom prst="rightArrow">
                <a:avLst>
                  <a:gd name="adj1" fmla="val 50000"/>
                  <a:gd name="adj2" fmla="val 3129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1500" b="1">
                    <a:solidFill>
                      <a:srgbClr val="00FFFF"/>
                    </a:solidFill>
                    <a:latin typeface="Times New Roman" pitchFamily="18" charset="0"/>
                  </a:rPr>
                  <a:t>Step 3</a:t>
                </a:r>
                <a:endParaRPr lang="en-US"/>
              </a:p>
            </p:txBody>
          </p:sp>
          <p:sp>
            <p:nvSpPr>
              <p:cNvPr id="7" name="Line 126"/>
              <p:cNvSpPr>
                <a:spLocks noChangeShapeType="1"/>
              </p:cNvSpPr>
              <p:nvPr/>
            </p:nvSpPr>
            <p:spPr bwMode="auto">
              <a:xfrm flipV="1">
                <a:off x="3420" y="2251"/>
                <a:ext cx="400" cy="2"/>
              </a:xfrm>
              <a:prstGeom prst="line">
                <a:avLst/>
              </a:prstGeom>
              <a:noFill/>
              <a:ln w="57150">
                <a:solidFill>
                  <a:srgbClr val="00FFFF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Line 127"/>
              <p:cNvSpPr>
                <a:spLocks noChangeShapeType="1"/>
              </p:cNvSpPr>
              <p:nvPr/>
            </p:nvSpPr>
            <p:spPr bwMode="auto">
              <a:xfrm flipV="1">
                <a:off x="4492" y="2106"/>
                <a:ext cx="350" cy="147"/>
              </a:xfrm>
              <a:prstGeom prst="line">
                <a:avLst/>
              </a:prstGeom>
              <a:noFill/>
              <a:ln w="57150">
                <a:solidFill>
                  <a:srgbClr val="00FFFF"/>
                </a:solidFill>
                <a:round/>
                <a:headEnd type="diamond" w="med" len="med"/>
                <a:tailEnd type="diamond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" name="Group 128"/>
              <p:cNvGrpSpPr>
                <a:grpSpLocks/>
              </p:cNvGrpSpPr>
              <p:nvPr/>
            </p:nvGrpSpPr>
            <p:grpSpPr bwMode="auto">
              <a:xfrm>
                <a:off x="2500" y="777"/>
                <a:ext cx="3012" cy="3101"/>
                <a:chOff x="9362" y="1341"/>
                <a:chExt cx="7530" cy="7753"/>
              </a:xfrm>
            </p:grpSpPr>
            <p:grpSp>
              <p:nvGrpSpPr>
                <p:cNvPr id="10" name="Group 151"/>
                <p:cNvGrpSpPr>
                  <a:grpSpLocks/>
                </p:cNvGrpSpPr>
                <p:nvPr/>
              </p:nvGrpSpPr>
              <p:grpSpPr bwMode="auto">
                <a:xfrm>
                  <a:off x="10060" y="3930"/>
                  <a:ext cx="6690" cy="5164"/>
                  <a:chOff x="10060" y="3930"/>
                  <a:chExt cx="6690" cy="5164"/>
                </a:xfrm>
              </p:grpSpPr>
              <p:sp>
                <p:nvSpPr>
                  <p:cNvPr id="25" name="Line 152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5021"/>
                    <a:ext cx="0" cy="3196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" name="Line 153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5024"/>
                    <a:ext cx="16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" name="Line 154"/>
                  <p:cNvSpPr>
                    <a:spLocks noChangeShapeType="1"/>
                  </p:cNvSpPr>
                  <p:nvPr/>
                </p:nvSpPr>
                <p:spPr bwMode="auto">
                  <a:xfrm>
                    <a:off x="12533" y="5024"/>
                    <a:ext cx="189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" name="Line 155"/>
                  <p:cNvSpPr>
                    <a:spLocks noChangeShapeType="1"/>
                  </p:cNvSpPr>
                  <p:nvPr/>
                </p:nvSpPr>
                <p:spPr bwMode="auto">
                  <a:xfrm>
                    <a:off x="15150" y="5024"/>
                    <a:ext cx="160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" name="Line 156"/>
                  <p:cNvSpPr>
                    <a:spLocks noChangeShapeType="1"/>
                  </p:cNvSpPr>
                  <p:nvPr/>
                </p:nvSpPr>
                <p:spPr bwMode="auto">
                  <a:xfrm>
                    <a:off x="16750" y="5021"/>
                    <a:ext cx="0" cy="3196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" name="Line 157"/>
                  <p:cNvSpPr>
                    <a:spLocks noChangeShapeType="1"/>
                  </p:cNvSpPr>
                  <p:nvPr/>
                </p:nvSpPr>
                <p:spPr bwMode="auto">
                  <a:xfrm>
                    <a:off x="10060" y="8217"/>
                    <a:ext cx="130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" name="Line 15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662" y="8145"/>
                    <a:ext cx="2202" cy="72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" name="Line 159"/>
                  <p:cNvSpPr>
                    <a:spLocks noChangeShapeType="1"/>
                  </p:cNvSpPr>
                  <p:nvPr/>
                </p:nvSpPr>
                <p:spPr bwMode="auto">
                  <a:xfrm>
                    <a:off x="14713" y="8217"/>
                    <a:ext cx="2037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" name="Line 160"/>
                  <p:cNvSpPr>
                    <a:spLocks noChangeShapeType="1"/>
                  </p:cNvSpPr>
                  <p:nvPr/>
                </p:nvSpPr>
                <p:spPr bwMode="auto">
                  <a:xfrm>
                    <a:off x="11368" y="7950"/>
                    <a:ext cx="0" cy="531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" name="Line 161"/>
                  <p:cNvSpPr>
                    <a:spLocks noChangeShapeType="1"/>
                  </p:cNvSpPr>
                  <p:nvPr/>
                </p:nvSpPr>
                <p:spPr bwMode="auto">
                  <a:xfrm>
                    <a:off x="11660" y="7745"/>
                    <a:ext cx="0" cy="93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" name="Text Box 1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05" y="3930"/>
                    <a:ext cx="696" cy="81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itchFamily="18" charset="0"/>
                      </a:rPr>
                      <a:t>A</a:t>
                    </a:r>
                    <a:endParaRPr lang="en-US"/>
                  </a:p>
                </p:txBody>
              </p:sp>
              <p:sp>
                <p:nvSpPr>
                  <p:cNvPr id="36" name="Text Box 1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569" y="3959"/>
                    <a:ext cx="664" cy="81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2800" b="1">
                        <a:solidFill>
                          <a:srgbClr val="00FF00"/>
                        </a:solidFill>
                        <a:latin typeface="Times New Roman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38" name="Text Box 1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194" y="8469"/>
                    <a:ext cx="1315" cy="6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2000" b="1">
                        <a:solidFill>
                          <a:srgbClr val="00FF00"/>
                        </a:solidFill>
                        <a:latin typeface="Times New Roman" pitchFamily="18" charset="0"/>
                      </a:rPr>
                      <a:t>Lamp</a:t>
                    </a:r>
                    <a:endParaRPr lang="en-US"/>
                  </a:p>
                </p:txBody>
              </p:sp>
            </p:grpSp>
            <p:grpSp>
              <p:nvGrpSpPr>
                <p:cNvPr id="11" name="Group 167"/>
                <p:cNvGrpSpPr>
                  <a:grpSpLocks/>
                </p:cNvGrpSpPr>
                <p:nvPr/>
              </p:nvGrpSpPr>
              <p:grpSpPr bwMode="auto">
                <a:xfrm>
                  <a:off x="9362" y="1341"/>
                  <a:ext cx="7530" cy="2048"/>
                  <a:chOff x="9362" y="1341"/>
                  <a:chExt cx="7530" cy="2048"/>
                </a:xfrm>
              </p:grpSpPr>
              <p:grpSp>
                <p:nvGrpSpPr>
                  <p:cNvPr id="13" name="Group 169"/>
                  <p:cNvGrpSpPr>
                    <a:grpSpLocks/>
                  </p:cNvGrpSpPr>
                  <p:nvPr/>
                </p:nvGrpSpPr>
                <p:grpSpPr bwMode="auto">
                  <a:xfrm>
                    <a:off x="9362" y="1341"/>
                    <a:ext cx="7530" cy="2048"/>
                    <a:chOff x="2109" y="869"/>
                    <a:chExt cx="3011" cy="819"/>
                  </a:xfrm>
                </p:grpSpPr>
                <p:grpSp>
                  <p:nvGrpSpPr>
                    <p:cNvPr id="17" name="Group 1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37" y="935"/>
                      <a:ext cx="2086" cy="681"/>
                      <a:chOff x="2437" y="935"/>
                      <a:chExt cx="2086" cy="681"/>
                    </a:xfrm>
                  </p:grpSpPr>
                  <p:sp>
                    <p:nvSpPr>
                      <p:cNvPr id="21" name="AutoShape 1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2" y="935"/>
                        <a:ext cx="725" cy="681"/>
                      </a:xfrm>
                      <a:prstGeom prst="flowChartDelay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" name="Line 17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071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3" name="Line 17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37" y="1484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4" name="Line 17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843" y="1262"/>
                        <a:ext cx="680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rgbClr val="99FF33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8" name="Text Box 17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869"/>
                      <a:ext cx="324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itchFamily="18" charset="0"/>
                        </a:rPr>
                        <a:t>A</a:t>
                      </a:r>
                      <a:endParaRPr lang="en-US"/>
                    </a:p>
                  </p:txBody>
                </p:sp>
                <p:sp>
                  <p:nvSpPr>
                    <p:cNvPr id="19" name="Text Box 17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09" y="1284"/>
                      <a:ext cx="308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itchFamily="18" charset="0"/>
                        </a:rPr>
                        <a:t>B</a:t>
                      </a:r>
                      <a:endParaRPr lang="en-US"/>
                    </a:p>
                  </p:txBody>
                </p:sp>
                <p:sp>
                  <p:nvSpPr>
                    <p:cNvPr id="20" name="Text Box 17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4" y="1071"/>
                      <a:ext cx="516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r>
                        <a:rPr lang="en-US" sz="3600" b="1">
                          <a:solidFill>
                            <a:srgbClr val="FF0066"/>
                          </a:solidFill>
                          <a:latin typeface="Times New Roman" pitchFamily="18" charset="0"/>
                        </a:rPr>
                        <a:t>AB</a:t>
                      </a:r>
                      <a:endParaRPr lang="en-US"/>
                    </a:p>
                  </p:txBody>
                </p:sp>
              </p:grpSp>
              <p:sp>
                <p:nvSpPr>
                  <p:cNvPr id="14" name="Text Box 17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68" y="2901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latin typeface="Times New Roman" pitchFamily="18" charset="0"/>
                      </a:rPr>
                      <a:t>0</a:t>
                    </a:r>
                    <a:endParaRPr lang="en-US"/>
                  </a:p>
                </p:txBody>
              </p:sp>
              <p:sp>
                <p:nvSpPr>
                  <p:cNvPr id="15" name="Text Box 1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68" y="1371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pPr algn="ctr"/>
                    <a:r>
                      <a:rPr lang="en-US" sz="2000" b="1" dirty="0">
                        <a:solidFill>
                          <a:srgbClr val="FF0066"/>
                        </a:solidFill>
                        <a:latin typeface="Times New Roman" pitchFamily="18" charset="0"/>
                      </a:rPr>
                      <a:t>1</a:t>
                    </a:r>
                    <a:endParaRPr lang="en-US" dirty="0"/>
                  </a:p>
                </p:txBody>
              </p:sp>
              <p:sp>
                <p:nvSpPr>
                  <p:cNvPr id="16" name="Text Box 1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388" y="1849"/>
                    <a:ext cx="200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pPr algn="ctr"/>
                    <a:r>
                      <a:rPr lang="en-US" sz="2000" b="1">
                        <a:solidFill>
                          <a:srgbClr val="FFFFFF"/>
                        </a:solidFill>
                        <a:latin typeface="Times New Roman" pitchFamily="18" charset="0"/>
                      </a:rPr>
                      <a:t>0</a:t>
                    </a:r>
                    <a:endParaRPr lang="en-US"/>
                  </a:p>
                </p:txBody>
              </p:sp>
            </p:grpSp>
          </p:grpSp>
        </p:grpSp>
        <p:sp>
          <p:nvSpPr>
            <p:cNvPr id="4" name="Text Box 181"/>
            <p:cNvSpPr txBox="1">
              <a:spLocks noChangeArrowheads="1"/>
            </p:cNvSpPr>
            <p:nvPr/>
          </p:nvSpPr>
          <p:spPr bwMode="auto">
            <a:xfrm>
              <a:off x="3536" y="1139"/>
              <a:ext cx="6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1</a:t>
              </a:r>
              <a:r>
                <a:rPr lang="en-US" b="1">
                  <a:latin typeface="Arial" charset="0"/>
                  <a:sym typeface="Wingdings 2" pitchFamily="18" charset="2"/>
                </a:rPr>
                <a:t></a:t>
              </a:r>
              <a:r>
                <a:rPr lang="en-US" sz="2000" b="1">
                  <a:latin typeface="Arial" charset="0"/>
                </a:rPr>
                <a:t>0=0</a:t>
              </a:r>
              <a:endParaRPr lang="en-US"/>
            </a:p>
          </p:txBody>
        </p:sp>
      </p:grpSp>
      <p:graphicFrame>
        <p:nvGraphicFramePr>
          <p:cNvPr id="40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202586"/>
              </p:ext>
            </p:extLst>
          </p:nvPr>
        </p:nvGraphicFramePr>
        <p:xfrm>
          <a:off x="938213" y="2946400"/>
          <a:ext cx="2447925" cy="3108852"/>
        </p:xfrm>
        <a:graphic>
          <a:graphicData uri="http://schemas.openxmlformats.org/drawingml/2006/table">
            <a:tbl>
              <a:tblPr/>
              <a:tblGrid>
                <a:gridCol w="503237"/>
                <a:gridCol w="576263"/>
                <a:gridCol w="1368425"/>
              </a:tblGrid>
              <a:tr h="51805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Input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Output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</a:tr>
              <a:tr h="4978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</a:tbl>
          </a:graphicData>
        </a:graphic>
      </p:graphicFrame>
      <p:sp>
        <p:nvSpPr>
          <p:cNvPr id="41" name="Rectangle 40"/>
          <p:cNvSpPr/>
          <p:nvPr/>
        </p:nvSpPr>
        <p:spPr>
          <a:xfrm>
            <a:off x="1981200" y="0"/>
            <a:ext cx="4724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AND গেইট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 Box 246"/>
          <p:cNvSpPr txBox="1">
            <a:spLocks noChangeArrowheads="1"/>
          </p:cNvSpPr>
          <p:nvPr/>
        </p:nvSpPr>
        <p:spPr bwMode="auto">
          <a:xfrm>
            <a:off x="1628775" y="6100762"/>
            <a:ext cx="1501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n-US" b="1" dirty="0"/>
              <a:t>Truth Table</a:t>
            </a:r>
            <a:endParaRPr lang="en-US" dirty="0"/>
          </a:p>
        </p:txBody>
      </p:sp>
      <p:sp>
        <p:nvSpPr>
          <p:cNvPr id="43" name="Text Box 245"/>
          <p:cNvSpPr txBox="1">
            <a:spLocks noChangeArrowheads="1"/>
          </p:cNvSpPr>
          <p:nvPr/>
        </p:nvSpPr>
        <p:spPr bwMode="auto">
          <a:xfrm>
            <a:off x="4694238" y="2500312"/>
            <a:ext cx="1031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b="1" dirty="0"/>
              <a:t>Symbol</a:t>
            </a:r>
            <a:endParaRPr lang="en-US" dirty="0"/>
          </a:p>
        </p:txBody>
      </p:sp>
      <p:sp>
        <p:nvSpPr>
          <p:cNvPr id="44" name="Text Box 247"/>
          <p:cNvSpPr txBox="1">
            <a:spLocks noChangeArrowheads="1"/>
          </p:cNvSpPr>
          <p:nvPr/>
        </p:nvSpPr>
        <p:spPr bwMode="auto">
          <a:xfrm>
            <a:off x="5746750" y="6108700"/>
            <a:ext cx="1849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n-US" b="1" dirty="0"/>
              <a:t>Electric Circuit</a:t>
            </a:r>
            <a:endParaRPr lang="en-US" dirty="0"/>
          </a:p>
        </p:txBody>
      </p:sp>
      <p:sp>
        <p:nvSpPr>
          <p:cNvPr id="45" name="Flowchart: Delay 44"/>
          <p:cNvSpPr/>
          <p:nvPr/>
        </p:nvSpPr>
        <p:spPr>
          <a:xfrm rot="16200000">
            <a:off x="6781800" y="5029200"/>
            <a:ext cx="533400" cy="533400"/>
          </a:xfrm>
          <a:prstGeom prst="flowChartDela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7315200" y="5105400"/>
            <a:ext cx="607741" cy="457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sz="2400" b="1" dirty="0">
                <a:solidFill>
                  <a:srgbClr val="00FF00"/>
                </a:solidFill>
                <a:latin typeface="Times New Roman" pitchFamily="18" charset="0"/>
              </a:rPr>
              <a:t>AB</a:t>
            </a:r>
            <a:endParaRPr lang="en-US" dirty="0"/>
          </a:p>
        </p:txBody>
      </p:sp>
      <p:sp>
        <p:nvSpPr>
          <p:cNvPr id="49" name="Text Box 44"/>
          <p:cNvSpPr txBox="1">
            <a:spLocks noChangeArrowheads="1"/>
          </p:cNvSpPr>
          <p:nvPr/>
        </p:nvSpPr>
        <p:spPr bwMode="auto">
          <a:xfrm>
            <a:off x="4876800" y="5791200"/>
            <a:ext cx="1001470" cy="3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sz="1900" b="1" dirty="0" smtClean="0">
                <a:solidFill>
                  <a:srgbClr val="00FF00"/>
                </a:solidFill>
                <a:latin typeface="Times New Roman" pitchFamily="18" charset="0"/>
              </a:rPr>
              <a:t>Power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2"/>
          <p:cNvGrpSpPr>
            <a:grpSpLocks/>
          </p:cNvGrpSpPr>
          <p:nvPr/>
        </p:nvGrpSpPr>
        <p:grpSpPr bwMode="auto">
          <a:xfrm>
            <a:off x="303213" y="1222375"/>
            <a:ext cx="8401050" cy="4922837"/>
            <a:chOff x="220" y="777"/>
            <a:chExt cx="5292" cy="3101"/>
          </a:xfrm>
        </p:grpSpPr>
        <p:sp>
          <p:nvSpPr>
            <p:cNvPr id="4" name="AutoShape 184"/>
            <p:cNvSpPr>
              <a:spLocks noChangeArrowheads="1"/>
            </p:cNvSpPr>
            <p:nvPr/>
          </p:nvSpPr>
          <p:spPr bwMode="auto">
            <a:xfrm>
              <a:off x="220" y="3479"/>
              <a:ext cx="393" cy="314"/>
            </a:xfrm>
            <a:prstGeom prst="rightArrow">
              <a:avLst>
                <a:gd name="adj1" fmla="val 50000"/>
                <a:gd name="adj2" fmla="val 31290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500" b="1">
                  <a:solidFill>
                    <a:srgbClr val="00FFFF"/>
                  </a:solidFill>
                  <a:latin typeface="Times New Roman" pitchFamily="18" charset="0"/>
                </a:rPr>
                <a:t>Step 4</a:t>
              </a:r>
              <a:endParaRPr lang="en-US"/>
            </a:p>
          </p:txBody>
        </p:sp>
        <p:sp>
          <p:nvSpPr>
            <p:cNvPr id="5" name="Line 185"/>
            <p:cNvSpPr>
              <a:spLocks noChangeShapeType="1"/>
            </p:cNvSpPr>
            <p:nvPr/>
          </p:nvSpPr>
          <p:spPr bwMode="auto">
            <a:xfrm flipV="1">
              <a:off x="3420" y="2251"/>
              <a:ext cx="400" cy="2"/>
            </a:xfrm>
            <a:prstGeom prst="line">
              <a:avLst/>
            </a:prstGeom>
            <a:noFill/>
            <a:ln w="57150">
              <a:solidFill>
                <a:srgbClr val="00FFFF"/>
              </a:solidFill>
              <a:round/>
              <a:headEnd type="diamond" w="med" len="med"/>
              <a:tailEnd type="diamond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186"/>
            <p:cNvSpPr>
              <a:spLocks noChangeShapeType="1"/>
            </p:cNvSpPr>
            <p:nvPr/>
          </p:nvSpPr>
          <p:spPr bwMode="auto">
            <a:xfrm>
              <a:off x="4492" y="2253"/>
              <a:ext cx="375" cy="14"/>
            </a:xfrm>
            <a:prstGeom prst="line">
              <a:avLst/>
            </a:prstGeom>
            <a:noFill/>
            <a:ln w="57150">
              <a:solidFill>
                <a:srgbClr val="00FFFF"/>
              </a:solidFill>
              <a:round/>
              <a:headEnd type="diamond" w="med" len="med"/>
              <a:tailEnd type="diamond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187"/>
            <p:cNvGrpSpPr>
              <a:grpSpLocks/>
            </p:cNvGrpSpPr>
            <p:nvPr/>
          </p:nvGrpSpPr>
          <p:grpSpPr bwMode="auto">
            <a:xfrm>
              <a:off x="2500" y="777"/>
              <a:ext cx="3012" cy="3101"/>
              <a:chOff x="9362" y="1341"/>
              <a:chExt cx="7530" cy="7753"/>
            </a:xfrm>
          </p:grpSpPr>
          <p:grpSp>
            <p:nvGrpSpPr>
              <p:cNvPr id="9" name="Group 210"/>
              <p:cNvGrpSpPr>
                <a:grpSpLocks/>
              </p:cNvGrpSpPr>
              <p:nvPr/>
            </p:nvGrpSpPr>
            <p:grpSpPr bwMode="auto">
              <a:xfrm>
                <a:off x="10060" y="3930"/>
                <a:ext cx="6692" cy="5164"/>
                <a:chOff x="10060" y="3930"/>
                <a:chExt cx="6692" cy="5164"/>
              </a:xfrm>
            </p:grpSpPr>
            <p:sp>
              <p:nvSpPr>
                <p:cNvPr id="24" name="Line 211"/>
                <p:cNvSpPr>
                  <a:spLocks noChangeShapeType="1"/>
                </p:cNvSpPr>
                <p:nvPr/>
              </p:nvSpPr>
              <p:spPr bwMode="auto">
                <a:xfrm>
                  <a:off x="10060" y="5021"/>
                  <a:ext cx="0" cy="3196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 dirty="0"/>
                </a:p>
              </p:txBody>
            </p:sp>
            <p:sp>
              <p:nvSpPr>
                <p:cNvPr id="25" name="Line 212"/>
                <p:cNvSpPr>
                  <a:spLocks noChangeShapeType="1"/>
                </p:cNvSpPr>
                <p:nvPr/>
              </p:nvSpPr>
              <p:spPr bwMode="auto">
                <a:xfrm>
                  <a:off x="10060" y="5024"/>
                  <a:ext cx="1600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Line 213"/>
                <p:cNvSpPr>
                  <a:spLocks noChangeShapeType="1"/>
                </p:cNvSpPr>
                <p:nvPr/>
              </p:nvSpPr>
              <p:spPr bwMode="auto">
                <a:xfrm>
                  <a:off x="12533" y="5024"/>
                  <a:ext cx="1892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Line 214"/>
                <p:cNvSpPr>
                  <a:spLocks noChangeShapeType="1"/>
                </p:cNvSpPr>
                <p:nvPr/>
              </p:nvSpPr>
              <p:spPr bwMode="auto">
                <a:xfrm>
                  <a:off x="15152" y="5024"/>
                  <a:ext cx="1600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Line 215"/>
                <p:cNvSpPr>
                  <a:spLocks noChangeShapeType="1"/>
                </p:cNvSpPr>
                <p:nvPr/>
              </p:nvSpPr>
              <p:spPr bwMode="auto">
                <a:xfrm>
                  <a:off x="16750" y="5021"/>
                  <a:ext cx="0" cy="3196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Line 216"/>
                <p:cNvSpPr>
                  <a:spLocks noChangeShapeType="1"/>
                </p:cNvSpPr>
                <p:nvPr/>
              </p:nvSpPr>
              <p:spPr bwMode="auto">
                <a:xfrm>
                  <a:off x="10060" y="8217"/>
                  <a:ext cx="1308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Line 217"/>
                <p:cNvSpPr>
                  <a:spLocks noChangeShapeType="1"/>
                </p:cNvSpPr>
                <p:nvPr/>
              </p:nvSpPr>
              <p:spPr bwMode="auto">
                <a:xfrm flipV="1">
                  <a:off x="11662" y="8145"/>
                  <a:ext cx="2202" cy="72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Line 218"/>
                <p:cNvSpPr>
                  <a:spLocks noChangeShapeType="1"/>
                </p:cNvSpPr>
                <p:nvPr/>
              </p:nvSpPr>
              <p:spPr bwMode="auto">
                <a:xfrm>
                  <a:off x="14704" y="8145"/>
                  <a:ext cx="2048" cy="72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" name="Line 219"/>
                <p:cNvSpPr>
                  <a:spLocks noChangeShapeType="1"/>
                </p:cNvSpPr>
                <p:nvPr/>
              </p:nvSpPr>
              <p:spPr bwMode="auto">
                <a:xfrm>
                  <a:off x="11368" y="7950"/>
                  <a:ext cx="0" cy="531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" name="Line 220"/>
                <p:cNvSpPr>
                  <a:spLocks noChangeShapeType="1"/>
                </p:cNvSpPr>
                <p:nvPr/>
              </p:nvSpPr>
              <p:spPr bwMode="auto">
                <a:xfrm>
                  <a:off x="11660" y="7745"/>
                  <a:ext cx="0" cy="93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" name="Text Box 221"/>
                <p:cNvSpPr txBox="1">
                  <a:spLocks noChangeArrowheads="1"/>
                </p:cNvSpPr>
                <p:nvPr/>
              </p:nvSpPr>
              <p:spPr bwMode="auto">
                <a:xfrm>
                  <a:off x="11805" y="3930"/>
                  <a:ext cx="696" cy="8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r>
                    <a:rPr lang="en-US" sz="2800" b="1">
                      <a:solidFill>
                        <a:srgbClr val="00FF00"/>
                      </a:solidFill>
                      <a:latin typeface="Times New Roman" pitchFamily="18" charset="0"/>
                    </a:rPr>
                    <a:t>A</a:t>
                  </a:r>
                  <a:endParaRPr lang="en-US"/>
                </a:p>
              </p:txBody>
            </p:sp>
            <p:sp>
              <p:nvSpPr>
                <p:cNvPr id="35" name="Text Box 222"/>
                <p:cNvSpPr txBox="1">
                  <a:spLocks noChangeArrowheads="1"/>
                </p:cNvSpPr>
                <p:nvPr/>
              </p:nvSpPr>
              <p:spPr bwMode="auto">
                <a:xfrm>
                  <a:off x="14569" y="3959"/>
                  <a:ext cx="664" cy="8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r>
                    <a:rPr lang="en-US" sz="2800" b="1">
                      <a:solidFill>
                        <a:srgbClr val="00FF00"/>
                      </a:solidFill>
                      <a:latin typeface="Times New Roman" pitchFamily="18" charset="0"/>
                    </a:rPr>
                    <a:t>B</a:t>
                  </a:r>
                  <a:endParaRPr lang="en-US"/>
                </a:p>
              </p:txBody>
            </p:sp>
            <p:sp>
              <p:nvSpPr>
                <p:cNvPr id="37" name="Text Box 224"/>
                <p:cNvSpPr txBox="1">
                  <a:spLocks noChangeArrowheads="1"/>
                </p:cNvSpPr>
                <p:nvPr/>
              </p:nvSpPr>
              <p:spPr bwMode="auto">
                <a:xfrm>
                  <a:off x="14194" y="8469"/>
                  <a:ext cx="1315" cy="6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r>
                    <a:rPr lang="en-US" sz="2000" b="1" dirty="0">
                      <a:solidFill>
                        <a:srgbClr val="00FF00"/>
                      </a:solidFill>
                      <a:latin typeface="Times New Roman" pitchFamily="18" charset="0"/>
                    </a:rPr>
                    <a:t>Lamp</a:t>
                  </a:r>
                  <a:endParaRPr lang="en-US" dirty="0"/>
                </a:p>
              </p:txBody>
            </p:sp>
          </p:grpSp>
          <p:grpSp>
            <p:nvGrpSpPr>
              <p:cNvPr id="10" name="Group 226"/>
              <p:cNvGrpSpPr>
                <a:grpSpLocks/>
              </p:cNvGrpSpPr>
              <p:nvPr/>
            </p:nvGrpSpPr>
            <p:grpSpPr bwMode="auto">
              <a:xfrm>
                <a:off x="9362" y="1341"/>
                <a:ext cx="7530" cy="2048"/>
                <a:chOff x="9362" y="1341"/>
                <a:chExt cx="7530" cy="2048"/>
              </a:xfrm>
            </p:grpSpPr>
            <p:grpSp>
              <p:nvGrpSpPr>
                <p:cNvPr id="12" name="Group 228"/>
                <p:cNvGrpSpPr>
                  <a:grpSpLocks/>
                </p:cNvGrpSpPr>
                <p:nvPr/>
              </p:nvGrpSpPr>
              <p:grpSpPr bwMode="auto">
                <a:xfrm>
                  <a:off x="9362" y="1341"/>
                  <a:ext cx="7530" cy="2048"/>
                  <a:chOff x="2109" y="869"/>
                  <a:chExt cx="3011" cy="819"/>
                </a:xfrm>
              </p:grpSpPr>
              <p:grpSp>
                <p:nvGrpSpPr>
                  <p:cNvPr id="16" name="Group 229"/>
                  <p:cNvGrpSpPr>
                    <a:grpSpLocks/>
                  </p:cNvGrpSpPr>
                  <p:nvPr/>
                </p:nvGrpSpPr>
                <p:grpSpPr bwMode="auto">
                  <a:xfrm>
                    <a:off x="2437" y="935"/>
                    <a:ext cx="2086" cy="681"/>
                    <a:chOff x="2437" y="935"/>
                    <a:chExt cx="2086" cy="681"/>
                  </a:xfrm>
                </p:grpSpPr>
                <p:sp>
                  <p:nvSpPr>
                    <p:cNvPr id="20" name="AutoShape 2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2" y="935"/>
                      <a:ext cx="725" cy="681"/>
                    </a:xfrm>
                    <a:prstGeom prst="flowChartDelay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" name="Line 23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37" y="1071"/>
                      <a:ext cx="680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" name="Line 2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37" y="1484"/>
                      <a:ext cx="680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" name="Line 2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3" y="1262"/>
                      <a:ext cx="680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99FF3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7" name="Text Box 2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12" y="869"/>
                    <a:ext cx="324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3600" b="1">
                        <a:solidFill>
                          <a:srgbClr val="FF0066"/>
                        </a:solidFill>
                        <a:latin typeface="Times New Roman" pitchFamily="18" charset="0"/>
                      </a:rPr>
                      <a:t>A</a:t>
                    </a:r>
                    <a:endParaRPr lang="en-US"/>
                  </a:p>
                </p:txBody>
              </p:sp>
              <p:sp>
                <p:nvSpPr>
                  <p:cNvPr id="18" name="Text Box 2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09" y="1284"/>
                    <a:ext cx="308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3600" b="1">
                        <a:solidFill>
                          <a:srgbClr val="FF0066"/>
                        </a:solidFill>
                        <a:latin typeface="Times New Roman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19" name="Text Box 2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04" y="1071"/>
                    <a:ext cx="516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charset="0"/>
                      </a:defRPr>
                    </a:lvl9pPr>
                  </a:lstStyle>
                  <a:p>
                    <a:r>
                      <a:rPr lang="en-US" sz="3600" b="1">
                        <a:solidFill>
                          <a:srgbClr val="FF0066"/>
                        </a:solidFill>
                        <a:latin typeface="Times New Roman" pitchFamily="18" charset="0"/>
                      </a:rPr>
                      <a:t>AB</a:t>
                    </a:r>
                    <a:endParaRPr lang="en-US"/>
                  </a:p>
                </p:txBody>
              </p:sp>
            </p:grpSp>
            <p:sp>
              <p:nvSpPr>
                <p:cNvPr id="14" name="Text Box 238"/>
                <p:cNvSpPr txBox="1">
                  <a:spLocks noChangeArrowheads="1"/>
                </p:cNvSpPr>
                <p:nvPr/>
              </p:nvSpPr>
              <p:spPr bwMode="auto">
                <a:xfrm>
                  <a:off x="10868" y="1371"/>
                  <a:ext cx="20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pPr algn="ctr"/>
                  <a:r>
                    <a:rPr lang="en-US" sz="2000" b="1" dirty="0">
                      <a:solidFill>
                        <a:srgbClr val="FFFFFF"/>
                      </a:solidFill>
                      <a:latin typeface="Times New Roman" pitchFamily="18" charset="0"/>
                    </a:rPr>
                    <a:t>0</a:t>
                  </a:r>
                  <a:endParaRPr lang="en-US" dirty="0"/>
                </a:p>
              </p:txBody>
            </p:sp>
            <p:sp>
              <p:nvSpPr>
                <p:cNvPr id="15" name="Text Box 239"/>
                <p:cNvSpPr txBox="1">
                  <a:spLocks noChangeArrowheads="1"/>
                </p:cNvSpPr>
                <p:nvPr/>
              </p:nvSpPr>
              <p:spPr bwMode="auto">
                <a:xfrm>
                  <a:off x="14388" y="1849"/>
                  <a:ext cx="20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Tahoma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charset="0"/>
                    </a:defRPr>
                  </a:lvl9pPr>
                </a:lstStyle>
                <a:p>
                  <a:pPr algn="ctr"/>
                  <a:r>
                    <a:rPr lang="en-US" sz="2000" b="1">
                      <a:solidFill>
                        <a:srgbClr val="FFFFFF"/>
                      </a:solidFill>
                      <a:latin typeface="Times New Roman" pitchFamily="18" charset="0"/>
                    </a:rPr>
                    <a:t>0</a:t>
                  </a:r>
                  <a:endParaRPr lang="en-US"/>
                </a:p>
              </p:txBody>
            </p:sp>
          </p:grpSp>
        </p:grpSp>
        <p:sp>
          <p:nvSpPr>
            <p:cNvPr id="8" name="Text Box 240"/>
            <p:cNvSpPr txBox="1">
              <a:spLocks noChangeArrowheads="1"/>
            </p:cNvSpPr>
            <p:nvPr/>
          </p:nvSpPr>
          <p:spPr bwMode="auto">
            <a:xfrm>
              <a:off x="3546" y="1071"/>
              <a:ext cx="6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</a:defRPr>
              </a:lvl9pPr>
            </a:lstStyle>
            <a:p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1</a:t>
              </a:r>
              <a:r>
                <a:rPr lang="en-US" b="1">
                  <a:latin typeface="Arial" charset="0"/>
                  <a:sym typeface="Wingdings 2" pitchFamily="18" charset="2"/>
                </a:rPr>
                <a:t></a:t>
              </a:r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1</a:t>
              </a:r>
              <a:r>
                <a:rPr lang="en-US" sz="2000" b="1">
                  <a:latin typeface="Arial" charset="0"/>
                </a:rPr>
                <a:t>=</a:t>
              </a:r>
              <a:r>
                <a:rPr lang="en-US" sz="2000" b="1">
                  <a:solidFill>
                    <a:srgbClr val="FF0066"/>
                  </a:solidFill>
                  <a:latin typeface="Arial" charset="0"/>
                </a:rPr>
                <a:t>1</a:t>
              </a:r>
              <a:endParaRPr lang="en-US"/>
            </a:p>
          </p:txBody>
        </p:sp>
      </p:grpSp>
      <p:graphicFrame>
        <p:nvGraphicFramePr>
          <p:cNvPr id="39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064675"/>
              </p:ext>
            </p:extLst>
          </p:nvPr>
        </p:nvGraphicFramePr>
        <p:xfrm>
          <a:off x="938213" y="2946400"/>
          <a:ext cx="2447925" cy="3108852"/>
        </p:xfrm>
        <a:graphic>
          <a:graphicData uri="http://schemas.openxmlformats.org/drawingml/2006/table">
            <a:tbl>
              <a:tblPr/>
              <a:tblGrid>
                <a:gridCol w="503237"/>
                <a:gridCol w="576263"/>
                <a:gridCol w="1368425"/>
              </a:tblGrid>
              <a:tr h="518054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Input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Output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00CC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9900CC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3366FF">
                            <a:gamma/>
                            <a:shade val="46275"/>
                            <a:invGamma/>
                          </a:srgbClr>
                        </a:gs>
                        <a:gs pos="100000">
                          <a:srgbClr val="3366FF"/>
                        </a:gs>
                      </a:gsLst>
                      <a:lin ang="18900000" scaled="1"/>
                    </a:gradFill>
                  </a:tcPr>
                </a:tc>
              </a:tr>
            </a:tbl>
          </a:graphicData>
        </a:graphic>
      </p:graphicFrame>
      <p:sp>
        <p:nvSpPr>
          <p:cNvPr id="40" name="Rectangle 39"/>
          <p:cNvSpPr/>
          <p:nvPr/>
        </p:nvSpPr>
        <p:spPr>
          <a:xfrm>
            <a:off x="1981200" y="0"/>
            <a:ext cx="4724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AND গেইট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 Box 246"/>
          <p:cNvSpPr txBox="1">
            <a:spLocks noChangeArrowheads="1"/>
          </p:cNvSpPr>
          <p:nvPr/>
        </p:nvSpPr>
        <p:spPr bwMode="auto">
          <a:xfrm>
            <a:off x="1628775" y="6100762"/>
            <a:ext cx="1501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n-US" b="1" dirty="0"/>
              <a:t>Truth Table</a:t>
            </a:r>
            <a:endParaRPr lang="en-US" dirty="0"/>
          </a:p>
        </p:txBody>
      </p:sp>
      <p:sp>
        <p:nvSpPr>
          <p:cNvPr id="42" name="Text Box 245"/>
          <p:cNvSpPr txBox="1">
            <a:spLocks noChangeArrowheads="1"/>
          </p:cNvSpPr>
          <p:nvPr/>
        </p:nvSpPr>
        <p:spPr bwMode="auto">
          <a:xfrm>
            <a:off x="4694238" y="2500312"/>
            <a:ext cx="1031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b="1" dirty="0"/>
              <a:t>Symbol</a:t>
            </a:r>
            <a:endParaRPr lang="en-US" dirty="0"/>
          </a:p>
        </p:txBody>
      </p:sp>
      <p:sp>
        <p:nvSpPr>
          <p:cNvPr id="43" name="Text Box 247"/>
          <p:cNvSpPr txBox="1">
            <a:spLocks noChangeArrowheads="1"/>
          </p:cNvSpPr>
          <p:nvPr/>
        </p:nvSpPr>
        <p:spPr bwMode="auto">
          <a:xfrm>
            <a:off x="5746750" y="6108700"/>
            <a:ext cx="1849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n-US" b="1" dirty="0"/>
              <a:t>Electric Circuit</a:t>
            </a:r>
            <a:endParaRPr lang="en-US" dirty="0"/>
          </a:p>
        </p:txBody>
      </p:sp>
      <p:sp>
        <p:nvSpPr>
          <p:cNvPr id="45" name="Flowchart: Delay 44"/>
          <p:cNvSpPr/>
          <p:nvPr/>
        </p:nvSpPr>
        <p:spPr>
          <a:xfrm rot="16200000">
            <a:off x="6781800" y="5029200"/>
            <a:ext cx="533400" cy="533400"/>
          </a:xfrm>
          <a:prstGeom prst="flowChartDela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 Box 46"/>
          <p:cNvSpPr txBox="1">
            <a:spLocks noChangeArrowheads="1"/>
          </p:cNvSpPr>
          <p:nvPr/>
        </p:nvSpPr>
        <p:spPr bwMode="auto">
          <a:xfrm>
            <a:off x="7315200" y="5105400"/>
            <a:ext cx="607741" cy="457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sz="2400" b="1" dirty="0">
                <a:solidFill>
                  <a:srgbClr val="00FF00"/>
                </a:solidFill>
                <a:latin typeface="Times New Roman" pitchFamily="18" charset="0"/>
              </a:rPr>
              <a:t>AB</a:t>
            </a:r>
            <a:endParaRPr lang="en-US" dirty="0"/>
          </a:p>
        </p:txBody>
      </p:sp>
      <p:sp>
        <p:nvSpPr>
          <p:cNvPr id="47" name="Text Box 179"/>
          <p:cNvSpPr txBox="1">
            <a:spLocks noChangeArrowheads="1"/>
          </p:cNvSpPr>
          <p:nvPr/>
        </p:nvSpPr>
        <p:spPr bwMode="auto">
          <a:xfrm>
            <a:off x="4880321" y="1235076"/>
            <a:ext cx="127010" cy="30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n-US" sz="2000" b="1" dirty="0">
                <a:solidFill>
                  <a:srgbClr val="FF0066"/>
                </a:solidFill>
                <a:latin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48" name="Text Box 179"/>
          <p:cNvSpPr txBox="1">
            <a:spLocks noChangeArrowheads="1"/>
          </p:cNvSpPr>
          <p:nvPr/>
        </p:nvSpPr>
        <p:spPr bwMode="auto">
          <a:xfrm>
            <a:off x="4953000" y="2209800"/>
            <a:ext cx="127010" cy="30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/>
            <a:r>
              <a:rPr lang="en-US" sz="2000" b="1" dirty="0">
                <a:solidFill>
                  <a:srgbClr val="FF0066"/>
                </a:solidFill>
                <a:latin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50" name="Text Box 44"/>
          <p:cNvSpPr txBox="1">
            <a:spLocks noChangeArrowheads="1"/>
          </p:cNvSpPr>
          <p:nvPr/>
        </p:nvSpPr>
        <p:spPr bwMode="auto">
          <a:xfrm>
            <a:off x="4876800" y="5791200"/>
            <a:ext cx="1001470" cy="3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US" sz="1900" b="1" dirty="0" smtClean="0">
                <a:solidFill>
                  <a:srgbClr val="00FF00"/>
                </a:solidFill>
                <a:latin typeface="Times New Roman" pitchFamily="18" charset="0"/>
              </a:rPr>
              <a:t>Power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8600"/>
            <a:ext cx="89916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 </a:t>
            </a:r>
            <a:r>
              <a:rPr lang="en-US" sz="4400" b="1" dirty="0" err="1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চলকের</a:t>
            </a:r>
            <a:r>
              <a:rPr lang="en-US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AND গেই</a:t>
            </a:r>
            <a:r>
              <a:rPr lang="en-US" sz="4400" b="1" dirty="0" err="1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টের</a:t>
            </a:r>
            <a:r>
              <a:rPr lang="en-US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প্রতীক</a:t>
            </a:r>
            <a:r>
              <a:rPr lang="en-US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Delay 4"/>
          <p:cNvSpPr/>
          <p:nvPr/>
        </p:nvSpPr>
        <p:spPr>
          <a:xfrm>
            <a:off x="4267200" y="2057400"/>
            <a:ext cx="2133600" cy="2286000"/>
          </a:xfrm>
          <a:prstGeom prst="flowChartDelay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600200" y="2590800"/>
            <a:ext cx="26670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00200" y="3733800"/>
            <a:ext cx="26670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400800" y="3200400"/>
            <a:ext cx="1676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85800" y="2286000"/>
            <a:ext cx="762000" cy="1905000"/>
            <a:chOff x="685800" y="2286000"/>
            <a:chExt cx="762000" cy="1905000"/>
          </a:xfrm>
        </p:grpSpPr>
        <p:sp>
          <p:nvSpPr>
            <p:cNvPr id="12" name="Rectangle 11"/>
            <p:cNvSpPr/>
            <p:nvPr/>
          </p:nvSpPr>
          <p:spPr>
            <a:xfrm>
              <a:off x="685800" y="22860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85800" y="34290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6477000" y="2286000"/>
            <a:ext cx="24384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X=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endParaRPr lang="en-US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19981E-6 L 0.33334 4.1998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8600"/>
            <a:ext cx="89916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3 </a:t>
            </a:r>
            <a:r>
              <a:rPr lang="en-US" sz="4400" b="1" dirty="0" err="1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চলকের</a:t>
            </a:r>
            <a:r>
              <a:rPr lang="en-US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AND গেই</a:t>
            </a:r>
            <a:r>
              <a:rPr lang="en-US" sz="4400" b="1" dirty="0" err="1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টের</a:t>
            </a:r>
            <a:r>
              <a:rPr lang="en-US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প্রতীক</a:t>
            </a:r>
            <a:r>
              <a:rPr lang="en-US" sz="4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Delay 4"/>
          <p:cNvSpPr/>
          <p:nvPr/>
        </p:nvSpPr>
        <p:spPr>
          <a:xfrm>
            <a:off x="4267200" y="2057400"/>
            <a:ext cx="2133600" cy="2286000"/>
          </a:xfrm>
          <a:prstGeom prst="flowChartDelay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600200" y="2438400"/>
            <a:ext cx="26670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00200" y="3048000"/>
            <a:ext cx="26670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400800" y="3200400"/>
            <a:ext cx="1676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477000" y="2286000"/>
            <a:ext cx="24384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X=</a:t>
            </a:r>
            <a:r>
              <a:rPr lang="en-US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A.B.C</a:t>
            </a:r>
            <a:endParaRPr lang="en-US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600200" y="3810000"/>
            <a:ext cx="26670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685800" y="1981200"/>
            <a:ext cx="762000" cy="2133600"/>
            <a:chOff x="685800" y="1981200"/>
            <a:chExt cx="762000" cy="2133600"/>
          </a:xfrm>
        </p:grpSpPr>
        <p:sp>
          <p:nvSpPr>
            <p:cNvPr id="12" name="Rectangle 11"/>
            <p:cNvSpPr/>
            <p:nvPr/>
          </p:nvSpPr>
          <p:spPr>
            <a:xfrm>
              <a:off x="685800" y="19812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85800" y="26670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85800" y="3352800"/>
              <a:ext cx="762000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35 -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2133600"/>
            <a:ext cx="30480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4000" b="1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গেইটটির </a:t>
            </a:r>
            <a:r>
              <a:rPr lang="bn-BD" sz="4000" b="1" dirty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নাম বল</a:t>
            </a:r>
            <a:endParaRPr lang="en-US" sz="4000" b="1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52600" y="798968"/>
            <a:ext cx="47244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252788"/>
            <a:ext cx="4953000" cy="305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43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-9525" y="4114800"/>
            <a:ext cx="9144000" cy="144655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 ইনপুটের জন্য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AND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গেইটের সত্যক সারণী ও লজিক সার্কিট অংকন কর।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514600"/>
            <a:ext cx="36576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“ক” দলঃ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990600"/>
            <a:ext cx="51816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72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72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18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4495800"/>
            <a:ext cx="9144000" cy="14465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 ইনপুটের জন্য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AND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গেইটের সত্যক সারণী ও লজিক সার্কিট অংকন কর।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800695"/>
            <a:ext cx="4724400" cy="120032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7200" b="1" u="sng" dirty="0" smtClean="0">
                <a:ln w="18000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7200" b="1" u="sng" dirty="0">
              <a:ln w="18000">
                <a:noFill/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2667000"/>
            <a:ext cx="36576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“খ” দলঃ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18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57400" y="914400"/>
            <a:ext cx="4191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6000" b="1" u="sng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সবাইকে শুভেচ্ছা</a:t>
            </a:r>
            <a:endParaRPr lang="en-US" sz="6000" b="1" u="sng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Picture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133600"/>
            <a:ext cx="6858000" cy="455824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547" y="2057400"/>
            <a:ext cx="7256053" cy="47617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3093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4191000"/>
            <a:ext cx="8153400" cy="3200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.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মৌলিক লজিক  গেইট কাকে বলে ?</a:t>
            </a:r>
          </a:p>
          <a:p>
            <a:pPr marL="0" indent="0">
              <a:buNone/>
            </a:pP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.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মৌলিক লজিক গেইট কত প্রকার ও কী কী ?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.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AND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গেইট কাকে বলে? 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AND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গেইটের সত্যক সারণী ও লজিক সার্কিট। </a:t>
            </a:r>
            <a:endParaRPr lang="bn-BD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19300" y="838200"/>
            <a:ext cx="4724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u="sng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মূল্যায়ন</a:t>
            </a:r>
            <a:endParaRPr lang="en-US" sz="5400" b="1" u="sng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6553200" y="2819400"/>
            <a:ext cx="1600200" cy="1524000"/>
          </a:xfrm>
          <a:prstGeom prst="wedgeEllipseCallou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2514600"/>
            <a:ext cx="6019800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আমরা কি কি শিখলাম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94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715000"/>
            <a:ext cx="7924800" cy="76200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লজিক গেইটের প্রয়োজনীয়তা ব্যাখ্যা কর।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057400" y="304800"/>
            <a:ext cx="40386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b="1" u="sng" dirty="0">
                <a:ln w="18000">
                  <a:noFill/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000" b="1" u="sng" dirty="0">
              <a:ln w="18000">
                <a:noFill/>
                <a:prstDash val="solid"/>
                <a:miter lim="800000"/>
              </a:ln>
              <a:solidFill>
                <a:srgbClr val="00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752600"/>
            <a:ext cx="4648200" cy="3486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890" y="1828800"/>
            <a:ext cx="4552459" cy="3409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0996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826470">
            <a:off x="432098" y="826272"/>
            <a:ext cx="4097224" cy="283276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8625" b="1" dirty="0">
                <a:solidFill>
                  <a:srgbClr val="FF006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 ধন্যবাদ</a:t>
            </a:r>
            <a:endParaRPr lang="en-US" sz="8625" b="1" dirty="0">
              <a:solidFill>
                <a:srgbClr val="FF006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02259">
            <a:off x="4251065" y="2213491"/>
            <a:ext cx="3592992" cy="454363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6910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1000">
              <a:srgbClr val="FF0066"/>
            </a:gs>
            <a:gs pos="43995">
              <a:srgbClr val="FF8232"/>
            </a:gs>
            <a:gs pos="74000">
              <a:schemeClr val="accent1">
                <a:lumMod val="45000"/>
                <a:lumOff val="55000"/>
              </a:schemeClr>
            </a:gs>
            <a:gs pos="18000">
              <a:srgbClr val="FF0066"/>
            </a:gs>
            <a:gs pos="0">
              <a:srgbClr val="00FF00"/>
            </a:gs>
            <a:gs pos="23989">
              <a:srgbClr val="FF115F"/>
            </a:gs>
            <a:gs pos="69000">
              <a:srgbClr val="FFFF0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585973" y="699462"/>
            <a:ext cx="7848600" cy="1323439"/>
          </a:xfrm>
          <a:prstGeom prst="rect">
            <a:avLst/>
          </a:prstGeom>
          <a:gradFill flip="none" rotWithShape="1">
            <a:gsLst>
              <a:gs pos="11000">
                <a:srgbClr val="FF0066"/>
              </a:gs>
              <a:gs pos="74000">
                <a:schemeClr val="accent1">
                  <a:lumMod val="45000"/>
                  <a:lumOff val="55000"/>
                </a:schemeClr>
              </a:gs>
              <a:gs pos="36000">
                <a:schemeClr val="accent1">
                  <a:lumMod val="45000"/>
                  <a:lumOff val="55000"/>
                </a:schemeClr>
              </a:gs>
              <a:gs pos="75000">
                <a:srgbClr val="FFFF00"/>
              </a:gs>
            </a:gsLst>
            <a:lin ang="162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bn-BD" sz="80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OMJ" panose="01010600010101010101" pitchFamily="2" charset="0"/>
                <a:cs typeface="SutonnyOMJ" panose="01010600010101010101" pitchFamily="2" charset="0"/>
              </a:rPr>
              <a:t>শিক্ষক পরিচিতি</a:t>
            </a:r>
            <a:endParaRPr lang="en-US" sz="66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267200" y="2514600"/>
            <a:ext cx="4524561" cy="1524000"/>
          </a:xfrm>
          <a:prstGeom prst="roundRect">
            <a:avLst/>
          </a:prstGeom>
          <a:gradFill flip="none" rotWithShape="1">
            <a:gsLst>
              <a:gs pos="24000">
                <a:srgbClr val="00B050"/>
              </a:gs>
              <a:gs pos="53000">
                <a:schemeClr val="accent2">
                  <a:lumMod val="0"/>
                  <a:lumOff val="100000"/>
                </a:schemeClr>
              </a:gs>
              <a:gs pos="93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cmpd="dbl">
            <a:gradFill flip="none" rotWithShape="1">
              <a:gsLst>
                <a:gs pos="47000">
                  <a:srgbClr val="FF0000"/>
                </a:gs>
                <a:gs pos="79000">
                  <a:schemeClr val="accent1">
                    <a:lumMod val="0"/>
                    <a:lumOff val="100000"/>
                  </a:schemeClr>
                </a:gs>
                <a:gs pos="100000">
                  <a:schemeClr val="accent1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সিরাজুল ইসলাম সরদার</a:t>
            </a:r>
          </a:p>
          <a:p>
            <a:pPr algn="ctr"/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প্রভাষক (বাংলা)</a:t>
            </a:r>
            <a:endParaRPr lang="bn-BD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191000" y="4343400"/>
            <a:ext cx="4628964" cy="1524000"/>
          </a:xfrm>
          <a:prstGeom prst="roundRect">
            <a:avLst/>
          </a:prstGeom>
          <a:gradFill flip="none" rotWithShape="1">
            <a:gsLst>
              <a:gs pos="24000">
                <a:srgbClr val="7030A0"/>
              </a:gs>
              <a:gs pos="97000">
                <a:schemeClr val="accent6">
                  <a:lumMod val="95000"/>
                  <a:lumOff val="5000"/>
                </a:schemeClr>
              </a:gs>
              <a:gs pos="69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cmpd="dbl">
            <a:gradFill flip="none" rotWithShape="1">
              <a:gsLst>
                <a:gs pos="47000">
                  <a:srgbClr val="FF0000"/>
                </a:gs>
                <a:gs pos="79000">
                  <a:schemeClr val="accent1">
                    <a:lumMod val="0"/>
                    <a:lumOff val="100000"/>
                  </a:schemeClr>
                </a:gs>
                <a:gs pos="100000">
                  <a:schemeClr val="accent1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bevel/>
          </a:ln>
          <a:scene3d>
            <a:camera prst="perspectiveAbove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চৌমুহনী আলিম মাদরাসা</a:t>
            </a:r>
          </a:p>
          <a:p>
            <a:pPr algn="ctr"/>
            <a:r>
              <a:rPr lang="bn-BD" sz="44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কচুয়া-চাঁদপুর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04" y="2286000"/>
            <a:ext cx="3795869" cy="3893264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perspectiveRelaxedModerately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429159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600200" y="713869"/>
            <a:ext cx="6096000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b="1" kern="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পাঠ-</a:t>
            </a:r>
            <a:r>
              <a:rPr lang="en-US" sz="8000" b="1" kern="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cwiwPwZ</a:t>
            </a:r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3590" y="2438400"/>
            <a:ext cx="4404610" cy="41549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sz="32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ea typeface="NikoshBAN" pitchFamily="2" charset="0"/>
              <a:cs typeface="SutonnyMJ" pitchFamily="2" charset="0"/>
            </a:endParaRPr>
          </a:p>
          <a:p>
            <a:endParaRPr lang="en-US" sz="32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ea typeface="NikoshBAN" pitchFamily="2" charset="0"/>
              <a:cs typeface="SutonnyMJ" pitchFamily="2" charset="0"/>
            </a:endParaRPr>
          </a:p>
          <a:p>
            <a:r>
              <a:rPr lang="en-US" sz="32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ea typeface="NikoshBAN" pitchFamily="2" charset="0"/>
                <a:cs typeface="SutonnyMJ" pitchFamily="2" charset="0"/>
              </a:rPr>
              <a:t>welq</a:t>
            </a:r>
            <a:r>
              <a:rPr lang="en-US" sz="32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ea typeface="NikoshBAN" pitchFamily="2" charset="0"/>
                <a:cs typeface="SutonnyMJ" pitchFamily="2" charset="0"/>
              </a:rPr>
              <a:t> :</a:t>
            </a:r>
            <a:r>
              <a:rPr lang="bn-BD" sz="32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ea typeface="NikoshBAN" pitchFamily="2" charset="0"/>
                <a:cs typeface="SutonnyMJ" pitchFamily="2" charset="0"/>
              </a:rPr>
              <a:t> </a:t>
            </a:r>
            <a:r>
              <a:rPr lang="bn-BD" sz="32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ea typeface="NikoshBAN" pitchFamily="2" charset="0"/>
                <a:cs typeface="NikoshBAN" pitchFamily="2" charset="0"/>
              </a:rPr>
              <a:t>তথ্য ও যোগাযোগ প্রযুক্তি</a:t>
            </a:r>
            <a:endParaRPr lang="en-US" sz="3200" b="1" kern="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ea typeface="NikoshBAN" pitchFamily="2" charset="0"/>
              <a:cs typeface="NikoshBAN" pitchFamily="2" charset="0"/>
            </a:endParaRPr>
          </a:p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ea typeface="NikoshBAN" pitchFamily="2" charset="0"/>
                <a:cs typeface="SutonnyMJ" pitchFamily="2" charset="0"/>
              </a:rPr>
              <a:t>‡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ea typeface="NikoshBAN" pitchFamily="2" charset="0"/>
                <a:cs typeface="SutonnyMJ" pitchFamily="2" charset="0"/>
              </a:rPr>
              <a:t>kÖwY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ea typeface="NikoshBAN" pitchFamily="2" charset="0"/>
                <a:cs typeface="SutonnyMJ" pitchFamily="2" charset="0"/>
              </a:rPr>
              <a:t>  :</a:t>
            </a:r>
            <a:r>
              <a:rPr lang="bn-BD" sz="3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ea typeface="NikoshBAN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ea typeface="NikoshBAN" pitchFamily="2" charset="0"/>
                <a:cs typeface="SutonnyMJ" pitchFamily="2" charset="0"/>
              </a:rPr>
              <a:t>GKv`k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ea typeface="NikoshBAN" pitchFamily="2" charset="0"/>
                <a:cs typeface="SutonnyMJ" pitchFamily="2" charset="0"/>
              </a:rPr>
              <a:t> -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ea typeface="NikoshBAN" pitchFamily="2" charset="0"/>
                <a:cs typeface="SutonnyMJ" pitchFamily="2" charset="0"/>
              </a:rPr>
              <a:t>Øv`k</a:t>
            </a:r>
            <a:endParaRPr lang="en-US" sz="32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ea typeface="NikoshBAN" pitchFamily="2" charset="0"/>
              <a:cs typeface="SutonnyMJ" pitchFamily="2" charset="0"/>
            </a:endParaRPr>
          </a:p>
          <a:p>
            <a:r>
              <a:rPr lang="en-US" sz="32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ea typeface="NikoshBAN" pitchFamily="2" charset="0"/>
                <a:cs typeface="NikoshBAN" pitchFamily="2" charset="0"/>
              </a:rPr>
              <a:t>অধ্যায়ঃ</a:t>
            </a:r>
            <a:r>
              <a:rPr lang="bn-BD" sz="32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ea typeface="NikoshBAN" pitchFamily="2" charset="0"/>
                <a:cs typeface="NikoshBAN" pitchFamily="2" charset="0"/>
              </a:rPr>
              <a:t> তৃতীয়</a:t>
            </a:r>
            <a:r>
              <a:rPr lang="en-US" sz="32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ea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200" b="1" kern="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ea typeface="NikoshBAN" pitchFamily="2" charset="0"/>
                <a:cs typeface="NikoshBAN" pitchFamily="2" charset="0"/>
              </a:rPr>
              <a:t>পাঠঃ</a:t>
            </a:r>
            <a:r>
              <a:rPr lang="bn-BD" sz="32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ea typeface="NikoshBAN" pitchFamily="2" charset="0"/>
                <a:cs typeface="NikoshBAN" pitchFamily="2" charset="0"/>
              </a:rPr>
              <a:t> মৌলিক লজিক গেইট</a:t>
            </a:r>
            <a:endParaRPr lang="en-US" sz="3200" b="1" kern="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ea typeface="NikoshBAN" pitchFamily="2" charset="0"/>
              <a:cs typeface="NikoshBAN" pitchFamily="2" charset="0"/>
            </a:endParaRPr>
          </a:p>
          <a:p>
            <a:endParaRPr lang="en-US" sz="3200" b="1" kern="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ea typeface="NikoshBAN" pitchFamily="2" charset="0"/>
              <a:cs typeface="NikoshBAN" pitchFamily="2" charset="0"/>
            </a:endParaRPr>
          </a:p>
          <a:p>
            <a:endParaRPr lang="en-US" sz="4000" b="1" kern="0" dirty="0" smtClean="0">
              <a:solidFill>
                <a:srgbClr val="FF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6" name="Picture 5" descr="Pictur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4328" y="2438400"/>
            <a:ext cx="4229672" cy="41549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6209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52600"/>
            <a:ext cx="47211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bn-BD" sz="48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আমাদের আজকের পাঠ-</a:t>
            </a:r>
            <a:endParaRPr lang="en-US" sz="1600" kern="0" dirty="0">
              <a:solidFill>
                <a:sysClr val="windowText" lastClr="0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http://www.myrlandmarketing.com/wp-content/uploads/2012/03/Megaphone-coming-out-of-a-laptop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23" t="4132" r="5532"/>
          <a:stretch/>
        </p:blipFill>
        <p:spPr bwMode="auto">
          <a:xfrm>
            <a:off x="5560325" y="1295400"/>
            <a:ext cx="3507475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3352800"/>
            <a:ext cx="6705600" cy="132343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8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মৌলিক লজিক গেইট</a:t>
            </a:r>
            <a:endParaRPr lang="en-US" sz="8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228600"/>
            <a:ext cx="2762295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ঘোষণা 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44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1012" y="2231587"/>
            <a:ext cx="33906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bn-BD" sz="36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শেষে শিক্ষার্থীরা...</a:t>
            </a:r>
            <a:endParaRPr lang="en-US" sz="1100" kern="0" dirty="0">
              <a:solidFill>
                <a:sysClr val="windowText" lastClr="0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3886200"/>
            <a:ext cx="72138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bn-BD" sz="3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মৌলিক লজিক গেইট কি তা ব্যাখ্যা করতে পারবে।</a:t>
            </a:r>
            <a:endParaRPr lang="en-US" sz="1100" kern="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4835962"/>
            <a:ext cx="81259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bn-BD" sz="36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মৌলিক লজিক গেইটগুলোর বৈশিষ্ট্য বর্ণনা করতে পারবে।</a:t>
            </a:r>
            <a:endParaRPr lang="en-US" sz="1100" kern="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1012" y="3088153"/>
            <a:ext cx="50241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bn-BD" sz="36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লজিক গেইট কি তা বলতে পারবে।</a:t>
            </a:r>
            <a:endParaRPr lang="en-US" sz="1100" kern="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76600" y="912493"/>
            <a:ext cx="281940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6000" b="1" u="sng" dirty="0" smtClean="0">
                <a:ln w="31550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b="1" u="sng" cap="none" spc="0" dirty="0">
              <a:ln w="31550" cmpd="sng">
                <a:noFill/>
                <a:prstDash val="solid"/>
              </a:ln>
              <a:solidFill>
                <a:srgbClr val="00206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68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600200"/>
            <a:ext cx="8534400" cy="2362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বুলিয়ান অ্যালজেবরার মৌলিক অপারেশনসমূহ বাস্তবায়নের জন্য যে লজিক গেইট ব্যবহার করা হয় তাকে মৌলিক লজিক গেইট বলে। </a:t>
            </a:r>
            <a:endParaRPr lang="en-US" sz="3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4205882"/>
            <a:ext cx="8534400" cy="24384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বুলিয়ান অ্যালজেবরার মৌলিক অপারেশন তিনটি। যথাঃ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>
              <a:buFont typeface="Wingdings" pitchFamily="2" charset="2"/>
              <a:buChar char="Ø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OR অপারেশন</a:t>
            </a:r>
          </a:p>
          <a:p>
            <a:pPr algn="ctr">
              <a:buFont typeface="Wingdings" pitchFamily="2" charset="2"/>
              <a:buChar char="Ø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AND আপারেশন </a:t>
            </a:r>
          </a:p>
          <a:p>
            <a:pPr algn="ctr">
              <a:buFont typeface="Wingdings" pitchFamily="2" charset="2"/>
              <a:buChar char="Ø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NOT অপারেশন  </a:t>
            </a:r>
          </a:p>
          <a:p>
            <a:pPr algn="ctr"/>
            <a:r>
              <a:rPr lang="bn-BD" dirty="0" smtClean="0">
                <a:solidFill>
                  <a:schemeClr val="bg1"/>
                </a:solidFill>
              </a:rPr>
              <a:t>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05000" y="433388"/>
            <a:ext cx="4724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মৌলিক লজিক গেইট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371600"/>
            <a:ext cx="9144000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মৌলিক অপারেশনের উপর ভিত্তি করে মৌলিক গেইটও তিনটি । যথাঃ  </a:t>
            </a:r>
            <a:endParaRPr lang="en-US" sz="3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7706" y="190500"/>
            <a:ext cx="4724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u="sng" dirty="0" smtClean="0">
                <a:ln w="18000">
                  <a:noFill/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মৌলিক লজিক গেইট</a:t>
            </a:r>
            <a:endParaRPr lang="en-US" sz="5400" b="1" u="sng" dirty="0">
              <a:ln w="18000">
                <a:noFill/>
                <a:prstDash val="solid"/>
                <a:miter lim="800000"/>
              </a:ln>
              <a:solidFill>
                <a:srgbClr val="7030A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810470"/>
            <a:ext cx="39164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OR Gate: 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Picture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2706624"/>
            <a:ext cx="4002454" cy="117957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334470"/>
            <a:ext cx="43399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AND Gate: 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5553670"/>
            <a:ext cx="4365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5400" b="1" dirty="0" smtClean="0">
                <a:ln w="18000">
                  <a:noFill/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NOT Gate: </a:t>
            </a:r>
            <a:endParaRPr lang="en-US" sz="5400" b="1" dirty="0">
              <a:ln w="18000">
                <a:noFill/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 descr="Picture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4186237"/>
            <a:ext cx="4204253" cy="1147763"/>
          </a:xfrm>
          <a:prstGeom prst="rect">
            <a:avLst/>
          </a:prstGeom>
        </p:spPr>
      </p:pic>
      <p:pic>
        <p:nvPicPr>
          <p:cNvPr id="13" name="Picture 12" descr="Picture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5638800"/>
            <a:ext cx="3940630" cy="8487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066800"/>
            <a:ext cx="8763000" cy="27432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AND গেইটে দুই বা ততোধিক ইনপুট থাকে একটি আউটপুট থাকে। আউটপুটটি হবে ইনপুটগুলোর যৌক্তিক গুণফলের সমান। অর্থাৎ AND গেইটে আউটপুট তখনই ১ হবে যখন সবগুলো ইনপুট ১হবে। আউটপুট ০ হবে তখন যখন যেকোন একটি ইনপুট ০হবে। অর্থাৎ ইনপুটে ০ থাকলেই আউটপুট ০ হবে। </a:t>
            </a:r>
            <a:endParaRPr lang="en-US" sz="32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143470"/>
            <a:ext cx="4724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u="sng" dirty="0" smtClean="0">
                <a:ln w="18000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AND গেইট</a:t>
            </a:r>
            <a:endParaRPr lang="en-US" sz="5400" b="1" u="sng" dirty="0">
              <a:ln w="18000">
                <a:noFill/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4495800"/>
            <a:ext cx="1905000" cy="1143000"/>
          </a:xfrm>
          <a:prstGeom prst="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ভিডিওটি দেখ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Edit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95600" y="3962400"/>
            <a:ext cx="5334000" cy="3000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485</Words>
  <Application>Microsoft Office PowerPoint</Application>
  <PresentationFormat>On-screen Show (4:3)</PresentationFormat>
  <Paragraphs>213</Paragraphs>
  <Slides>22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Arial</vt:lpstr>
      <vt:lpstr>Calibri</vt:lpstr>
      <vt:lpstr>NikoshBAN</vt:lpstr>
      <vt:lpstr>SutonnyMJ</vt:lpstr>
      <vt:lpstr>SutonnyOMJ</vt:lpstr>
      <vt:lpstr>Tahoma</vt:lpstr>
      <vt:lpstr>Times New Roman</vt:lpstr>
      <vt:lpstr>Vrinda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সবাইকে ধন্যবাদ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HASNAT</dc:creator>
  <cp:lastModifiedBy>siraj sir</cp:lastModifiedBy>
  <cp:revision>99</cp:revision>
  <dcterms:created xsi:type="dcterms:W3CDTF">2006-08-16T00:00:00Z</dcterms:created>
  <dcterms:modified xsi:type="dcterms:W3CDTF">2019-03-10T14:28:57Z</dcterms:modified>
</cp:coreProperties>
</file>