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2" r:id="rId14"/>
    <p:sldId id="270" r:id="rId15"/>
    <p:sldId id="280" r:id="rId16"/>
    <p:sldId id="268" r:id="rId17"/>
    <p:sldId id="269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3E5392-A991-4C92-913F-9A6170627C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4457210D-1522-42DF-929F-E810953DF5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8BD8DB-8241-4BBC-B061-78017195F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5B027-C0B3-4B88-9186-C86BF1E74C52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1FDB127-3CAF-47D2-B7C6-7F6AC4F08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66BF442-BAD1-45F7-9303-D3B05C847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D4B8B-9CCF-413C-A2F7-8767A3BE1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692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200D14B-C5B1-44E2-B390-0233D0F6C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A2ADF3D-A317-46D1-8730-9C6E197063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402B4B7-9E82-43FB-9038-3A4A3F7D8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5B027-C0B3-4B88-9186-C86BF1E74C52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3783AC8-71C8-449D-B88E-D21D2230A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8ED1217-1F15-4F8D-89D1-3607F0901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D4B8B-9CCF-413C-A2F7-8767A3BE1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261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83F4A71-CB54-4CD6-BA70-FFF9C6555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9A77922-F266-4542-AA29-94527E61BC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210924-34A5-4080-874D-F362C3578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5B027-C0B3-4B88-9186-C86BF1E74C52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9BFF23B-47CC-4FC0-BBBE-2B69C2A4F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AC788B3-1678-4717-A205-243C90C41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D4B8B-9CCF-413C-A2F7-8767A3BE1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742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C1A938A-7488-4B7B-9CA5-79D090F2B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10125B7-243B-48FB-868F-E4A45C5555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180AC05-0E59-41C2-B661-07814AB143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EC4ADF4-DF0C-4952-95EF-A8A92A1BC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5B027-C0B3-4B88-9186-C86BF1E74C52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9049042-A89B-466B-9CD4-323052617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90E9CFF-6D45-46A2-A91E-868777830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D4B8B-9CCF-413C-A2F7-8767A3BE1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875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07615C6-435E-449F-89FA-AEFAD3262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6DCF4F9-8E67-49FE-8A9D-00D3574E2B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FC2CC9E-0208-4DEA-B5F0-40844CA76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19A6B46A-06F9-44F5-B6D3-548118BFCB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27C70D70-86BE-42EA-AB48-F8EA645065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6D129A9B-D7A0-477D-804C-31A013019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5B027-C0B3-4B88-9186-C86BF1E74C52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E581CB0E-6AB7-49AA-A39A-68CB5C4F9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CF55B4A7-34F4-4CF8-8CD2-E09A077EF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D4B8B-9CCF-413C-A2F7-8767A3BE1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964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6DD6CF8-0C8C-4DFD-99DF-9FE1C13C9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C07FA26-D8EF-46A2-916A-D19C212C5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5B027-C0B3-4B88-9186-C86BF1E74C52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231A80BE-EB3E-4D51-BA4B-E926B5FE8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215C7B39-15FE-492A-AA29-80833AAC4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D4B8B-9CCF-413C-A2F7-8767A3BE1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836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43C10230-274F-4964-B304-5E50B848D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5B027-C0B3-4B88-9186-C86BF1E74C52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147F8582-B54D-488D-97FC-6D756EED3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F11181F-A2D4-466F-83CE-616EA094B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D4B8B-9CCF-413C-A2F7-8767A3BE1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209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68A2916-93E7-4F7F-AA1D-8B5AB9B63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061A010-C27A-4F9A-9612-59AD8C1418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DDA65C50-CE11-44AC-A83E-D4EE480184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4DFC3DC-3818-44F5-BBC9-B7FD39A43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5B027-C0B3-4B88-9186-C86BF1E74C52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B52262E-6006-4850-8312-251DC7188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6183440-AF53-4F13-9078-EF7D75FBE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D4B8B-9CCF-413C-A2F7-8767A3BE1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769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5D23D90-5EA5-4C9B-95D3-D6EFC36C5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E0BB7BCE-9FFC-49A2-89E0-726B9FF1D6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EC735192-A5D7-4E00-8B82-66852978EC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6A3FCC8-B008-4CD7-B66C-573DEDD99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5B027-C0B3-4B88-9186-C86BF1E74C52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A1B6201-A483-4372-8E3E-4E4FBFF9D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D9F983C-FB5A-4C4B-9BF7-48D365552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D4B8B-9CCF-413C-A2F7-8767A3BE1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1F483C5-0A5E-47E1-B70A-7B629BC05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4CEB3958-E7E0-4906-AC34-3D6E7C7390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52C9657-F697-46BC-AEFF-87D72F8CC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5B027-C0B3-4B88-9186-C86BF1E74C52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E561AAA-EBC9-4EFA-9F28-333ACCE0A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04EEC2B-6CC3-4AAB-8FB4-5E7BEE2B4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D4B8B-9CCF-413C-A2F7-8767A3BE1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986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4D35BD14-9DA6-4E32-86FE-66C7EA289A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30C9B92F-3F83-4493-9AA7-C64787E6D7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5F07C46-4C95-4002-9471-B4E8955F5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5B027-C0B3-4B88-9186-C86BF1E74C52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3971E55-DFB2-4288-9BE3-A4B8539AF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08B0B47-94B0-473F-AB9E-7BE5B3321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D4B8B-9CCF-413C-A2F7-8767A3BE1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534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ADD94B73-988E-48B3-B30A-53121D117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0DB3453-3E29-4186-998C-F0ABED217E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0B73627-D25A-49DD-AF9C-38E3AC3AD4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5B027-C0B3-4B88-9186-C86BF1E74C52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FDEF16F-093C-4590-95A6-BFFE1973DC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6370985-2FC7-4B2E-9DB6-33500CDC27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D4B8B-9CCF-413C-A2F7-8767A3BE1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808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ecision 1">
            <a:extLst>
              <a:ext uri="{FF2B5EF4-FFF2-40B4-BE49-F238E27FC236}">
                <a16:creationId xmlns="" xmlns:a16="http://schemas.microsoft.com/office/drawing/2014/main" id="{ABFE99B7-2555-4C92-B17A-B87032E73008}"/>
              </a:ext>
            </a:extLst>
          </p:cNvPr>
          <p:cNvSpPr/>
          <p:nvPr/>
        </p:nvSpPr>
        <p:spPr>
          <a:xfrm>
            <a:off x="4262511" y="70337"/>
            <a:ext cx="3882683" cy="1308296"/>
          </a:xfrm>
          <a:prstGeom prst="flowChartDecision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36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511" y="1657824"/>
            <a:ext cx="3980737" cy="4349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30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09E14DB1-831B-4051-A781-A1F2EFF7370D}"/>
              </a:ext>
            </a:extLst>
          </p:cNvPr>
          <p:cNvSpPr/>
          <p:nvPr/>
        </p:nvSpPr>
        <p:spPr>
          <a:xfrm>
            <a:off x="647114" y="2321170"/>
            <a:ext cx="5448886" cy="402336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হাঃ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সজিব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শিকদার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bn-IN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</a:p>
          <a:p>
            <a:pPr algn="ctr"/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কুষ্টিয়া</a:t>
            </a:r>
            <a:r>
              <a:rPr lang="bn-IN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সরকারি প্রাথমিক বিদ্যালয়</a:t>
            </a:r>
          </a:p>
          <a:p>
            <a:pPr algn="ctr"/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০১৭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৩১-৫১৮৩৬৬ </a:t>
            </a:r>
            <a:endParaRPr lang="bn-IN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sojibsikder</a:t>
            </a: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  <a:cs typeface="NikoshBAN" panose="02000000000000000000" pitchFamily="2" charset="0"/>
              </a:rPr>
              <a:t>81</a:t>
            </a:r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@gmail.com</a:t>
            </a:r>
            <a:endParaRPr lang="bn-IN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D01442E-6A50-48DF-9541-EF840311AE4F}"/>
              </a:ext>
            </a:extLst>
          </p:cNvPr>
          <p:cNvSpPr/>
          <p:nvPr/>
        </p:nvSpPr>
        <p:spPr>
          <a:xfrm>
            <a:off x="6639951" y="2321170"/>
            <a:ext cx="5233182" cy="402335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 ৫ম</a:t>
            </a:r>
          </a:p>
          <a:p>
            <a:pPr algn="ctr"/>
            <a:r>
              <a:rPr lang="bn-IN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 বাংলাদেশ ও বিশ্ব পরিচয়</a:t>
            </a:r>
          </a:p>
          <a:p>
            <a:pPr algn="ctr"/>
            <a:r>
              <a:rPr lang="bn-IN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 ১১</a:t>
            </a:r>
          </a:p>
          <a:p>
            <a:pPr algn="ctr"/>
            <a:r>
              <a:rPr lang="bn-IN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পাঠঃ খাসি</a:t>
            </a:r>
          </a:p>
          <a:p>
            <a:pPr algn="ctr"/>
            <a:r>
              <a:rPr lang="bn-IN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 ৪০ মিনিট</a:t>
            </a:r>
          </a:p>
          <a:p>
            <a:pPr algn="ctr"/>
            <a:r>
              <a:rPr lang="bn-IN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তারিখঃ </a:t>
            </a:r>
            <a:r>
              <a:rPr lang="en-US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sz="36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peech Bubble: Oval 3">
            <a:extLst>
              <a:ext uri="{FF2B5EF4-FFF2-40B4-BE49-F238E27FC236}">
                <a16:creationId xmlns="" xmlns:a16="http://schemas.microsoft.com/office/drawing/2014/main" id="{C3326D6C-1EB0-4DFB-BBE6-E8F5ED9AF7D0}"/>
              </a:ext>
            </a:extLst>
          </p:cNvPr>
          <p:cNvSpPr/>
          <p:nvPr/>
        </p:nvSpPr>
        <p:spPr>
          <a:xfrm>
            <a:off x="4783015" y="351693"/>
            <a:ext cx="3108960" cy="1266092"/>
          </a:xfrm>
          <a:prstGeom prst="wedgeEllipseCallout">
            <a:avLst/>
          </a:prstGeom>
          <a:blipFill>
            <a:blip r:embed="rId4"/>
            <a:tile tx="0" ty="0" sx="100000" sy="100000" flip="none" algn="tl"/>
          </a:blip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39" y="485069"/>
            <a:ext cx="1377076" cy="183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3885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Sequential Access Storage 1">
            <a:extLst>
              <a:ext uri="{FF2B5EF4-FFF2-40B4-BE49-F238E27FC236}">
                <a16:creationId xmlns="" xmlns:a16="http://schemas.microsoft.com/office/drawing/2014/main" id="{42E1CBCE-4BC5-4EC5-95DA-52684EB666DD}"/>
              </a:ext>
            </a:extLst>
          </p:cNvPr>
          <p:cNvSpPr/>
          <p:nvPr/>
        </p:nvSpPr>
        <p:spPr>
          <a:xfrm>
            <a:off x="4766602" y="168813"/>
            <a:ext cx="2858087" cy="1674056"/>
          </a:xfrm>
          <a:prstGeom prst="flowChartMagneticTape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</a:t>
            </a:r>
            <a:r>
              <a:rPr lang="as-IN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</a:p>
        </p:txBody>
      </p:sp>
      <p:sp>
        <p:nvSpPr>
          <p:cNvPr id="5" name="Scroll: Vertical 4">
            <a:extLst>
              <a:ext uri="{FF2B5EF4-FFF2-40B4-BE49-F238E27FC236}">
                <a16:creationId xmlns="" xmlns:a16="http://schemas.microsoft.com/office/drawing/2014/main" id="{580DA5BB-5E87-4A15-A2EB-2AC348AF080C}"/>
              </a:ext>
            </a:extLst>
          </p:cNvPr>
          <p:cNvSpPr/>
          <p:nvPr/>
        </p:nvSpPr>
        <p:spPr>
          <a:xfrm>
            <a:off x="2185182" y="2616591"/>
            <a:ext cx="8412480" cy="3207434"/>
          </a:xfrm>
          <a:prstGeom prst="verticalScroll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</a:t>
            </a:r>
            <a:r>
              <a:rPr lang="as-IN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.৭.জাতি,শ্রেণি,ধর্ম,বর্ণ,</a:t>
            </a:r>
            <a:r>
              <a:rPr lang="bn-IN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গোষ্ঠী,ছোট-বড় নির্বিশেষে সবাইকে সমান মর্যাদা দিবে ও মিলেমিশে চলবে।</a:t>
            </a:r>
          </a:p>
          <a:p>
            <a:pPr algn="ctr"/>
            <a:r>
              <a:rPr lang="bn-IN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২.১.৮.খাসিদের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ংস্ক</a:t>
            </a:r>
            <a:r>
              <a:rPr lang="as-IN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ৃ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র্ণ</a:t>
            </a:r>
            <a:r>
              <a:rPr lang="as-IN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72370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516AFFF2-CA86-4C99-80E1-91A6BDF83E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25" y="458738"/>
            <a:ext cx="5333048" cy="29454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E1B36A6B-CA3C-4596-B973-76A3C1A8A2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718" y="458738"/>
            <a:ext cx="5333047" cy="29454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95141DB-C756-40B6-A532-F6B42BA14F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718" y="3694527"/>
            <a:ext cx="5333047" cy="29454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7582680D-8CB0-44BF-B635-26525D5898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25" y="3644777"/>
            <a:ext cx="5333048" cy="299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014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ultidocument 1">
            <a:extLst>
              <a:ext uri="{FF2B5EF4-FFF2-40B4-BE49-F238E27FC236}">
                <a16:creationId xmlns="" xmlns:a16="http://schemas.microsoft.com/office/drawing/2014/main" id="{DAFC8581-43A7-4700-AE76-3F653E3F42EF}"/>
              </a:ext>
            </a:extLst>
          </p:cNvPr>
          <p:cNvSpPr/>
          <p:nvPr/>
        </p:nvSpPr>
        <p:spPr>
          <a:xfrm>
            <a:off x="2794782" y="2938106"/>
            <a:ext cx="5500467" cy="2532184"/>
          </a:xfrm>
          <a:prstGeom prst="flowChartMultidocumen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খাসি</a:t>
            </a:r>
          </a:p>
          <a:p>
            <a:pPr lvl="1" algn="ctr"/>
            <a:endParaRPr lang="en-US" sz="4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="" xmlns:a16="http://schemas.microsoft.com/office/drawing/2014/main" id="{DAB56250-D16D-4FC1-A42D-77C674BADE79}"/>
              </a:ext>
            </a:extLst>
          </p:cNvPr>
          <p:cNvSpPr/>
          <p:nvPr/>
        </p:nvSpPr>
        <p:spPr>
          <a:xfrm>
            <a:off x="4218038" y="530941"/>
            <a:ext cx="3170904" cy="1415845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endParaRPr lang="en-US" sz="3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1464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redefined Process 3">
            <a:extLst>
              <a:ext uri="{FF2B5EF4-FFF2-40B4-BE49-F238E27FC236}">
                <a16:creationId xmlns="" xmlns:a16="http://schemas.microsoft.com/office/drawing/2014/main" id="{C1503407-0B75-4452-A255-4D674DA3B4ED}"/>
              </a:ext>
            </a:extLst>
          </p:cNvPr>
          <p:cNvSpPr/>
          <p:nvPr/>
        </p:nvSpPr>
        <p:spPr>
          <a:xfrm>
            <a:off x="5631765" y="1083212"/>
            <a:ext cx="6199163" cy="4417256"/>
          </a:xfrm>
          <a:prstGeom prst="flowChartPredefinedProcess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সিলেট বিভাগের বিভিন্ন এলাকায় খাসি জনগোষ্ঠী বাস করেন।অতীতে সিলেটে জয়ন্তা বা জৈন্তিয়া নামে একটি রাজ্য ছিল।ধারণা করা হয় খাসি জনগোষ্ঠী ঐ রাজ্যে বাস করতেন।</a:t>
            </a:r>
            <a:endParaRPr lang="en-US" sz="36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C0C0204E-543A-4455-A419-0AC4C882C4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72" y="970670"/>
            <a:ext cx="4149969" cy="4529797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="" xmlns:a16="http://schemas.microsoft.com/office/drawing/2014/main" id="{1772B59E-AFD9-4727-9FA9-E4E5001D2404}"/>
              </a:ext>
            </a:extLst>
          </p:cNvPr>
          <p:cNvCxnSpPr/>
          <p:nvPr/>
        </p:nvCxnSpPr>
        <p:spPr>
          <a:xfrm>
            <a:off x="2436056" y="1463039"/>
            <a:ext cx="562708" cy="73152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5153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BEF5AD18-CA4E-4823-9C31-0305C38E2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87" y="998807"/>
            <a:ext cx="4454037" cy="3924886"/>
          </a:xfrm>
          <a:prstGeom prst="rect">
            <a:avLst/>
          </a:prstGeom>
        </p:spPr>
      </p:pic>
      <p:sp>
        <p:nvSpPr>
          <p:cNvPr id="4" name="Scroll: Vertical 3">
            <a:extLst>
              <a:ext uri="{FF2B5EF4-FFF2-40B4-BE49-F238E27FC236}">
                <a16:creationId xmlns="" xmlns:a16="http://schemas.microsoft.com/office/drawing/2014/main" id="{977F8E01-EB83-406E-B12B-799157D4D556}"/>
              </a:ext>
            </a:extLst>
          </p:cNvPr>
          <p:cNvSpPr/>
          <p:nvPr/>
        </p:nvSpPr>
        <p:spPr>
          <a:xfrm>
            <a:off x="5486400" y="998807"/>
            <a:ext cx="6443003" cy="3924886"/>
          </a:xfrm>
          <a:prstGeom prst="vertic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ভাষাঃ</a:t>
            </a:r>
            <a:r>
              <a:rPr lang="bn-IN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গারোদের মতো খাসি জনগোষ্ঠীর নিজস্ব ভাষা আছে।তবে লিখিত কোন বর্ণমালা নেই।তাদের ভাষার নাম মনখেমে।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8446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E2D832BE-8B35-42F4-B994-EB0ED85C4E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22" y="1350498"/>
            <a:ext cx="4529796" cy="3854547"/>
          </a:xfrm>
          <a:prstGeom prst="rect">
            <a:avLst/>
          </a:prstGeom>
        </p:spPr>
      </p:pic>
      <p:sp>
        <p:nvSpPr>
          <p:cNvPr id="4" name="Scroll: Horizontal 3">
            <a:extLst>
              <a:ext uri="{FF2B5EF4-FFF2-40B4-BE49-F238E27FC236}">
                <a16:creationId xmlns="" xmlns:a16="http://schemas.microsoft.com/office/drawing/2014/main" id="{DC69C7C2-446E-4184-BF94-CA8A46A5BD02}"/>
              </a:ext>
            </a:extLst>
          </p:cNvPr>
          <p:cNvSpPr/>
          <p:nvPr/>
        </p:nvSpPr>
        <p:spPr>
          <a:xfrm>
            <a:off x="5219114" y="745587"/>
            <a:ext cx="6677464" cy="4768947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সমাজ ব্যবস্থাঃ</a:t>
            </a:r>
            <a:r>
              <a:rPr lang="bn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গারো সমাজের মতোই মাতৃতান্ত্রিক।পারিবারিক সম্পত্তির বেশীরভাগের উত্তরাধিকারী হয় পরিবারের সবচেয়ে ছোট মেয়ে।খাসি জনগোষ্ঠী কৃষিকাজ করে জীবিকা নির্বাহ করে।তাঁরা প্রচুর পান ও মধু চাষও করে।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1346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76F919A1-950C-4329-B89F-193EDAD65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65" y="1378634"/>
            <a:ext cx="4814375" cy="3573194"/>
          </a:xfrm>
          <a:prstGeom prst="rect">
            <a:avLst/>
          </a:prstGeom>
        </p:spPr>
      </p:pic>
      <p:sp>
        <p:nvSpPr>
          <p:cNvPr id="4" name="Flowchart: Predefined Process 3">
            <a:extLst>
              <a:ext uri="{FF2B5EF4-FFF2-40B4-BE49-F238E27FC236}">
                <a16:creationId xmlns="" xmlns:a16="http://schemas.microsoft.com/office/drawing/2014/main" id="{35939EC6-471A-4DE2-97A9-055D16E1AF10}"/>
              </a:ext>
            </a:extLst>
          </p:cNvPr>
          <p:cNvSpPr/>
          <p:nvPr/>
        </p:nvSpPr>
        <p:spPr>
          <a:xfrm>
            <a:off x="5753686" y="1378634"/>
            <a:ext cx="6274191" cy="3573194"/>
          </a:xfrm>
          <a:prstGeom prst="flowChartPredefinedProcess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খাদ্যঃ</a:t>
            </a:r>
            <a:r>
              <a:rPr lang="bn-IN" sz="36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খাসিদের প্রধান খাদ্য ভাত,মাংস,শুটকী মাছ,মধু ইত্যাদি।তাঁরা পান –সুপারিকেই খুবই পবিত্র মনে করে।বাড়িতে অতিথি এলে পান-সুপারি এবং চা দিয়ে আপ্যায়ন করা হয়।</a:t>
            </a:r>
            <a:endParaRPr lang="en-US" sz="3600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54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5CDCC105-FBD5-45D4-AB5B-8500362331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31" y="1322363"/>
            <a:ext cx="4557932" cy="3727939"/>
          </a:xfrm>
          <a:prstGeom prst="rect">
            <a:avLst/>
          </a:prstGeom>
        </p:spPr>
      </p:pic>
      <p:sp>
        <p:nvSpPr>
          <p:cNvPr id="4" name="Rectangle: Beveled 3">
            <a:extLst>
              <a:ext uri="{FF2B5EF4-FFF2-40B4-BE49-F238E27FC236}">
                <a16:creationId xmlns="" xmlns:a16="http://schemas.microsoft.com/office/drawing/2014/main" id="{EF65F096-2695-45D2-801F-46D502AEB80B}"/>
              </a:ext>
            </a:extLst>
          </p:cNvPr>
          <p:cNvSpPr/>
          <p:nvPr/>
        </p:nvSpPr>
        <p:spPr>
          <a:xfrm>
            <a:off x="5711483" y="1322363"/>
            <a:ext cx="5838092" cy="3770142"/>
          </a:xfrm>
          <a:prstGeom prst="beve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পোশাকঃ</a:t>
            </a:r>
            <a:r>
              <a:rPr lang="bn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খাসি মেয়েরা কাজিম পিন নামক ব্লাউজ ও লুঙ্গি পরে।আর ছেলেরা পকেট ছাড়া শার্ট ও লুঙ্গি পরে,যার নাম ফুংগ মারুং।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82009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2D2A9291-17B7-4B4A-9548-C2B6B36DF4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4" y="1470073"/>
            <a:ext cx="4881489" cy="3875649"/>
          </a:xfrm>
          <a:prstGeom prst="rect">
            <a:avLst/>
          </a:prstGeom>
        </p:spPr>
      </p:pic>
      <p:sp>
        <p:nvSpPr>
          <p:cNvPr id="4" name="Flowchart: Predefined Process 3">
            <a:extLst>
              <a:ext uri="{FF2B5EF4-FFF2-40B4-BE49-F238E27FC236}">
                <a16:creationId xmlns="" xmlns:a16="http://schemas.microsoft.com/office/drawing/2014/main" id="{B08FAF4E-F694-40B0-A7EC-575A9495E1D2}"/>
              </a:ext>
            </a:extLst>
          </p:cNvPr>
          <p:cNvSpPr/>
          <p:nvPr/>
        </p:nvSpPr>
        <p:spPr>
          <a:xfrm>
            <a:off x="5880295" y="1470074"/>
            <a:ext cx="5753687" cy="3917852"/>
          </a:xfrm>
          <a:prstGeom prst="flowChartPredefinedProcess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ধর্মঃ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খাসিরা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দেবতার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পূজা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করেন।তাদের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দেবতার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উব্লাই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নাংথাউ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যাকে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তাঁরা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</a:t>
            </a:r>
            <a:r>
              <a:rPr lang="bn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ৃ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থিবীর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bn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র্তা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মনে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42071001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787DE51D-3DDF-4A38-9230-78B4A25026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79" y="1350498"/>
            <a:ext cx="4895555" cy="4853353"/>
          </a:xfrm>
          <a:prstGeom prst="rect">
            <a:avLst/>
          </a:prstGeom>
        </p:spPr>
      </p:pic>
      <p:sp>
        <p:nvSpPr>
          <p:cNvPr id="4" name="Flowchart: Internal Storage 3">
            <a:extLst>
              <a:ext uri="{FF2B5EF4-FFF2-40B4-BE49-F238E27FC236}">
                <a16:creationId xmlns="" xmlns:a16="http://schemas.microsoft.com/office/drawing/2014/main" id="{9D389F96-C1D9-451A-8451-340A3B7A6E28}"/>
              </a:ext>
            </a:extLst>
          </p:cNvPr>
          <p:cNvSpPr/>
          <p:nvPr/>
        </p:nvSpPr>
        <p:spPr>
          <a:xfrm>
            <a:off x="6095999" y="1350498"/>
            <a:ext cx="5763065" cy="4853354"/>
          </a:xfrm>
          <a:prstGeom prst="flowChartInternalStorag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উৎসবঃ</a:t>
            </a:r>
            <a:r>
              <a:rPr lang="bn-IN" sz="4000" dirty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সকল ধরনের অনুষ্ঠান যেমন-পূজা পার্বণ,বিয়ে,খরা,অতিবৃষ্টি,ফসলহানি ইত্যাদি অনুষ্ঠানে নাচ,গান করা হয়।এই উপল্কখ্যে খাসি জনগোষ্ঠী উৎসবের আয়োজন করেন।</a:t>
            </a:r>
            <a:endParaRPr lang="en-US" sz="4000" dirty="0">
              <a:solidFill>
                <a:srgbClr val="FF006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2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ought Bubble: Cloud 1">
            <a:extLst>
              <a:ext uri="{FF2B5EF4-FFF2-40B4-BE49-F238E27FC236}">
                <a16:creationId xmlns="" xmlns:a16="http://schemas.microsoft.com/office/drawing/2014/main" id="{848AA25C-00E2-4E18-8197-6FA45E3D4577}"/>
              </a:ext>
            </a:extLst>
          </p:cNvPr>
          <p:cNvSpPr/>
          <p:nvPr/>
        </p:nvSpPr>
        <p:spPr>
          <a:xfrm>
            <a:off x="4375054" y="281354"/>
            <a:ext cx="3812344" cy="1688123"/>
          </a:xfrm>
          <a:prstGeom prst="cloudCallout">
            <a:avLst/>
          </a:prstGeom>
          <a:solidFill>
            <a:schemeClr val="bg2">
              <a:lumMod val="50000"/>
            </a:scheme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পাঠ্যবইয়ের সাথে সংযোগ</a:t>
            </a:r>
            <a:endParaRPr lang="en-US" sz="3600" dirty="0">
              <a:solidFill>
                <a:srgbClr val="FFC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1DE6AEA2-0737-4AB2-B9CA-8DCC66CE68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154" y="2391508"/>
            <a:ext cx="8384344" cy="418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49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Decision 2">
            <a:extLst>
              <a:ext uri="{FF2B5EF4-FFF2-40B4-BE49-F238E27FC236}">
                <a16:creationId xmlns="" xmlns:a16="http://schemas.microsoft.com/office/drawing/2014/main" id="{5087AC40-779B-49EA-B2E5-2FA33E537E83}"/>
              </a:ext>
            </a:extLst>
          </p:cNvPr>
          <p:cNvSpPr/>
          <p:nvPr/>
        </p:nvSpPr>
        <p:spPr>
          <a:xfrm>
            <a:off x="4154658" y="453229"/>
            <a:ext cx="3882683" cy="1392702"/>
          </a:xfrm>
          <a:prstGeom prst="flowChartDecision">
            <a:avLst/>
          </a:prstGeom>
          <a:blipFill>
            <a:blip r:embed="rId2"/>
            <a:tile tx="0" ty="0" sx="100000" sy="100000" flip="none" algn="tl"/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lowchart: Process 3">
            <a:extLst>
              <a:ext uri="{FF2B5EF4-FFF2-40B4-BE49-F238E27FC236}">
                <a16:creationId xmlns="" xmlns:a16="http://schemas.microsoft.com/office/drawing/2014/main" id="{2046CCAF-9227-4AD5-9DAE-6EECC3822457}"/>
              </a:ext>
            </a:extLst>
          </p:cNvPr>
          <p:cNvSpPr/>
          <p:nvPr/>
        </p:nvSpPr>
        <p:spPr>
          <a:xfrm>
            <a:off x="3178087" y="2458669"/>
            <a:ext cx="6157641" cy="3084341"/>
          </a:xfrm>
          <a:prstGeom prst="flowChartProcess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১।খাসি জনগোষ্ঠীর ভাষার নাম কী?</a:t>
            </a:r>
          </a:p>
          <a:p>
            <a:pPr algn="ctr"/>
            <a:r>
              <a:rPr lang="bn-IN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২।খাসি জনগোষ্ঠীর প্রধান দেবতার নাম কী?</a:t>
            </a:r>
            <a:endParaRPr lang="en-US" sz="36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967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roll: Horizontal 1">
            <a:extLst>
              <a:ext uri="{FF2B5EF4-FFF2-40B4-BE49-F238E27FC236}">
                <a16:creationId xmlns="" xmlns:a16="http://schemas.microsoft.com/office/drawing/2014/main" id="{2ED9C780-575A-4B23-A058-7E1900D7C312}"/>
              </a:ext>
            </a:extLst>
          </p:cNvPr>
          <p:cNvSpPr/>
          <p:nvPr/>
        </p:nvSpPr>
        <p:spPr>
          <a:xfrm>
            <a:off x="2602523" y="1153551"/>
            <a:ext cx="7146387" cy="3756075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১।খাসি জনগোষ্ঠীর ভাষার নাম মনখেমে।</a:t>
            </a:r>
          </a:p>
          <a:p>
            <a:pPr algn="ctr"/>
            <a:r>
              <a:rPr lang="bn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২।খাসি জনগোষ্ঠীর প্রধান দেবতার নাম উব্লাই নাংথউ।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57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="" xmlns:a16="http://schemas.microsoft.com/office/drawing/2014/main" id="{9F0F8C61-E4BE-40A9-A6FF-A529C708E35F}"/>
              </a:ext>
            </a:extLst>
          </p:cNvPr>
          <p:cNvSpPr/>
          <p:nvPr/>
        </p:nvSpPr>
        <p:spPr>
          <a:xfrm>
            <a:off x="4853353" y="393894"/>
            <a:ext cx="3123029" cy="1160585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Flowchart: Internal Storage 2">
            <a:extLst>
              <a:ext uri="{FF2B5EF4-FFF2-40B4-BE49-F238E27FC236}">
                <a16:creationId xmlns="" xmlns:a16="http://schemas.microsoft.com/office/drawing/2014/main" id="{D6955D96-A40C-4F80-AA1A-A7394FAB063A}"/>
              </a:ext>
            </a:extLst>
          </p:cNvPr>
          <p:cNvSpPr/>
          <p:nvPr/>
        </p:nvSpPr>
        <p:spPr>
          <a:xfrm>
            <a:off x="2433711" y="2419643"/>
            <a:ext cx="8215532" cy="2869809"/>
          </a:xfrm>
          <a:prstGeom prst="flowChartInternalStorage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গারো ও খাসিদের জীবনযাত্রা তুলনা করে তিনটি বাক্য লেখ। </a:t>
            </a:r>
            <a:endParaRPr lang="en-US" sz="4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314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edefined Process 1">
            <a:extLst>
              <a:ext uri="{FF2B5EF4-FFF2-40B4-BE49-F238E27FC236}">
                <a16:creationId xmlns="" xmlns:a16="http://schemas.microsoft.com/office/drawing/2014/main" id="{E6D19D5D-F1F5-4B8F-ABA8-E56B03237E19}"/>
              </a:ext>
            </a:extLst>
          </p:cNvPr>
          <p:cNvSpPr/>
          <p:nvPr/>
        </p:nvSpPr>
        <p:spPr>
          <a:xfrm>
            <a:off x="900331" y="534572"/>
            <a:ext cx="10311619" cy="5964702"/>
          </a:xfrm>
          <a:prstGeom prst="flowChartPredefinedProcess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গারো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খাসিদের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জীবনযাত্রা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তুলনা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তিনটি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াষাঃগারোদের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ভাষার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আচিক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নখেমে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২।ধর্মঃগারোদের 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র্ম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সাংসারেক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ূ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 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াংথাউ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৩।উৎসবঃগারোদের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উৎসব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ওয়া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ং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খাসিদের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উ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ৎ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ূ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া-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্বণ,বিয়ে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উৎসব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পালন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25820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="" xmlns:a16="http://schemas.microsoft.com/office/drawing/2014/main" id="{C526A6F8-75F0-4A4D-8CC7-57068A02DFE7}"/>
              </a:ext>
            </a:extLst>
          </p:cNvPr>
          <p:cNvSpPr/>
          <p:nvPr/>
        </p:nvSpPr>
        <p:spPr>
          <a:xfrm>
            <a:off x="4541520" y="295422"/>
            <a:ext cx="3108960" cy="135049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দলগত কাজ</a:t>
            </a:r>
            <a:endParaRPr lang="en-US" sz="36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="" xmlns:a16="http://schemas.microsoft.com/office/drawing/2014/main" id="{EECE266E-D964-459E-A207-D15E13DEA1F4}"/>
              </a:ext>
            </a:extLst>
          </p:cNvPr>
          <p:cNvSpPr/>
          <p:nvPr/>
        </p:nvSpPr>
        <p:spPr>
          <a:xfrm>
            <a:off x="211016" y="2366889"/>
            <a:ext cx="2715064" cy="2124222"/>
          </a:xfrm>
          <a:prstGeom prst="rightArrow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 নং-১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4BC6DB5-A03D-41FC-8ED7-FAD34FED5107}"/>
              </a:ext>
            </a:extLst>
          </p:cNvPr>
          <p:cNvSpPr/>
          <p:nvPr/>
        </p:nvSpPr>
        <p:spPr>
          <a:xfrm>
            <a:off x="4541520" y="3791244"/>
            <a:ext cx="5903741" cy="150524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খাসিদের সমাজব্যবস্থা.....................</a:t>
            </a:r>
            <a:endParaRPr lang="en-US" sz="3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3387D1BC-F715-49B7-BA81-15B29F49929C}"/>
              </a:ext>
            </a:extLst>
          </p:cNvPr>
          <p:cNvSpPr/>
          <p:nvPr/>
        </p:nvSpPr>
        <p:spPr>
          <a:xfrm>
            <a:off x="8159261" y="3882683"/>
            <a:ext cx="1702191" cy="66118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মাতৃতান্ত্রিক</a:t>
            </a:r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Speech Bubble: Oval 7">
            <a:extLst>
              <a:ext uri="{FF2B5EF4-FFF2-40B4-BE49-F238E27FC236}">
                <a16:creationId xmlns="" xmlns:a16="http://schemas.microsoft.com/office/drawing/2014/main" id="{1EB3BECC-74BD-4DEB-A0FF-AF400B2B54B3}"/>
              </a:ext>
            </a:extLst>
          </p:cNvPr>
          <p:cNvSpPr/>
          <p:nvPr/>
        </p:nvSpPr>
        <p:spPr>
          <a:xfrm>
            <a:off x="6414868" y="2124222"/>
            <a:ext cx="3108960" cy="1304778"/>
          </a:xfrm>
          <a:prstGeom prst="wedgeEllipseCallout">
            <a:avLst/>
          </a:prstGeom>
          <a:solidFill>
            <a:schemeClr val="accent3">
              <a:lumMod val="50000"/>
            </a:schemeClr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শূন্যস্থান পূরণ করঃ</a:t>
            </a:r>
            <a:endParaRPr lang="en-US" sz="32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5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Right 1">
            <a:extLst>
              <a:ext uri="{FF2B5EF4-FFF2-40B4-BE49-F238E27FC236}">
                <a16:creationId xmlns="" xmlns:a16="http://schemas.microsoft.com/office/drawing/2014/main" id="{29F844CB-4C02-49FF-9B5A-3C84B62CFC69}"/>
              </a:ext>
            </a:extLst>
          </p:cNvPr>
          <p:cNvSpPr/>
          <p:nvPr/>
        </p:nvSpPr>
        <p:spPr>
          <a:xfrm>
            <a:off x="417342" y="70338"/>
            <a:ext cx="2391507" cy="2053883"/>
          </a:xfrm>
          <a:prstGeom prst="rightArrow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 নং -২</a:t>
            </a:r>
            <a:endParaRPr lang="en-US" sz="3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5338FBC1-8364-4094-AA81-C14FE2A8C86B}"/>
              </a:ext>
            </a:extLst>
          </p:cNvPr>
          <p:cNvSpPr/>
          <p:nvPr/>
        </p:nvSpPr>
        <p:spPr>
          <a:xfrm>
            <a:off x="1134794" y="2352822"/>
            <a:ext cx="3446584" cy="108321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বাড়িতে অতিথি 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bn-IN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lowchart: Process 3">
            <a:extLst>
              <a:ext uri="{FF2B5EF4-FFF2-40B4-BE49-F238E27FC236}">
                <a16:creationId xmlns="" xmlns:a16="http://schemas.microsoft.com/office/drawing/2014/main" id="{F8EC6E44-1EE5-4779-8C3A-8F5E7101E54B}"/>
              </a:ext>
            </a:extLst>
          </p:cNvPr>
          <p:cNvSpPr/>
          <p:nvPr/>
        </p:nvSpPr>
        <p:spPr>
          <a:xfrm>
            <a:off x="7610622" y="5393202"/>
            <a:ext cx="3390313" cy="1097280"/>
          </a:xfrm>
          <a:prstGeom prst="flowChartProcess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ভাত দিতে হয়</a:t>
            </a:r>
            <a:endParaRPr lang="en-US" sz="32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E1CBF7E-6D4B-46F8-939C-FD2B14269D13}"/>
              </a:ext>
            </a:extLst>
          </p:cNvPr>
          <p:cNvSpPr/>
          <p:nvPr/>
        </p:nvSpPr>
        <p:spPr>
          <a:xfrm>
            <a:off x="7610623" y="3924886"/>
            <a:ext cx="3390313" cy="1069144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পান-সুপারি এবং চা দিয়ে আপ্যায়ন করা হয়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9C40A27-59FD-42B3-874B-2D8E5BEA3AC7}"/>
              </a:ext>
            </a:extLst>
          </p:cNvPr>
          <p:cNvSpPr/>
          <p:nvPr/>
        </p:nvSpPr>
        <p:spPr>
          <a:xfrm>
            <a:off x="1062110" y="3924886"/>
            <a:ext cx="3591951" cy="1083212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খাসিদের ছেলেদের পোশাকের নাম</a:t>
            </a:r>
            <a:endParaRPr lang="en-US" sz="3200" dirty="0">
              <a:solidFill>
                <a:srgbClr val="92D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A1EE211B-516B-478D-BA31-5C3A6E6C8C0D}"/>
              </a:ext>
            </a:extLst>
          </p:cNvPr>
          <p:cNvSpPr/>
          <p:nvPr/>
        </p:nvSpPr>
        <p:spPr>
          <a:xfrm>
            <a:off x="7610622" y="2294792"/>
            <a:ext cx="3390313" cy="1199272"/>
          </a:xfrm>
          <a:prstGeom prst="rect">
            <a:avLst/>
          </a:prstGeom>
          <a:solidFill>
            <a:srgbClr val="00206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</a:t>
            </a:r>
            <a:r>
              <a:rPr lang="as-IN" sz="32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en-US" sz="3200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ংগ</a:t>
            </a:r>
            <a:r>
              <a:rPr lang="en-US" sz="32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মারুং</a:t>
            </a:r>
            <a:endParaRPr lang="en-US" sz="3200" dirty="0">
              <a:solidFill>
                <a:srgbClr val="FFC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="" xmlns:a16="http://schemas.microsoft.com/office/drawing/2014/main" id="{6F3BE422-F52F-4AB8-B6E4-931F58CD4418}"/>
              </a:ext>
            </a:extLst>
          </p:cNvPr>
          <p:cNvCxnSpPr/>
          <p:nvPr/>
        </p:nvCxnSpPr>
        <p:spPr>
          <a:xfrm>
            <a:off x="4825218" y="2894428"/>
            <a:ext cx="2461847" cy="1382150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="" xmlns:a16="http://schemas.microsoft.com/office/drawing/2014/main" id="{772A7EB6-D7D0-4659-BA62-D27231468B84}"/>
              </a:ext>
            </a:extLst>
          </p:cNvPr>
          <p:cNvCxnSpPr/>
          <p:nvPr/>
        </p:nvCxnSpPr>
        <p:spPr>
          <a:xfrm flipV="1">
            <a:off x="5022166" y="3125664"/>
            <a:ext cx="2264899" cy="1340828"/>
          </a:xfrm>
          <a:prstGeom prst="straightConnector1">
            <a:avLst/>
          </a:prstGeom>
          <a:ln w="76200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836835FF-67E1-4CDC-A19B-3E208D1BC622}"/>
              </a:ext>
            </a:extLst>
          </p:cNvPr>
          <p:cNvSpPr/>
          <p:nvPr/>
        </p:nvSpPr>
        <p:spPr>
          <a:xfrm>
            <a:off x="4304714" y="647114"/>
            <a:ext cx="4515729" cy="106914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বাম-ডান মিল করঃ</a:t>
            </a:r>
            <a:endParaRPr lang="en-US" sz="3200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25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Right 1">
            <a:extLst>
              <a:ext uri="{FF2B5EF4-FFF2-40B4-BE49-F238E27FC236}">
                <a16:creationId xmlns="" xmlns:a16="http://schemas.microsoft.com/office/drawing/2014/main" id="{495EC09C-F703-4EE8-8213-B63A195ECF71}"/>
              </a:ext>
            </a:extLst>
          </p:cNvPr>
          <p:cNvSpPr/>
          <p:nvPr/>
        </p:nvSpPr>
        <p:spPr>
          <a:xfrm>
            <a:off x="872197" y="2208628"/>
            <a:ext cx="2293034" cy="1800664"/>
          </a:xfrm>
          <a:prstGeom prst="rightArrow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3600" dirty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নং-৩</a:t>
            </a:r>
          </a:p>
        </p:txBody>
      </p:sp>
      <p:sp>
        <p:nvSpPr>
          <p:cNvPr id="3" name="Flowchart: Punched Tape 2">
            <a:extLst>
              <a:ext uri="{FF2B5EF4-FFF2-40B4-BE49-F238E27FC236}">
                <a16:creationId xmlns="" xmlns:a16="http://schemas.microsoft.com/office/drawing/2014/main" id="{6A138A50-CD56-459B-A282-D8A7552F119E}"/>
              </a:ext>
            </a:extLst>
          </p:cNvPr>
          <p:cNvSpPr/>
          <p:nvPr/>
        </p:nvSpPr>
        <p:spPr>
          <a:xfrm>
            <a:off x="4515729" y="1645919"/>
            <a:ext cx="5289453" cy="2757269"/>
          </a:xfrm>
          <a:prstGeom prst="flowChartPunchedTape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খাসি জনগোষ্ঠী কোথায় বাস করে?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3057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ultidocument 1">
            <a:extLst>
              <a:ext uri="{FF2B5EF4-FFF2-40B4-BE49-F238E27FC236}">
                <a16:creationId xmlns="" xmlns:a16="http://schemas.microsoft.com/office/drawing/2014/main" id="{35DBDBB3-0D48-4C26-8F98-33CABA3FF3D6}"/>
              </a:ext>
            </a:extLst>
          </p:cNvPr>
          <p:cNvSpPr/>
          <p:nvPr/>
        </p:nvSpPr>
        <p:spPr>
          <a:xfrm>
            <a:off x="3460652" y="1730326"/>
            <a:ext cx="6358597" cy="2841674"/>
          </a:xfrm>
          <a:prstGeom prst="flowChartMultidocument">
            <a:avLst/>
          </a:prstGeom>
          <a:solidFill>
            <a:schemeClr val="bg2">
              <a:lumMod val="50000"/>
            </a:scheme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খাসি জনগোষ্ঠী সিলেট বিভাগের বিভিন্ন এলাকায় বাস করে।</a:t>
            </a:r>
            <a:endParaRPr lang="en-US" sz="36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37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agnetic Disk 1">
            <a:extLst>
              <a:ext uri="{FF2B5EF4-FFF2-40B4-BE49-F238E27FC236}">
                <a16:creationId xmlns="" xmlns:a16="http://schemas.microsoft.com/office/drawing/2014/main" id="{138C9E29-CD64-4B56-915F-64C559681164}"/>
              </a:ext>
            </a:extLst>
          </p:cNvPr>
          <p:cNvSpPr/>
          <p:nvPr/>
        </p:nvSpPr>
        <p:spPr>
          <a:xfrm>
            <a:off x="4754880" y="309489"/>
            <a:ext cx="3179752" cy="1434904"/>
          </a:xfrm>
          <a:prstGeom prst="flowChartMagneticDisk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3600" dirty="0">
              <a:solidFill>
                <a:srgbClr val="FF339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Flowchart: Predefined Process 2">
            <a:extLst>
              <a:ext uri="{FF2B5EF4-FFF2-40B4-BE49-F238E27FC236}">
                <a16:creationId xmlns="" xmlns:a16="http://schemas.microsoft.com/office/drawing/2014/main" id="{82A6BA8E-13FF-4C02-811A-8DF0EB31FD3A}"/>
              </a:ext>
            </a:extLst>
          </p:cNvPr>
          <p:cNvSpPr/>
          <p:nvPr/>
        </p:nvSpPr>
        <p:spPr>
          <a:xfrm>
            <a:off x="2799471" y="2602523"/>
            <a:ext cx="7188591" cy="3193366"/>
          </a:xfrm>
          <a:prstGeom prst="flowChartPredefinedProcess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খাসি</a:t>
            </a:r>
            <a:r>
              <a:rPr lang="bn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সংস্ক</a:t>
            </a:r>
            <a:r>
              <a:rPr lang="bn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ৃ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bn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bn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bn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েখ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4185222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="" xmlns:a16="http://schemas.microsoft.com/office/drawing/2014/main" id="{99DFBD3E-1C62-461F-B5EC-3D19CEDE09CA}"/>
              </a:ext>
            </a:extLst>
          </p:cNvPr>
          <p:cNvSpPr/>
          <p:nvPr/>
        </p:nvSpPr>
        <p:spPr>
          <a:xfrm>
            <a:off x="4895557" y="181518"/>
            <a:ext cx="2630659" cy="1617785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ibbon: Tilted Down 2">
            <a:extLst>
              <a:ext uri="{FF2B5EF4-FFF2-40B4-BE49-F238E27FC236}">
                <a16:creationId xmlns="" xmlns:a16="http://schemas.microsoft.com/office/drawing/2014/main" id="{6F29BFF1-D4B4-4972-ABAA-E916F23FF6B0}"/>
              </a:ext>
            </a:extLst>
          </p:cNvPr>
          <p:cNvSpPr/>
          <p:nvPr/>
        </p:nvSpPr>
        <p:spPr>
          <a:xfrm>
            <a:off x="2138516" y="2377441"/>
            <a:ext cx="7978877" cy="3699802"/>
          </a:xfrm>
          <a:prstGeom prst="ribbon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বসবাস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bn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য়েকটি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ক্ষুদ্র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নৃ-গোষ্ঠীর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আসবে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74753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r: 7 Points 1">
            <a:extLst>
              <a:ext uri="{FF2B5EF4-FFF2-40B4-BE49-F238E27FC236}">
                <a16:creationId xmlns="" xmlns:a16="http://schemas.microsoft.com/office/drawing/2014/main" id="{2F50C21F-9561-4EEA-BC28-CDBA1F9AAE6F}"/>
              </a:ext>
            </a:extLst>
          </p:cNvPr>
          <p:cNvSpPr/>
          <p:nvPr/>
        </p:nvSpPr>
        <p:spPr>
          <a:xfrm>
            <a:off x="4291781" y="103239"/>
            <a:ext cx="3687096" cy="1681316"/>
          </a:xfrm>
          <a:prstGeom prst="star7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 ধন্যবাদ</a:t>
            </a:r>
            <a:endParaRPr lang="en-US" sz="3600" dirty="0">
              <a:solidFill>
                <a:srgbClr val="FF006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6665DE9E-470C-4533-8CCA-06F87AFB57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807" y="2020529"/>
            <a:ext cx="8701548" cy="473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2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522</Words>
  <Application>Microsoft Office PowerPoint</Application>
  <PresentationFormat>Widescreen</PresentationFormat>
  <Paragraphs>57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user</cp:lastModifiedBy>
  <cp:revision>50</cp:revision>
  <dcterms:created xsi:type="dcterms:W3CDTF">2019-07-12T16:26:08Z</dcterms:created>
  <dcterms:modified xsi:type="dcterms:W3CDTF">2019-10-09T11:59:01Z</dcterms:modified>
</cp:coreProperties>
</file>