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7" r:id="rId2"/>
    <p:sldId id="271" r:id="rId3"/>
    <p:sldId id="257" r:id="rId4"/>
    <p:sldId id="272" r:id="rId5"/>
    <p:sldId id="268" r:id="rId6"/>
    <p:sldId id="261" r:id="rId7"/>
    <p:sldId id="262" r:id="rId8"/>
    <p:sldId id="258" r:id="rId9"/>
    <p:sldId id="259" r:id="rId10"/>
    <p:sldId id="260" r:id="rId11"/>
    <p:sldId id="263" r:id="rId12"/>
    <p:sldId id="265" r:id="rId13"/>
    <p:sldId id="266" r:id="rId14"/>
    <p:sldId id="269" r:id="rId15"/>
    <p:sldId id="274" r:id="rId16"/>
    <p:sldId id="275" r:id="rId17"/>
    <p:sldId id="276" r:id="rId18"/>
    <p:sldId id="278" r:id="rId19"/>
    <p:sldId id="273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0"/>
  </p:normalViewPr>
  <p:slideViewPr>
    <p:cSldViewPr>
      <p:cViewPr>
        <p:scale>
          <a:sx n="80" d="100"/>
          <a:sy n="80" d="100"/>
        </p:scale>
        <p:origin x="-10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C19F-1CE2-494E-9649-A9AA86C64D1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31143D86-B8E7-456E-B113-321EFBB7C02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C19F-1CE2-494E-9649-A9AA86C64D1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3D86-B8E7-456E-B113-321EFBB7C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C19F-1CE2-494E-9649-A9AA86C64D1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3D86-B8E7-456E-B113-321EFBB7C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C19F-1CE2-494E-9649-A9AA86C64D1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143D86-B8E7-456E-B113-321EFBB7C02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C19F-1CE2-494E-9649-A9AA86C64D1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143D86-B8E7-456E-B113-321EFBB7C0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C19F-1CE2-494E-9649-A9AA86C64D1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3D86-B8E7-456E-B113-321EFBB7C0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C19F-1CE2-494E-9649-A9AA86C64D1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3D86-B8E7-456E-B113-321EFBB7C0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C19F-1CE2-494E-9649-A9AA86C64D1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3D86-B8E7-456E-B113-321EFBB7C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C19F-1CE2-494E-9649-A9AA86C64D1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143D86-B8E7-456E-B113-321EFBB7C0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AEC19F-1CE2-494E-9649-A9AA86C64D1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143D86-B8E7-456E-B113-321EFBB7C0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C19F-1CE2-494E-9649-A9AA86C64D1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3D86-B8E7-456E-B113-321EFBB7C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1143D86-B8E7-456E-B113-321EFBB7C02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AEC19F-1CE2-494E-9649-A9AA86C64D15}" type="datetimeFigureOut">
              <a:rPr lang="en-US" smtClean="0"/>
              <a:t>9/18/2019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6.jp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/>
          <a:lstStyle/>
          <a:p>
            <a:r>
              <a:rPr lang="en-US" sz="6000" dirty="0" err="1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6000" dirty="0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6000" dirty="0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6000" dirty="0">
              <a:solidFill>
                <a:srgbClr val="22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81856"/>
            <a:ext cx="8458200" cy="466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3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6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Callout 21"/>
          <p:cNvSpPr/>
          <p:nvPr/>
        </p:nvSpPr>
        <p:spPr>
          <a:xfrm>
            <a:off x="2594758" y="838200"/>
            <a:ext cx="2911434" cy="14478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9" y="4114800"/>
            <a:ext cx="7467600" cy="2667000"/>
          </a:xfrm>
          <a:prstGeom prst="rect">
            <a:avLst/>
          </a:prstGeom>
          <a:noFill/>
        </p:spPr>
      </p:pic>
      <p:sp>
        <p:nvSpPr>
          <p:cNvPr id="24" name="Bevel 23"/>
          <p:cNvSpPr/>
          <p:nvPr/>
        </p:nvSpPr>
        <p:spPr>
          <a:xfrm>
            <a:off x="688769" y="2138548"/>
            <a:ext cx="7543800" cy="19812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১৯,৭,১৪,২৫,১১,১০,১৫,১৮ সংখ্যাগুলোর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গড়,মধ্যক ও প্রচুরক নির্ণয় কর।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4312"/>
            <a:ext cx="2143125" cy="214312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14311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167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6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66335" y="579912"/>
                <a:ext cx="6553397" cy="6254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3200" u="sng" dirty="0" smtClean="0">
                    <a:latin typeface="NikoshBAN" pitchFamily="2" charset="0"/>
                    <a:cs typeface="NikoshBAN" pitchFamily="2" charset="0"/>
                  </a:rPr>
                  <a:t>সমাধানঃ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উপাত্তগুলোর সংখ্যা </a:t>
                </a: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n=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৮</a:t>
                </a:r>
              </a:p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  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sz="3200" b="1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গড় 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Cambria Math"/>
                    <a:ea typeface="Cambria Math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bn-IN" sz="3200" dirty="0">
                            <a:latin typeface="NikoshBAN" pitchFamily="2" charset="0"/>
                            <a:cs typeface="NikoshBAN" pitchFamily="2" charset="0"/>
                          </a:rPr>
                          <m:t>উপাত্তসমূহের</m:t>
                        </m:r>
                        <m:r>
                          <a:rPr lang="bn-IN" sz="3200" i="1" dirty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3200" i="1" dirty="0">
                            <a:latin typeface="Cambria Math"/>
                            <a:cs typeface="NikoshBAN" pitchFamily="2" charset="0"/>
                          </a:rPr>
                          <m:t>সমষ্টি</m:t>
                        </m:r>
                      </m:num>
                      <m:den>
                        <m:r>
                          <m:rPr>
                            <m:nor/>
                          </m:rPr>
                          <a:rPr lang="bn-IN" sz="3200" dirty="0">
                            <a:latin typeface="NikoshBAN" pitchFamily="2" charset="0"/>
                            <a:cs typeface="NikoshBAN" pitchFamily="2" charset="0"/>
                          </a:rPr>
                          <m:t>উপাত্তসমূহের</m:t>
                        </m:r>
                        <m:r>
                          <a:rPr lang="bn-IN" sz="3200" i="1" dirty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3200" i="1" dirty="0">
                            <a:latin typeface="Cambria Math"/>
                            <a:cs typeface="NikoshBAN" pitchFamily="2" charset="0"/>
                          </a:rPr>
                          <m:t>সংখ্যা</m:t>
                        </m:r>
                      </m:den>
                    </m:f>
                  </m:oMath>
                </a14:m>
                <a:endParaRPr lang="en-US" sz="3200" dirty="0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r>
                  <a:rPr lang="en-US" sz="3200" b="1" dirty="0" smtClean="0">
                    <a:solidFill>
                      <a:srgbClr val="002060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i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১৯</m:t>
                        </m:r>
                        <m:r>
                          <m:rPr>
                            <m:nor/>
                          </m:rPr>
                          <a:rPr lang="en-US" sz="3200" b="1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bn-IN" sz="3200" b="1" dirty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1" i="0" dirty="0" smtClean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৭</m:t>
                        </m:r>
                        <m:r>
                          <m:rPr>
                            <m:nor/>
                          </m:rPr>
                          <a:rPr lang="en-US" sz="3200" b="1">
                            <a:solidFill>
                              <a:srgbClr val="00206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bn-IN" sz="3200" b="1" dirty="0">
                            <a:solidFill>
                              <a:srgbClr val="002060"/>
                            </a:solidFill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1" i="0" dirty="0" smtClean="0">
                            <a:solidFill>
                              <a:srgbClr val="002060"/>
                            </a:solidFill>
                            <a:cs typeface="NikoshBAN" pitchFamily="2" charset="0"/>
                          </a:rPr>
                          <m:t>১৪</m:t>
                        </m:r>
                        <m:r>
                          <m:rPr>
                            <m:nor/>
                          </m:rPr>
                          <a:rPr lang="en-US" sz="320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২৫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১১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১০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১৫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১৮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NikoshBAN" pitchFamily="2" charset="0"/>
                          </a:rPr>
                          <m:t>৮</m:t>
                        </m:r>
                      </m:den>
                    </m:f>
                  </m:oMath>
                </a14:m>
                <a:endParaRPr lang="en-US" sz="3200" dirty="0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r>
                  <a:rPr lang="en-US" sz="3200" dirty="0" smtClean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                   </a:t>
                </a:r>
                <a:r>
                  <a:rPr lang="en-US" sz="3200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১১৯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NikoshBAN" pitchFamily="2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 =১৪.৮৭৫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।</a:t>
                </a: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উপাত্তগুলো মানের ক্রমানুসারে সাজালে-</a:t>
                </a:r>
              </a:p>
              <a:p>
                <a:r>
                  <a:rPr lang="en-US" sz="3200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bn-IN" sz="3200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৭,  ১০,  ১১,  ১৪,  ১৫,  ১৮,  ১৯,  ২৫।</a:t>
                </a: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উপাত্তগুলোর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সংখ্যা </a:t>
                </a: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n=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৮</a:t>
                </a:r>
                <a:r>
                  <a:rPr lang="bn-IN" sz="3200" dirty="0" smtClean="0">
                    <a:solidFill>
                      <a:srgbClr val="002060"/>
                    </a:solidFill>
                    <a:latin typeface="Calibri" pitchFamily="34" charset="0"/>
                    <a:cs typeface="NikoshBAN" pitchFamily="2" charset="0"/>
                  </a:rPr>
                  <a:t> জোড় সংখ্যা</a:t>
                </a:r>
              </a:p>
              <a:p>
                <a14:m>
                  <m:oMath xmlns:m="http://schemas.openxmlformats.org/officeDocument/2006/math">
                    <m:r>
                      <a:rPr lang="bn-IN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   </m:t>
                    </m:r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 </m:t>
                    </m:r>
                    <m:r>
                      <a:rPr lang="bn-IN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sz="3200" b="1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bn-IN" sz="3200" b="1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মধ</a:t>
                </a:r>
                <a:r>
                  <a:rPr lang="bn-IN" sz="3200" b="1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্যক </a:t>
                </a:r>
                <a:r>
                  <a:rPr lang="en-US" sz="3200" dirty="0">
                    <a:solidFill>
                      <a:srgbClr val="002060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solidFill>
                              <a:srgbClr val="00206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b="0" i="0" dirty="0" smtClean="0">
                            <a:solidFill>
                              <a:srgbClr val="002060"/>
                            </a:solidFill>
                            <a:latin typeface="Cambria Math"/>
                            <a:cs typeface="NikoshBAN" pitchFamily="2" charset="0"/>
                          </a:rPr>
                          <m:t>১৪</m:t>
                        </m:r>
                        <m:r>
                          <a:rPr lang="bn-IN" sz="3200" b="0" i="0" dirty="0" smtClean="0">
                            <a:solidFill>
                              <a:srgbClr val="00206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bn-IN" sz="3200" b="0" i="0" dirty="0" smtClean="0">
                            <a:solidFill>
                              <a:srgbClr val="002060"/>
                            </a:solidFill>
                            <a:latin typeface="Cambria Math"/>
                            <a:cs typeface="NikoshBAN" pitchFamily="2" charset="0"/>
                          </a:rPr>
                          <m:t>১৫</m:t>
                        </m:r>
                      </m:num>
                      <m:den>
                        <m:r>
                          <a:rPr lang="bn-IN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=</a:t>
                </a:r>
                <a:r>
                  <a:rPr lang="bn-IN" sz="3200" dirty="0" smtClean="0">
                    <a:latin typeface="Calibri" pitchFamily="34" charset="0"/>
                    <a:cs typeface="NikoshBAN" pitchFamily="2" charset="0"/>
                  </a:rPr>
                  <a:t>১৪.৫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। </a:t>
                </a:r>
              </a:p>
              <a:p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এখানে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,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কোনো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সংখ্যা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একাধিকবার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নেই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    </m:t>
                    </m:r>
                    <m:r>
                      <a:rPr lang="en-US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উপাত্তগুলোর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প্রচুরক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নেই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335" y="579912"/>
                <a:ext cx="6553397" cy="6254341"/>
              </a:xfrm>
              <a:prstGeom prst="rect">
                <a:avLst/>
              </a:prstGeom>
              <a:blipFill rotWithShape="1">
                <a:blip r:embed="rId3"/>
                <a:stretch>
                  <a:fillRect l="-2419" t="-1462" b="-2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14312"/>
            <a:ext cx="2143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50056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2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camera.wav"/>
          </p:stSnd>
        </p:sndAc>
      </p:transition>
    </mc:Choice>
    <mc:Fallback xmlns="">
      <p:transition spd="slow">
        <p:checker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7008" y="3350943"/>
            <a:ext cx="80313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০ জন শ্রমিকের ঘন্টা প্রতি মজুরি(টাকায়)  নিম্নরুপ;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২০,২২,৩০,২৫.২৮,৩০,৩৫,৪০,২৫,২০,২৮,৪০,৪৫,৫০,৪০,৩৫,৪০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৩৫,২৫,৩৫,৩৫,৪০,২৫,২০,৩০,৩৫,৫০,৪০,৪৫,৫০।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029200"/>
            <a:ext cx="56172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পরিসর ও শ্রেণিসংখ্যার সূত্র লিখ।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২</a:t>
            </a: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শ্রমিকদের গড় মজুরি  নির্ণয় কর।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     ৪</a:t>
            </a: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৫ শ্রেণিব্যপ্তি নিয়ে সারণি তৈরি কর।             ৪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9600" y="739830"/>
            <a:ext cx="7848599" cy="2590800"/>
            <a:chOff x="609600" y="739830"/>
            <a:chExt cx="7848599" cy="2590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739830"/>
              <a:ext cx="7848599" cy="25908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600200" y="739830"/>
              <a:ext cx="1713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3600" b="1" dirty="0" smtClean="0">
                  <a:latin typeface="NikoshBAN" pitchFamily="2" charset="0"/>
                  <a:cs typeface="NikoshBAN" pitchFamily="2" charset="0"/>
                </a:rPr>
                <a:t>দলীয় কাজ</a:t>
              </a:r>
              <a:endParaRPr lang="en-US" sz="36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3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6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1688" y="457200"/>
            <a:ext cx="23551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b="1" u="sng" dirty="0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IN" sz="4400" b="1" u="sng" dirty="0" smtClean="0">
                <a:solidFill>
                  <a:srgbClr val="220000"/>
                </a:solidFill>
                <a:cs typeface="NikoshBAN" pitchFamily="2" charset="0"/>
              </a:rPr>
              <a:t>.</a:t>
            </a:r>
            <a:r>
              <a:rPr lang="bn-IN" sz="4400" b="1" u="sng" dirty="0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 সমাধানঃ</a:t>
            </a:r>
            <a:endParaRPr lang="en-US" sz="4400" b="1" u="sng" dirty="0">
              <a:solidFill>
                <a:srgbClr val="220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4231" y="1990725"/>
                <a:ext cx="8305800" cy="2727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4400" b="1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পরিসর=(বৃহত্তম সংখ্যা-ক্ষুদ্রতম সংখ্যা)+১</a:t>
                </a:r>
              </a:p>
              <a:p>
                <a:r>
                  <a:rPr lang="en-US" sz="4400" b="1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bn-IN" sz="4400" b="1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শ্রেণিসংখ্যা</a:t>
                </a:r>
                <a:r>
                  <a:rPr lang="bn-IN" sz="4400" b="1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4400" b="1" i="1">
                            <a:solidFill>
                              <a:srgbClr val="00206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bn-IN" sz="4400" b="1" dirty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পরিসর</m:t>
                        </m:r>
                      </m:num>
                      <m:den>
                        <m:r>
                          <m:rPr>
                            <m:nor/>
                          </m:rPr>
                          <a:rPr lang="bn-IN" sz="4400" b="1" dirty="0">
                            <a:solidFill>
                              <a:srgbClr val="002060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শ্রেণি</m:t>
                        </m:r>
                        <m:r>
                          <a:rPr lang="en-US" sz="4400" b="1" i="0" dirty="0" smtClean="0">
                            <a:solidFill>
                              <a:srgbClr val="002060"/>
                            </a:solidFill>
                            <a:latin typeface="Cambria Math"/>
                            <a:cs typeface="NikoshBAN" pitchFamily="2" charset="0"/>
                          </a:rPr>
                          <m:t>ব্যপ্তি</m:t>
                        </m:r>
                      </m:den>
                    </m:f>
                  </m:oMath>
                </a14:m>
                <a:r>
                  <a:rPr lang="bn-IN" sz="4400" b="1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r>
                  <a:rPr lang="bn-IN" sz="4400" b="1" dirty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শ্রেণিসংখ্যা পূর্ণসাংখ্যিক মান </a:t>
                </a:r>
                <a:r>
                  <a:rPr lang="bn-IN" sz="4400" b="1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নিতে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bn-IN" sz="4400" b="1" dirty="0" smtClean="0"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44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31" y="1990725"/>
                <a:ext cx="8305800" cy="2727221"/>
              </a:xfrm>
              <a:prstGeom prst="rect">
                <a:avLst/>
              </a:prstGeom>
              <a:blipFill rotWithShape="1">
                <a:blip r:embed="rId3"/>
                <a:stretch>
                  <a:fillRect l="-3010" t="-4474" b="-7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31" y="-152400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-229643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218" y="44958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51688" y="457200"/>
            <a:ext cx="2294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b="1" u="sng" dirty="0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IN" sz="4400" b="1" u="sng" dirty="0" smtClean="0">
                <a:solidFill>
                  <a:srgbClr val="220000"/>
                </a:solidFill>
                <a:cs typeface="NikoshBAN" pitchFamily="2" charset="0"/>
              </a:rPr>
              <a:t>.</a:t>
            </a:r>
            <a:r>
              <a:rPr lang="bn-IN" sz="4400" b="1" u="sng" dirty="0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 সমাধানঃ</a:t>
            </a:r>
            <a:endParaRPr lang="en-US" sz="4400" b="1" u="sng" dirty="0">
              <a:solidFill>
                <a:srgbClr val="220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1524000"/>
                <a:ext cx="8430513" cy="7128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মোট মজুরি=(২০+২২+৩০+২৫+২৮+৩০+৩৫+৪০+২৫</a:t>
                </a:r>
              </a:p>
              <a:p>
                <a:r>
                  <a:rPr lang="bn-IN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+২০+২৮+৪০+৪৫+৫০+৪০+৩৫+৪০+৩৫+২৫+৩৫</a:t>
                </a:r>
              </a:p>
              <a:p>
                <a:r>
                  <a:rPr lang="bn-IN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+৩৫+৪০+২৫+২০+৩০+৩৫+৫০+৪০+৪৫+৫০) টাকা</a:t>
                </a:r>
              </a:p>
              <a:p>
                <a:r>
                  <a:rPr lang="bn-IN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      =</a:t>
                </a:r>
                <a:r>
                  <a:rPr lang="en-US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১০১৮ </a:t>
                </a:r>
                <a:r>
                  <a:rPr lang="en-US" sz="3600" b="1" dirty="0" err="1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টাকা</a:t>
                </a:r>
                <a:endParaRPr lang="en-US" sz="3600" b="1" dirty="0" smtClean="0">
                  <a:solidFill>
                    <a:srgbClr val="22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en-US" sz="3600" b="1" dirty="0" err="1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শ্রমিকের</a:t>
                </a:r>
                <a:r>
                  <a:rPr lang="en-US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সংখ্যা</a:t>
                </a:r>
                <a:r>
                  <a:rPr lang="en-US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=৩০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220000"/>
                          </a:solidFill>
                          <a:latin typeface="Cambria Math"/>
                          <a:ea typeface="Cambria Math"/>
                          <a:cs typeface="NikoshBAN" pitchFamily="2" charset="0"/>
                        </a:rPr>
                        <m:t>∴</m:t>
                      </m:r>
                      <m:r>
                        <m:rPr>
                          <m:nor/>
                        </m:rPr>
                        <a:rPr lang="bn-IN" sz="2800" b="1" i="0" smtClean="0">
                          <a:solidFill>
                            <a:srgbClr val="220000"/>
                          </a:solidFill>
                          <a:latin typeface="Cambria Math"/>
                          <a:ea typeface="Cambria Math"/>
                          <a:cs typeface="NikoshBAN" pitchFamily="2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bn-IN" sz="3600" b="1" dirty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m:t>গড়</m:t>
                      </m:r>
                      <m:r>
                        <m:rPr>
                          <m:nor/>
                        </m:rPr>
                        <a:rPr lang="bn-IN" sz="3600" b="1" dirty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bn-IN" sz="3600" b="1" i="1">
                              <a:solidFill>
                                <a:srgbClr val="220000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bn-IN" sz="3600" b="1" dirty="0">
                              <a:solidFill>
                                <a:srgbClr val="220000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m:t>উপাত্তসমূহের</m:t>
                          </m:r>
                          <m:r>
                            <a:rPr lang="bn-IN" sz="3600" b="1" i="1" dirty="0">
                              <a:solidFill>
                                <a:srgbClr val="220000"/>
                              </a:solidFill>
                              <a:latin typeface="Cambria Math"/>
                              <a:cs typeface="NikoshBAN" pitchFamily="2" charset="0"/>
                            </a:rPr>
                            <m:t> </m:t>
                          </m:r>
                          <m:r>
                            <a:rPr lang="bn-IN" sz="3600" b="1" i="1" dirty="0">
                              <a:solidFill>
                                <a:srgbClr val="220000"/>
                              </a:solidFill>
                              <a:latin typeface="Cambria Math"/>
                              <a:cs typeface="NikoshBAN" pitchFamily="2" charset="0"/>
                            </a:rPr>
                            <m:t>সমষ্টি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bn-IN" sz="3600" b="1" dirty="0">
                              <a:solidFill>
                                <a:srgbClr val="220000"/>
                              </a:solidFill>
                              <a:latin typeface="NikoshBAN" pitchFamily="2" charset="0"/>
                              <a:cs typeface="NikoshBAN" pitchFamily="2" charset="0"/>
                            </a:rPr>
                            <m:t>উপাত্তসমূহের</m:t>
                          </m:r>
                          <m:r>
                            <a:rPr lang="bn-IN" sz="3600" b="1" i="1" dirty="0">
                              <a:solidFill>
                                <a:srgbClr val="220000"/>
                              </a:solidFill>
                              <a:latin typeface="Cambria Math"/>
                              <a:cs typeface="NikoshBAN" pitchFamily="2" charset="0"/>
                            </a:rPr>
                            <m:t> </m:t>
                          </m:r>
                          <m:r>
                            <a:rPr lang="bn-IN" sz="3600" b="1" i="1" dirty="0">
                              <a:solidFill>
                                <a:srgbClr val="220000"/>
                              </a:solidFill>
                              <a:latin typeface="Cambria Math"/>
                              <a:cs typeface="NikoshBAN" pitchFamily="2" charset="0"/>
                            </a:rPr>
                            <m:t>সংখ্যা</m:t>
                          </m:r>
                        </m:den>
                      </m:f>
                    </m:oMath>
                  </m:oMathPara>
                </a14:m>
                <a:endParaRPr lang="bn-IN" sz="36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solidFill>
                              <a:srgbClr val="22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600" b="0" i="0">
                            <a:solidFill>
                              <a:srgbClr val="220000"/>
                            </a:solidFill>
                            <a:latin typeface="Cambria Math"/>
                            <a:cs typeface="NikoshBAN" pitchFamily="2" charset="0"/>
                          </a:rPr>
                          <m:t>১০১৮</m:t>
                        </m:r>
                      </m:num>
                      <m:den>
                        <m:r>
                          <a:rPr lang="bn-IN" sz="3600" b="0" i="0">
                            <a:solidFill>
                              <a:srgbClr val="220000"/>
                            </a:solidFill>
                            <a:latin typeface="Cambria Math"/>
                            <a:cs typeface="NikoshBAN" pitchFamily="2" charset="0"/>
                          </a:rPr>
                          <m:t>৩০</m:t>
                        </m:r>
                      </m:den>
                    </m:f>
                  </m:oMath>
                </a14:m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bn-IN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3600" b="1" dirty="0" smtClean="0">
                    <a:solidFill>
                      <a:srgbClr val="220000"/>
                    </a:solidFill>
                    <a:cs typeface="NikoshBAN" pitchFamily="2" charset="0"/>
                  </a:rPr>
                  <a:t>=৩৩.৯৩</a:t>
                </a:r>
                <a:r>
                  <a:rPr lang="bn-IN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bn-IN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bn-IN" sz="3600" b="1" i="1" smtClean="0">
                        <a:solidFill>
                          <a:srgbClr val="22000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       </m:t>
                    </m:r>
                    <m:r>
                      <a:rPr lang="en-US" sz="3600" b="1" i="1">
                        <a:solidFill>
                          <a:srgbClr val="22000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sz="3600" b="1" dirty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নির্ণেয় গড় মজুরি </a:t>
                </a:r>
                <a:r>
                  <a:rPr lang="bn-IN" sz="3600" b="1" dirty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৩৩.৯৩ </a:t>
                </a:r>
                <a:r>
                  <a:rPr lang="en-US" sz="3600" b="1" dirty="0" err="1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bn-IN" sz="3600" b="1" dirty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IN" sz="3600" b="1" dirty="0">
                  <a:solidFill>
                    <a:srgbClr val="22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sz="3600" b="1" dirty="0">
                  <a:solidFill>
                    <a:srgbClr val="22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600" b="1" dirty="0">
                  <a:solidFill>
                    <a:srgbClr val="22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0"/>
                <a:ext cx="8430513" cy="7128618"/>
              </a:xfrm>
              <a:prstGeom prst="rect">
                <a:avLst/>
              </a:prstGeom>
              <a:blipFill rotWithShape="1">
                <a:blip r:embed="rId3"/>
                <a:stretch>
                  <a:fillRect l="-2169" t="-1283" r="-1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276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7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25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1905000"/>
                <a:ext cx="7620000" cy="3137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4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সর্বোচ্চ মজুরি ৫০ টাকা এবং</a:t>
                </a:r>
              </a:p>
              <a:p>
                <a:r>
                  <a:rPr lang="en-US" sz="44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                  </a:t>
                </a:r>
                <a:r>
                  <a:rPr lang="bn-IN" sz="44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সর্বনিম্ন মজুরি ২০ টাকা।</a:t>
                </a:r>
              </a:p>
              <a:p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22000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sz="44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শ্রেণিসংখ্যা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4400" b="1" i="1" smtClean="0">
                            <a:solidFill>
                              <a:srgbClr val="22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bn-IN" sz="4400" b="1" i="1" smtClean="0">
                                <a:solidFill>
                                  <a:srgbClr val="220000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bn-IN" sz="4400" b="1" i="1" smtClean="0">
                                <a:solidFill>
                                  <a:srgbClr val="22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 </m:t>
                            </m:r>
                            <m:r>
                              <a:rPr lang="bn-IN" sz="4400" b="1" i="1" smtClean="0">
                                <a:solidFill>
                                  <a:srgbClr val="22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৫০</m:t>
                            </m:r>
                            <m:r>
                              <a:rPr lang="bn-IN" sz="4400" b="1" i="1" smtClean="0">
                                <a:solidFill>
                                  <a:srgbClr val="22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bn-IN" sz="4400" b="1" i="1" smtClean="0">
                                <a:solidFill>
                                  <a:srgbClr val="220000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২০</m:t>
                            </m:r>
                          </m:e>
                        </m:d>
                        <m:r>
                          <a:rPr lang="bn-IN" sz="4400" b="1" i="1" smtClean="0">
                            <a:solidFill>
                              <a:srgbClr val="220000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bn-IN" sz="4400" b="1" i="1" smtClean="0">
                            <a:solidFill>
                              <a:srgbClr val="220000"/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4400" b="1" i="1" smtClean="0">
                            <a:solidFill>
                              <a:srgbClr val="220000"/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sz="44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=</a:t>
                </a:r>
                <a:r>
                  <a:rPr lang="bn-IN" sz="4400" b="1" dirty="0" smtClean="0">
                    <a:solidFill>
                      <a:srgbClr val="220000"/>
                    </a:solidFill>
                    <a:cs typeface="NikoshBAN" pitchFamily="2" charset="0"/>
                  </a:rPr>
                  <a:t>৬</a:t>
                </a:r>
                <a:r>
                  <a:rPr lang="en-US" sz="4400" b="1" dirty="0" smtClean="0">
                    <a:solidFill>
                      <a:srgbClr val="220000"/>
                    </a:solidFill>
                    <a:cs typeface="NikoshBAN" pitchFamily="2" charset="0"/>
                  </a:rPr>
                  <a:t>.</a:t>
                </a:r>
                <a:r>
                  <a:rPr lang="bn-IN" sz="4400" b="1" dirty="0" smtClean="0">
                    <a:solidFill>
                      <a:srgbClr val="220000"/>
                    </a:solidFill>
                    <a:cs typeface="NikoshBAN" pitchFamily="2" charset="0"/>
                  </a:rPr>
                  <a:t>২</a:t>
                </a:r>
                <a:r>
                  <a:rPr lang="en-US" sz="44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=৭</a:t>
                </a:r>
              </a:p>
              <a:p>
                <a:r>
                  <a:rPr lang="en-US" sz="44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4400" b="1" dirty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শ্রেণিসংখ্যা </a:t>
                </a:r>
                <a:r>
                  <a:rPr lang="en-US" sz="4400" b="1" dirty="0" err="1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পূর্ণসাংখ্যিক</a:t>
                </a:r>
                <a:r>
                  <a:rPr lang="en-US" sz="44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b="1" dirty="0" err="1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মান</a:t>
                </a:r>
                <a:r>
                  <a:rPr lang="en-US" sz="44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b="1" dirty="0" err="1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নিতে</a:t>
                </a:r>
                <a:r>
                  <a:rPr lang="en-US" sz="44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b="1" dirty="0" err="1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4400" b="1" dirty="0" smtClean="0">
                    <a:solidFill>
                      <a:srgbClr val="220000"/>
                    </a:solidFill>
                    <a:latin typeface="NikoshBAN" pitchFamily="2" charset="0"/>
                    <a:cs typeface="NikoshBAN" pitchFamily="2" charset="0"/>
                  </a:rPr>
                  <a:t>।                    </a:t>
                </a:r>
                <a:endParaRPr lang="en-US" sz="4400" b="1" dirty="0">
                  <a:solidFill>
                    <a:srgbClr val="220000"/>
                  </a:solidFill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905000"/>
                <a:ext cx="7620000" cy="3137013"/>
              </a:xfrm>
              <a:prstGeom prst="rect">
                <a:avLst/>
              </a:prstGeom>
              <a:blipFill rotWithShape="1">
                <a:blip r:embed="rId2"/>
                <a:stretch>
                  <a:fillRect l="-3280" t="-3891" b="-8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352800" y="609600"/>
            <a:ext cx="2467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u="sng" dirty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IN" sz="4800" b="1" u="sng" dirty="0">
                <a:solidFill>
                  <a:srgbClr val="220000"/>
                </a:solidFill>
                <a:cs typeface="NikoshBAN" pitchFamily="2" charset="0"/>
              </a:rPr>
              <a:t>.</a:t>
            </a:r>
            <a:r>
              <a:rPr lang="bn-IN" sz="4800" b="1" u="sng" dirty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 সমাধানঃ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556" y="-46466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-305419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017" y="48768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55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381000"/>
            <a:ext cx="13099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endParaRPr lang="en-US" sz="4800" b="1" dirty="0">
              <a:solidFill>
                <a:srgbClr val="220000"/>
              </a:solidFill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03514"/>
              </p:ext>
            </p:extLst>
          </p:nvPr>
        </p:nvGraphicFramePr>
        <p:xfrm>
          <a:off x="1447800" y="1211997"/>
          <a:ext cx="6096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শ্রেণিব্যপ্তি</a:t>
                      </a:r>
                      <a:endParaRPr lang="en-US" sz="3600" b="1" dirty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ট্যালিচিহ্ন</a:t>
                      </a:r>
                      <a:endParaRPr lang="en-US" sz="3600" dirty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endParaRPr lang="en-US" sz="3600" dirty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২০-২৪</a:t>
                      </a:r>
                      <a:endParaRPr lang="en-US" sz="3600" b="1" dirty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2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3600" b="1" dirty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২৫-২৯</a:t>
                      </a:r>
                      <a:endParaRPr lang="en-US" sz="3600" b="1" dirty="0" smtClean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</a:t>
                      </a:r>
                      <a:endParaRPr lang="en-US" dirty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sz="3600" b="1" dirty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৩০-৩৪</a:t>
                      </a:r>
                      <a:endParaRPr lang="en-US" sz="3600" b="1" dirty="0" smtClean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2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3600" b="1" dirty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৩৫-৩৯</a:t>
                      </a:r>
                      <a:endParaRPr lang="en-US" sz="3600" b="1" dirty="0" smtClean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2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sz="3600" b="1" dirty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৪০-৪৪</a:t>
                      </a:r>
                      <a:endParaRPr lang="en-US" sz="3600" b="1" dirty="0" smtClean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rgbClr val="220000"/>
                          </a:solidFill>
                        </a:rPr>
                        <a:t>    </a:t>
                      </a:r>
                      <a:endParaRPr lang="en-US" dirty="0">
                        <a:solidFill>
                          <a:srgbClr val="2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sz="3600" b="1" dirty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৪৫-৪৯</a:t>
                      </a:r>
                      <a:endParaRPr lang="en-US" sz="3600" b="1" dirty="0" smtClean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2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3600" b="1" dirty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৫০-৫৪</a:t>
                      </a:r>
                      <a:endParaRPr lang="en-US" sz="3600" b="1" dirty="0" smtClean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22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22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3600" b="1" dirty="0">
                        <a:solidFill>
                          <a:srgbClr val="22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inus 5"/>
          <p:cNvSpPr/>
          <p:nvPr/>
        </p:nvSpPr>
        <p:spPr>
          <a:xfrm rot="16200000">
            <a:off x="-1154429" y="3722371"/>
            <a:ext cx="48005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 rot="16200000">
            <a:off x="-1154429" y="3722372"/>
            <a:ext cx="48005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7"/>
          <p:cNvSpPr/>
          <p:nvPr/>
        </p:nvSpPr>
        <p:spPr>
          <a:xfrm rot="16200000">
            <a:off x="-1360169" y="4103369"/>
            <a:ext cx="48005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 rot="16200000">
            <a:off x="-1099803" y="4583428"/>
            <a:ext cx="48005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inus 9"/>
          <p:cNvSpPr/>
          <p:nvPr/>
        </p:nvSpPr>
        <p:spPr>
          <a:xfrm rot="16200000">
            <a:off x="-674369" y="4583430"/>
            <a:ext cx="48005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 rot="16200000">
            <a:off x="3669031" y="2122170"/>
            <a:ext cx="48005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/>
          <p:cNvSpPr/>
          <p:nvPr/>
        </p:nvSpPr>
        <p:spPr>
          <a:xfrm rot="16200000">
            <a:off x="3781042" y="2122170"/>
            <a:ext cx="48005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 rot="16200000">
            <a:off x="3928111" y="2128108"/>
            <a:ext cx="48005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 rot="16200000">
            <a:off x="4081318" y="2128108"/>
            <a:ext cx="48005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 rot="16200000" flipV="1">
            <a:off x="3621854" y="2775753"/>
            <a:ext cx="480059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inus 15"/>
          <p:cNvSpPr/>
          <p:nvPr/>
        </p:nvSpPr>
        <p:spPr>
          <a:xfrm rot="16200000" flipV="1">
            <a:off x="3751392" y="2775754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inus 16"/>
          <p:cNvSpPr/>
          <p:nvPr/>
        </p:nvSpPr>
        <p:spPr>
          <a:xfrm rot="16200000" flipV="1">
            <a:off x="3879373" y="2775753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17"/>
          <p:cNvSpPr/>
          <p:nvPr/>
        </p:nvSpPr>
        <p:spPr>
          <a:xfrm rot="16200000" flipV="1">
            <a:off x="4129384" y="2794104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inus 18"/>
          <p:cNvSpPr/>
          <p:nvPr/>
        </p:nvSpPr>
        <p:spPr>
          <a:xfrm rot="16200000" flipV="1">
            <a:off x="3973831" y="2794104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inus 19"/>
          <p:cNvSpPr/>
          <p:nvPr/>
        </p:nvSpPr>
        <p:spPr>
          <a:xfrm rot="16200000" flipV="1">
            <a:off x="3728531" y="3394705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 rot="13266299" flipV="1">
            <a:off x="3651160" y="2795638"/>
            <a:ext cx="792471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inus 21"/>
          <p:cNvSpPr/>
          <p:nvPr/>
        </p:nvSpPr>
        <p:spPr>
          <a:xfrm rot="16200000" flipV="1">
            <a:off x="3858909" y="3404596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inus 22"/>
          <p:cNvSpPr/>
          <p:nvPr/>
        </p:nvSpPr>
        <p:spPr>
          <a:xfrm rot="16200000" flipV="1">
            <a:off x="3974249" y="3387873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inus 23"/>
          <p:cNvSpPr/>
          <p:nvPr/>
        </p:nvSpPr>
        <p:spPr>
          <a:xfrm rot="16200000" flipV="1">
            <a:off x="3634572" y="4103367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inus 24"/>
          <p:cNvSpPr/>
          <p:nvPr/>
        </p:nvSpPr>
        <p:spPr>
          <a:xfrm rot="16200000" flipV="1">
            <a:off x="3809432" y="4103370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inus 25"/>
          <p:cNvSpPr/>
          <p:nvPr/>
        </p:nvSpPr>
        <p:spPr>
          <a:xfrm rot="16200000" flipV="1">
            <a:off x="4104177" y="4158095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inus 26"/>
          <p:cNvSpPr/>
          <p:nvPr/>
        </p:nvSpPr>
        <p:spPr>
          <a:xfrm rot="16200000" flipV="1">
            <a:off x="3972368" y="4124795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inus 27"/>
          <p:cNvSpPr/>
          <p:nvPr/>
        </p:nvSpPr>
        <p:spPr>
          <a:xfrm rot="12767558" flipV="1">
            <a:off x="3637242" y="4132611"/>
            <a:ext cx="923391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inus 28"/>
          <p:cNvSpPr/>
          <p:nvPr/>
        </p:nvSpPr>
        <p:spPr>
          <a:xfrm rot="16200000" flipV="1">
            <a:off x="3701984" y="4724579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inus 29"/>
          <p:cNvSpPr/>
          <p:nvPr/>
        </p:nvSpPr>
        <p:spPr>
          <a:xfrm rot="16200000" flipV="1">
            <a:off x="4226760" y="4149367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inus 30"/>
          <p:cNvSpPr/>
          <p:nvPr/>
        </p:nvSpPr>
        <p:spPr>
          <a:xfrm rot="16200000" flipV="1">
            <a:off x="3855152" y="4724579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inus 31"/>
          <p:cNvSpPr/>
          <p:nvPr/>
        </p:nvSpPr>
        <p:spPr>
          <a:xfrm rot="16200000" flipV="1">
            <a:off x="4018088" y="4724579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inus 32"/>
          <p:cNvSpPr/>
          <p:nvPr/>
        </p:nvSpPr>
        <p:spPr>
          <a:xfrm rot="16200000" flipV="1">
            <a:off x="4152244" y="4724578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Minus 33"/>
          <p:cNvSpPr/>
          <p:nvPr/>
        </p:nvSpPr>
        <p:spPr>
          <a:xfrm rot="16200000" flipV="1">
            <a:off x="4285334" y="4731099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Minus 34"/>
          <p:cNvSpPr/>
          <p:nvPr/>
        </p:nvSpPr>
        <p:spPr>
          <a:xfrm rot="16200000" flipV="1">
            <a:off x="3951388" y="5297841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inus 35"/>
          <p:cNvSpPr/>
          <p:nvPr/>
        </p:nvSpPr>
        <p:spPr>
          <a:xfrm rot="12767558" flipV="1">
            <a:off x="3749615" y="4724580"/>
            <a:ext cx="79133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Minus 36"/>
          <p:cNvSpPr/>
          <p:nvPr/>
        </p:nvSpPr>
        <p:spPr>
          <a:xfrm rot="16200000" flipV="1">
            <a:off x="4163228" y="5334178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inus 37"/>
          <p:cNvSpPr/>
          <p:nvPr/>
        </p:nvSpPr>
        <p:spPr>
          <a:xfrm rot="16200000" flipV="1">
            <a:off x="3889882" y="5966638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Minus 38"/>
          <p:cNvSpPr/>
          <p:nvPr/>
        </p:nvSpPr>
        <p:spPr>
          <a:xfrm rot="16200000" flipV="1">
            <a:off x="4018087" y="5966637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inus 39"/>
          <p:cNvSpPr/>
          <p:nvPr/>
        </p:nvSpPr>
        <p:spPr>
          <a:xfrm rot="16200000" flipV="1">
            <a:off x="4194682" y="5972407"/>
            <a:ext cx="480059" cy="457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32612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2763487" y="304800"/>
            <a:ext cx="2911434" cy="14478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76400"/>
            <a:ext cx="853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৯,১০,৩২,৩০,১২,১৭,১৯,২৫ সংখ্যাগুলোর মধ্যক কত?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3049" y="2895600"/>
            <a:ext cx="1447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IN" sz="36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.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১৮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1800" y="2895600"/>
            <a:ext cx="1447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IN" sz="36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.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১৯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2895600"/>
            <a:ext cx="1447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IN" sz="36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.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১৭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" y="2895600"/>
            <a:ext cx="1447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ক. ১৬</a:t>
            </a:r>
            <a:endParaRPr lang="en-US" sz="36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361702" y="5666015"/>
            <a:ext cx="1518558" cy="83820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ক.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  </a:t>
            </a:r>
            <a:r>
              <a:rPr lang="bn-IN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5 </a:t>
            </a:r>
            <a:endParaRPr lang="en-US" sz="4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53049" y="3009900"/>
            <a:ext cx="633845" cy="609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/>
        </p:nvSpPr>
        <p:spPr>
          <a:xfrm>
            <a:off x="361702" y="4210861"/>
            <a:ext cx="8248897" cy="89454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২)পরিসর ৫৬এবং শ্রেণিব্যপ্তি ৫হলে শ্রেণিসংখ্যা কত?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2524743" y="5666015"/>
            <a:ext cx="1579914" cy="83820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খ</a:t>
            </a:r>
            <a:r>
              <a:rPr lang="bn-IN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 ১১</a:t>
            </a:r>
            <a:r>
              <a:rPr lang="bn-IN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729718" y="5733308"/>
            <a:ext cx="1694462" cy="83820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গ</a:t>
            </a:r>
            <a:r>
              <a:rPr lang="bn-IN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 ১১</a:t>
            </a:r>
            <a:r>
              <a:rPr lang="bn-IN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২</a:t>
            </a:r>
            <a:r>
              <a:rPr lang="bn-IN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7106144" y="5687786"/>
            <a:ext cx="1504455" cy="83820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ঘ</a:t>
            </a:r>
            <a:r>
              <a:rPr lang="bn-IN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 ১২</a:t>
            </a:r>
            <a:r>
              <a:rPr lang="bn-IN" sz="40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224526" y="5847608"/>
            <a:ext cx="633845" cy="609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963" y="-419224"/>
            <a:ext cx="2143125" cy="214312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62" y="-426151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3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6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6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8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8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8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8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8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8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evel 15"/>
          <p:cNvSpPr/>
          <p:nvPr/>
        </p:nvSpPr>
        <p:spPr>
          <a:xfrm>
            <a:off x="304800" y="1665871"/>
            <a:ext cx="8305800" cy="38100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৩)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গণসংখ্যা সারণির আয়তলেখ অংকনের ধাপ-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i.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গণসংখ্যাকে অক্ষ বরাবর নিতে হয়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ii.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অক্ষ বরাবরশ্রেণিব্যপ্তি নিতে হয়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iii.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আয়তলেখ অংকনের জন্য অবিছিন্ন শ্রেণি আবশ্যক। নিচের কোনটি সঠিক?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Bevel 16"/>
          <p:cNvSpPr/>
          <p:nvPr/>
        </p:nvSpPr>
        <p:spPr>
          <a:xfrm>
            <a:off x="252351" y="5475871"/>
            <a:ext cx="1736766" cy="1042416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ii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Bevel 17"/>
          <p:cNvSpPr/>
          <p:nvPr/>
        </p:nvSpPr>
        <p:spPr>
          <a:xfrm>
            <a:off x="2438400" y="5475871"/>
            <a:ext cx="1736766" cy="1042416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32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iii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Bevel 18"/>
          <p:cNvSpPr/>
          <p:nvPr/>
        </p:nvSpPr>
        <p:spPr>
          <a:xfrm>
            <a:off x="4572000" y="5475871"/>
            <a:ext cx="1736766" cy="1042416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iii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Bevel 19"/>
          <p:cNvSpPr/>
          <p:nvPr/>
        </p:nvSpPr>
        <p:spPr>
          <a:xfrm>
            <a:off x="6699415" y="5475871"/>
            <a:ext cx="1987385" cy="1042416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bn-IN" sz="32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iiওiii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30142" y="5692279"/>
            <a:ext cx="633845" cy="609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064" y="-18803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22" y="-1880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3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camera.wav"/>
          </p:stSnd>
        </p:sndAc>
      </p:transition>
    </mc:Choice>
    <mc:Fallback xmlns="">
      <p:transition spd="slow">
        <p:checker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4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4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36575"/>
            <a:ext cx="7620000" cy="2286000"/>
          </a:xfrm>
        </p:spPr>
        <p:txBody>
          <a:bodyPr/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৭ম শ্রেণির ২০ জন ছাত্রের গণিতে প্রাপ্ত নম্বর নিম্নরুপ;</a:t>
            </a:r>
            <a:b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৫০,৬০,৫২,৬২,৪২,৩২,৩৫,৩৬,৮৫,৮০,৮১,৮২,৪৭,৪৬,৪৮,৪৩,৪৯,৫০,৫৬,৮০। ৫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শ্রেণিব্যপ্তি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তৈরিকর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আয়তলেখ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এঁকে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ine Callout 2 2"/>
          <p:cNvSpPr/>
          <p:nvPr/>
        </p:nvSpPr>
        <p:spPr>
          <a:xfrm>
            <a:off x="5715000" y="685800"/>
            <a:ext cx="1828800" cy="688848"/>
          </a:xfrm>
          <a:prstGeom prst="borderCallout2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65581"/>
            <a:ext cx="4953000" cy="25145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099" y="136376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6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70164"/>
            <a:ext cx="2286000" cy="2438400"/>
          </a:xfrm>
          <a:prstGeom prst="rect">
            <a:avLst/>
          </a:prstGeom>
        </p:spPr>
      </p:pic>
      <p:sp>
        <p:nvSpPr>
          <p:cNvPr id="4" name="Rounded Rectangular Callout 1"/>
          <p:cNvSpPr/>
          <p:nvPr/>
        </p:nvSpPr>
        <p:spPr>
          <a:xfrm>
            <a:off x="4609605" y="474024"/>
            <a:ext cx="2601978" cy="1519916"/>
          </a:xfrm>
          <a:prstGeom prst="bevel">
            <a:avLst>
              <a:gd name="adj" fmla="val 2002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bn-IN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  </a:t>
            </a:r>
            <a:r>
              <a:rPr lang="bn-IN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546764"/>
            <a:ext cx="3757612" cy="2174954"/>
          </a:xfrm>
          <a:prstGeom prst="round1Rect">
            <a:avLst/>
          </a:prstGeom>
          <a:noFill/>
          <a:ln cmpd="thinThick">
            <a:solidFill>
              <a:srgbClr val="FFFF00"/>
            </a:solidFill>
            <a:prstDash val="sysDot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600" b="1" dirty="0" err="1" smtClean="0">
                <a:ln w="3175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600" b="1" dirty="0" smtClean="0">
                <a:ln w="3175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3175"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ওয়াহেদ</a:t>
            </a:r>
            <a:endParaRPr lang="en-US" sz="3600" b="1" dirty="0" smtClean="0">
              <a:ln w="3175"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rgbClr val="0070C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ts val="3400"/>
              </a:lnSpc>
            </a:pPr>
            <a:r>
              <a:rPr lang="bn-IN" sz="2000" b="1" dirty="0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000" b="1" dirty="0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bn-IN" sz="2000" b="1" dirty="0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  <a:r>
              <a:rPr lang="en-US" sz="2000" b="1" dirty="0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lnSpc>
                <a:spcPts val="3400"/>
              </a:lnSpc>
            </a:pPr>
            <a:r>
              <a:rPr lang="en-US" sz="2000" b="1" dirty="0" err="1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নবাবগঞ্জ</a:t>
            </a:r>
            <a:r>
              <a:rPr lang="bn-IN" sz="2000" b="1" dirty="0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2000" b="1" dirty="0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রকারি </a:t>
            </a:r>
            <a:r>
              <a:rPr lang="en-US" sz="2000" b="1" dirty="0" err="1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বহুমূখী</a:t>
            </a:r>
            <a:r>
              <a:rPr lang="en-US" sz="2000" b="1" dirty="0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lnSpc>
                <a:spcPts val="3400"/>
              </a:lnSpc>
            </a:pPr>
            <a:r>
              <a:rPr lang="en-US" sz="2000" b="1" dirty="0" err="1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sz="2000" b="1" dirty="0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bn-IN" sz="2000" b="1" dirty="0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বিদ্যালয়</a:t>
            </a:r>
            <a:r>
              <a:rPr lang="en-US" sz="2000" b="1" dirty="0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000" b="1" dirty="0" err="1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নবাবগঞ্জ,দিনাজপুর</a:t>
            </a:r>
            <a:r>
              <a:rPr lang="en-US" sz="2000" b="1" dirty="0" smtClean="0">
                <a:ln w="3175">
                  <a:noFill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b="1" dirty="0" smtClean="0">
              <a:ln w="3175">
                <a:noFill/>
              </a:ln>
              <a:solidFill>
                <a:srgbClr val="00206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100" b="1" dirty="0" smtClean="0">
                <a:ln w="3175">
                  <a:noFill/>
                </a:ln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E-mail : aw075681@gmail,com, মোবাঃ০১৭২৪৫৪৫২৫৮।</a:t>
            </a:r>
            <a:endParaRPr lang="en-US" sz="500" b="1" dirty="0">
              <a:ln w="3175">
                <a:solidFill>
                  <a:schemeClr val="bg2">
                    <a:lumMod val="20000"/>
                    <a:lumOff val="80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5027468" y="2708564"/>
            <a:ext cx="3886200" cy="2843877"/>
          </a:xfrm>
          <a:prstGeom prst="round2DiagRect">
            <a:avLst/>
          </a:prstGeom>
          <a:noFill/>
          <a:ln w="19050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bn-IN" sz="2800" b="1" dirty="0" smtClean="0">
                <a:ln/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 : </a:t>
            </a:r>
            <a:r>
              <a:rPr lang="en-US" sz="2800" b="1" dirty="0" smtClean="0">
                <a:ln/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IN" sz="2800" b="1" dirty="0" smtClean="0">
                <a:ln/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ম, </a:t>
            </a:r>
            <a:r>
              <a:rPr lang="bn-IN" sz="2800" b="1" dirty="0">
                <a:ln/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 : </a:t>
            </a:r>
            <a:r>
              <a:rPr lang="en-US" sz="2800" b="1" dirty="0" smtClean="0">
                <a:ln/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50</a:t>
            </a:r>
            <a:r>
              <a:rPr lang="bn-IN" sz="2800" b="1" dirty="0" smtClean="0">
                <a:ln/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bn-IN" sz="3200" b="1" dirty="0" smtClean="0">
                <a:ln/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 :  গণিত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bn-IN" sz="3200" b="1" dirty="0" smtClean="0">
                <a:ln/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পাঠ : তথ্য ও উপাত্ত</a:t>
            </a:r>
            <a:endParaRPr lang="en-US" sz="3200" b="1" dirty="0">
              <a:ln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ln/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তাং-17/০9/২০১৯ ।</a:t>
            </a:r>
            <a:endParaRPr lang="bn-IN" sz="3200" b="1" dirty="0" smtClean="0">
              <a:ln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" y="214312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583" y="36671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6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ধন্যবাদ,সবাই</a:t>
            </a:r>
            <a:r>
              <a:rPr lang="en-US" dirty="0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dirty="0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220000"/>
                </a:solidFill>
                <a:latin typeface="NikoshBAN" pitchFamily="2" charset="0"/>
                <a:cs typeface="NikoshBAN" pitchFamily="2" charset="0"/>
              </a:rPr>
              <a:t>থেকো</a:t>
            </a:r>
            <a:endParaRPr lang="en-US" dirty="0">
              <a:solidFill>
                <a:srgbClr val="22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3" y="762000"/>
            <a:ext cx="7062787" cy="44957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048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7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1326107"/>
            <a:ext cx="28575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31" y="979675"/>
            <a:ext cx="2571750" cy="1781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432" y="3504680"/>
            <a:ext cx="3390900" cy="2105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0200" y="148678"/>
            <a:ext cx="6277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ছবিগুলোতে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দেখছ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0185" y="1991409"/>
            <a:ext cx="9509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বন্যা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028" y="2926306"/>
            <a:ext cx="13468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পরীক্ষা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0882" y="5609705"/>
            <a:ext cx="8034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স্তম্ভ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59" y="2939955"/>
            <a:ext cx="3917373" cy="24841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4800" y="5486400"/>
            <a:ext cx="4989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Road </a:t>
            </a:r>
            <a:r>
              <a:rPr lang="en-US" sz="2800" b="1" dirty="0" err="1" smtClean="0"/>
              <a:t>accident,deat</a:t>
            </a:r>
            <a:r>
              <a:rPr lang="en-US" sz="2800" b="1" dirty="0" smtClean="0"/>
              <a:t> 3,injure30.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660734" y="6027003"/>
            <a:ext cx="5144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পরিসংখ্যানের  তথ্য-উপাত্ত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996" y="61878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00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6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1638300" y="533400"/>
            <a:ext cx="5486400" cy="1676400"/>
          </a:xfrm>
          <a:prstGeom prst="downArrow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52400" y="2628405"/>
            <a:ext cx="8458200" cy="3810000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অধ্যায়-১১</a:t>
            </a:r>
          </a:p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পরিসংখ্যানের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endParaRPr lang="bn-IN" sz="5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0945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50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>
            <a:off x="2438400" y="-38100"/>
            <a:ext cx="4267199" cy="2209800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151" y="2584862"/>
            <a:ext cx="84160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পরিসংখ্যানের তথ্য ও উপাত্ত ব্যাখ্যা করতে পারবে।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অবিন্যস্ত উপাত্তকে বিন্যস্ত উপাত্তে পরিনত করতে পারবে।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সূত্রের সাহায্যে উপাত্তসমূহের গড়,মধ্যক ও প্রচুরক নির্ণয়</a:t>
            </a:r>
          </a:p>
          <a:p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করতে পারবে।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0"/>
            <a:ext cx="2143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29" y="-38100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2672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69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762000"/>
            <a:ext cx="8763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সাংখ্যিক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মানই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সংগ্রহের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-(১)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                          (২)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সাধারনতঃ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                                     (১)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অবিন্যস্ত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                                     (২)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উপাত্তসমূহ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এলোমেলো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অবিন্যস্ত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উপাত্ত।আর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সাজানো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অবিন্যস্ত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উপাত্তসমূহ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উপাত্তে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পরিনত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39992" y="-152400"/>
            <a:ext cx="22926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675" y="-152400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9718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20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1524000"/>
                <a:ext cx="8441735" cy="4605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71500" indent="-571500">
                  <a:buFont typeface="Wingdings" pitchFamily="2" charset="2"/>
                  <a:buChar char="Ø"/>
                </a:pPr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উপাত্তসমূহের শ্রেণিব্যাপ্তি বা শ্রেণি সীমা ৫-১৫।</a:t>
                </a:r>
              </a:p>
              <a:p>
                <a:pPr marL="571500" indent="-571500">
                  <a:buFont typeface="Wingdings" pitchFamily="2" charset="2"/>
                  <a:buChar char="Ø"/>
                </a:pPr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পরিসর=(বৃহত্তম সংখ্যা-ক্ষুদ্রতম সংখ্যা)+১</a:t>
                </a:r>
              </a:p>
              <a:p>
                <a:pPr marL="571500" indent="-571500">
                  <a:buFont typeface="Wingdings" pitchFamily="2" charset="2"/>
                  <a:buChar char="Ø"/>
                </a:pPr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শ্রেণিসংখ্যা=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44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bn-IN" sz="4400" dirty="0">
                            <a:latin typeface="NikoshBAN" pitchFamily="2" charset="0"/>
                            <a:cs typeface="NikoshBAN" pitchFamily="2" charset="0"/>
                          </a:rPr>
                          <m:t>পরিসর</m:t>
                        </m:r>
                      </m:num>
                      <m:den>
                        <m:r>
                          <m:rPr>
                            <m:nor/>
                          </m:rPr>
                          <a:rPr lang="bn-IN" sz="4400" dirty="0">
                            <a:latin typeface="NikoshBAN" pitchFamily="2" charset="0"/>
                            <a:cs typeface="NikoshBAN" pitchFamily="2" charset="0"/>
                          </a:rPr>
                          <m:t>শ্রেণিব্যপ্</m:t>
                        </m:r>
                        <m:r>
                          <a:rPr lang="bn-IN" sz="4400" b="0" i="1" dirty="0" smtClean="0">
                            <a:latin typeface="Cambria Math"/>
                            <a:cs typeface="NikoshBAN" pitchFamily="2" charset="0"/>
                          </a:rPr>
                          <m:t>তি</m:t>
                        </m:r>
                      </m:den>
                    </m:f>
                  </m:oMath>
                </a14:m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শ্রেণিসংখ্যা পূর্ণসাংখ্যিক মান নিতে হবে। </a:t>
                </a:r>
              </a:p>
              <a:p>
                <a:pPr marL="571500" indent="-571500">
                  <a:buFont typeface="Wingdings" pitchFamily="2" charset="2"/>
                  <a:buChar char="Ø"/>
                </a:pPr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গড়=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44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bn-IN" sz="4400" dirty="0">
                            <a:latin typeface="NikoshBAN" pitchFamily="2" charset="0"/>
                            <a:cs typeface="NikoshBAN" pitchFamily="2" charset="0"/>
                          </a:rPr>
                          <m:t>উপাত্তসমূহের</m:t>
                        </m:r>
                        <m:r>
                          <a:rPr lang="bn-IN" sz="4400" b="0" i="1" dirty="0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4400" b="0" i="1" dirty="0" smtClean="0">
                            <a:latin typeface="Cambria Math"/>
                            <a:cs typeface="NikoshBAN" pitchFamily="2" charset="0"/>
                          </a:rPr>
                          <m:t>সমষ্টি</m:t>
                        </m:r>
                      </m:num>
                      <m:den>
                        <m:r>
                          <m:rPr>
                            <m:nor/>
                          </m:rPr>
                          <a:rPr lang="bn-IN" sz="4400" dirty="0">
                            <a:latin typeface="NikoshBAN" pitchFamily="2" charset="0"/>
                            <a:cs typeface="NikoshBAN" pitchFamily="2" charset="0"/>
                          </a:rPr>
                          <m:t>উপাত্তসমূহের</m:t>
                        </m:r>
                        <m:r>
                          <a:rPr lang="bn-IN" sz="4400" b="0" i="1" dirty="0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4400" b="0" i="1" dirty="0" smtClean="0">
                            <a:latin typeface="Cambria Math"/>
                            <a:cs typeface="NikoshBAN" pitchFamily="2" charset="0"/>
                          </a:rPr>
                          <m:t>সংখ্যা</m:t>
                        </m:r>
                      </m:den>
                    </m:f>
                  </m:oMath>
                </a14:m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4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8441735" cy="4605748"/>
              </a:xfrm>
              <a:prstGeom prst="rect">
                <a:avLst/>
              </a:prstGeom>
              <a:blipFill rotWithShape="1">
                <a:blip r:embed="rId3"/>
                <a:stretch>
                  <a:fillRect l="-2888" t="-2646" r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581400" y="381000"/>
            <a:ext cx="19992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সূত্রাবলী</a:t>
            </a:r>
            <a:endParaRPr lang="en-US" sz="6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457200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-497451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60" y="45720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8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8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538089" y="1219200"/>
            <a:ext cx="7848600" cy="60960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(২) 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এর মধ্যক নির্ণয়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986601"/>
            <a:ext cx="4447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সাজালে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nt-Up Arrow 4"/>
          <p:cNvSpPr/>
          <p:nvPr/>
        </p:nvSpPr>
        <p:spPr>
          <a:xfrm rot="10800000">
            <a:off x="4538783" y="2561798"/>
            <a:ext cx="3942974" cy="228600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-Up Arrow 5"/>
          <p:cNvSpPr/>
          <p:nvPr/>
        </p:nvSpPr>
        <p:spPr>
          <a:xfrm>
            <a:off x="4527528" y="3576031"/>
            <a:ext cx="304799" cy="609600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220047" y="3912889"/>
                <a:ext cx="12992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bn-IN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মধ্যক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047" y="3912889"/>
                <a:ext cx="1299266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ular Callout 7"/>
          <p:cNvSpPr/>
          <p:nvPr/>
        </p:nvSpPr>
        <p:spPr>
          <a:xfrm>
            <a:off x="648131" y="2873225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২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1595857" y="2821494"/>
            <a:ext cx="762000" cy="612648"/>
          </a:xfrm>
          <a:prstGeom prst="wedgeRoundRectCallout">
            <a:avLst>
              <a:gd name="adj1" fmla="val -6807"/>
              <a:gd name="adj2" fmla="val 6443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৩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210105" y="2813848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৫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000805" y="2803855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৭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6915205" y="2832096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৮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7779133" y="2813848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৯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Bent-Up Arrow 13"/>
          <p:cNvSpPr/>
          <p:nvPr/>
        </p:nvSpPr>
        <p:spPr>
          <a:xfrm>
            <a:off x="648131" y="3589488"/>
            <a:ext cx="3942974" cy="228600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Callout 14"/>
          <p:cNvSpPr/>
          <p:nvPr/>
        </p:nvSpPr>
        <p:spPr>
          <a:xfrm>
            <a:off x="1219200" y="169719"/>
            <a:ext cx="6267074" cy="1201881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মনযোগ সহকারে লক্ষ কর;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Up Arrow Callout 15"/>
              <p:cNvSpPr/>
              <p:nvPr/>
            </p:nvSpPr>
            <p:spPr>
              <a:xfrm>
                <a:off x="1029131" y="4437889"/>
                <a:ext cx="6971869" cy="2343911"/>
              </a:xfrm>
              <a:prstGeom prst="upArrowCallou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অবিন্যস্ত উপাত্তের সংখ্যা</a:t>
                </a:r>
                <a:r>
                  <a:rPr lang="en-US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n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বিজোড়</a:t>
                </a:r>
                <a:r>
                  <a:rPr lang="en-US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-</a:t>
                </a:r>
              </a:p>
              <a:p>
                <a:pPr algn="ctr"/>
                <a:r>
                  <a:rPr lang="en-US" sz="40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মধ্যক</a:t>
                </a:r>
                <a:r>
                  <a:rPr lang="en-US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তমপদ</a:t>
                </a:r>
                <a:r>
                  <a:rPr lang="en-US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6" name="Up Arrow Callou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131" y="4437889"/>
                <a:ext cx="6971869" cy="2343911"/>
              </a:xfrm>
              <a:prstGeom prst="upArrowCallout">
                <a:avLst/>
              </a:prstGeom>
              <a:blipFill rotWithShape="1">
                <a:blip r:embed="rId3"/>
                <a:stretch>
                  <a:fillRect l="-174" b="-7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ular Callout 16"/>
          <p:cNvSpPr/>
          <p:nvPr/>
        </p:nvSpPr>
        <p:spPr>
          <a:xfrm>
            <a:off x="2543104" y="2827462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৪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5105016" y="2790398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৬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3369239" y="2832096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৫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5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6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6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6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6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6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6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6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6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6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6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465864" y="304800"/>
            <a:ext cx="7848600" cy="60960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১১, ৬,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৮,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এর মধ্যক নির্ণয়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156" y="914400"/>
            <a:ext cx="4447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সাজালে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43153" y="1536057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২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181353" y="1546943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৩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027464" y="1546943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৪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Bent-Up Arrow 7"/>
          <p:cNvSpPr/>
          <p:nvPr/>
        </p:nvSpPr>
        <p:spPr>
          <a:xfrm>
            <a:off x="226379" y="2179579"/>
            <a:ext cx="3367644" cy="228600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-Up Arrow 8"/>
          <p:cNvSpPr/>
          <p:nvPr/>
        </p:nvSpPr>
        <p:spPr>
          <a:xfrm rot="10800000">
            <a:off x="5524752" y="1273574"/>
            <a:ext cx="2971177" cy="228600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4254466" y="1955180"/>
            <a:ext cx="452998" cy="914400"/>
          </a:xfrm>
          <a:prstGeom prst="leftBrace">
            <a:avLst/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646610" y="2570199"/>
                <a:ext cx="2737160" cy="661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∴</m:t>
                    </m:r>
                    <m:r>
                      <a:rPr lang="bn-IN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মধ্যক</m:t>
                    </m:r>
                  </m:oMath>
                </a14:m>
                <a:r>
                  <a:rPr lang="bn-IN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  <m:r>
                          <a:rPr lang="bn-IN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bn-IN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৬</m:t>
                        </m:r>
                      </m:num>
                      <m:den>
                        <m:r>
                          <a:rPr lang="bn-IN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2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=৫</a:t>
                </a:r>
                <a:r>
                  <a:rPr lang="bn-IN" sz="2400" dirty="0" smtClean="0">
                    <a:solidFill>
                      <a:schemeClr val="tx1"/>
                    </a:solidFill>
                    <a:latin typeface="Calibri" pitchFamily="34" charset="0"/>
                    <a:cs typeface="NikoshBAN" pitchFamily="2" charset="0"/>
                  </a:rPr>
                  <a:t>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alibri" pitchFamily="34" charset="0"/>
                    <a:cs typeface="NikoshBAN" pitchFamily="2" charset="0"/>
                  </a:rPr>
                  <a:t>৫ ।</a:t>
                </a:r>
                <a:endParaRPr lang="en-US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610" y="2570199"/>
                <a:ext cx="2737160" cy="661271"/>
              </a:xfrm>
              <a:prstGeom prst="rect">
                <a:avLst/>
              </a:prstGeom>
              <a:blipFill rotWithShape="1">
                <a:blip r:embed="rId2"/>
                <a:stretch>
                  <a:fillRect r="-3341" b="-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ular Callout 11"/>
          <p:cNvSpPr/>
          <p:nvPr/>
        </p:nvSpPr>
        <p:spPr>
          <a:xfrm>
            <a:off x="7791949" y="1602360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১১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2862701" y="1566931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685643" y="1591474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৫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4552956" y="1589692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৬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5448553" y="1591474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৭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6281805" y="1602360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৮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7068543" y="1592543"/>
            <a:ext cx="762000" cy="61264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৯</a:t>
            </a:r>
            <a:endParaRPr lang="en-US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Up Arrow Callout 18"/>
              <p:cNvSpPr/>
              <p:nvPr/>
            </p:nvSpPr>
            <p:spPr>
              <a:xfrm>
                <a:off x="696445" y="3010395"/>
                <a:ext cx="7543799" cy="2192145"/>
              </a:xfrm>
              <a:prstGeom prst="upArrowCallou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অবিন্যস্ত উপাত্তের সংখ্যা</a:t>
                </a:r>
                <a:r>
                  <a:rPr lang="en-US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n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জোড়</a:t>
                </a:r>
                <a:r>
                  <a:rPr lang="en-US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-</a:t>
                </a:r>
              </a:p>
              <a:p>
                <a:pPr algn="ctr"/>
                <a:r>
                  <a:rPr lang="en-US" sz="40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মধ্যক</a:t>
                </a:r>
                <a:r>
                  <a:rPr lang="en-US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[{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+(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+১)}</a:t>
                </a:r>
                <a:r>
                  <a:rPr lang="en-US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তমপদ</a:t>
                </a:r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]</a:t>
                </a:r>
                <a14:m>
                  <m:oMath xmlns:m="http://schemas.openxmlformats.org/officeDocument/2006/math">
                    <m:r>
                      <a:rPr lang="bn-IN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</m:oMath>
                </a14:m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২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9" name="Up Arrow Callout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445" y="3010395"/>
                <a:ext cx="7543799" cy="2192145"/>
              </a:xfrm>
              <a:prstGeom prst="upArrowCallout">
                <a:avLst/>
              </a:prstGeom>
              <a:blipFill rotWithShape="1">
                <a:blip r:embed="rId3"/>
                <a:stretch>
                  <a:fillRect b="-8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le 19"/>
          <p:cNvSpPr/>
          <p:nvPr/>
        </p:nvSpPr>
        <p:spPr>
          <a:xfrm>
            <a:off x="696445" y="5334000"/>
            <a:ext cx="7543799" cy="12097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৩)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উপাত্তে যে সংখ্যাটি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endParaRPr lang="bn-IN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 বার থাকে সেটিই প্রচুরক।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49441" y="1478174"/>
            <a:ext cx="1732310" cy="8356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5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6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6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6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6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6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6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6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6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6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6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6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6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6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6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8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8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7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7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1078</TotalTime>
  <Words>729</Words>
  <Application>Microsoft Office PowerPoint</Application>
  <PresentationFormat>On-screen Show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Thermal</vt:lpstr>
      <vt:lpstr>মাল্টিমিডিয়া গণিত ক্লাসে সবাইকে-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৭ম শ্রেণির ২০ জন ছাত্রের গণিতে প্রাপ্ত নম্বর নিম্নরুপ; ৫০,৬০,৫২,৬২,৪২,৩২,৩৫,৩৬,৮৫,৮০,৮১,৮২,৪৭,৪৬,৪৮,৪৩,৪৯,৫০,৫৬,৮০। ৫ শ্রেণিব্যপ্তি নিয়ে সারণি তৈরিকর এবং আয়তলেখ এঁকে প্রচুরক নির্ণয় কর।</vt:lpstr>
      <vt:lpstr>ধন্যবাদ,সবাই ভাল থেকো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WAHED SELINA</dc:creator>
  <cp:lastModifiedBy>WAHED SELINA</cp:lastModifiedBy>
  <cp:revision>130</cp:revision>
  <dcterms:created xsi:type="dcterms:W3CDTF">2019-09-14T14:49:58Z</dcterms:created>
  <dcterms:modified xsi:type="dcterms:W3CDTF">2019-09-18T08:11:19Z</dcterms:modified>
</cp:coreProperties>
</file>