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66" r:id="rId9"/>
    <p:sldId id="262" r:id="rId10"/>
    <p:sldId id="268" r:id="rId11"/>
    <p:sldId id="269" r:id="rId12"/>
    <p:sldId id="263" r:id="rId13"/>
    <p:sldId id="267" r:id="rId14"/>
    <p:sldId id="270" r:id="rId15"/>
    <p:sldId id="272" r:id="rId16"/>
    <p:sldId id="271" r:id="rId17"/>
    <p:sldId id="273" r:id="rId18"/>
    <p:sldId id="274" r:id="rId19"/>
    <p:sldId id="276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0" clrIdx="0">
    <p:extLst>
      <p:ext uri="{19B8F6BF-5375-455C-9EA6-DF929625EA0E}">
        <p15:presenceInfo xmlns=""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0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2E92-5876-4802-BDAB-3A27501701B4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A8FC-DC8B-4BE6-9057-0846AFDBB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3096"/>
      </p:ext>
    </p:extLst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2E92-5876-4802-BDAB-3A27501701B4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A8FC-DC8B-4BE6-9057-0846AFDBB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1244"/>
      </p:ext>
    </p:extLst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2E92-5876-4802-BDAB-3A27501701B4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A8FC-DC8B-4BE6-9057-0846AFDBB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82007"/>
      </p:ext>
    </p:extLst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2E92-5876-4802-BDAB-3A27501701B4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A8FC-DC8B-4BE6-9057-0846AFDBB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88921"/>
      </p:ext>
    </p:extLst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2E92-5876-4802-BDAB-3A27501701B4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A8FC-DC8B-4BE6-9057-0846AFDBB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81560"/>
      </p:ext>
    </p:extLst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2E92-5876-4802-BDAB-3A27501701B4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A8FC-DC8B-4BE6-9057-0846AFDBB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81750"/>
      </p:ext>
    </p:extLst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2E92-5876-4802-BDAB-3A27501701B4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A8FC-DC8B-4BE6-9057-0846AFDBB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9465"/>
      </p:ext>
    </p:extLst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2E92-5876-4802-BDAB-3A27501701B4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A8FC-DC8B-4BE6-9057-0846AFDBB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63429"/>
      </p:ext>
    </p:extLst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2E92-5876-4802-BDAB-3A27501701B4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A8FC-DC8B-4BE6-9057-0846AFDBB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97405"/>
      </p:ext>
    </p:extLst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2E92-5876-4802-BDAB-3A27501701B4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A8FC-DC8B-4BE6-9057-0846AFDBB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11094"/>
      </p:ext>
    </p:extLst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2E92-5876-4802-BDAB-3A27501701B4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A8FC-DC8B-4BE6-9057-0846AFDBB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94112"/>
      </p:ext>
    </p:extLst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22E92-5876-4802-BDAB-3A27501701B4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0A8FC-DC8B-4BE6-9057-0846AFDBB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1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3" y="2032207"/>
            <a:ext cx="6340493" cy="45460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68105" y="0"/>
            <a:ext cx="4318811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03270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-0.04 C 0.081 -0.049 0.102 -0.054 0.124 -0.054 C 0.149 -0.054 0.169 -0.049 0.183 -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2526" y="745958"/>
            <a:ext cx="10443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ধারাকে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সাধারণভাবে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7833" y="1648326"/>
            <a:ext cx="215365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4086" y="2346158"/>
            <a:ext cx="97576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সুদূর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অতীতকাল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১৬৫০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খ্রিষ্টাব্দ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উভয়ই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833" y="3553707"/>
            <a:ext cx="215365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7833" y="4307305"/>
            <a:ext cx="104554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১৬৫০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১৯৫০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খ্রিষ্টাব্দ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ধীরে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দ্রুতগতি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মৃত্যুহার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হ্রাসের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অভগমনের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66175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9187" y="597386"/>
            <a:ext cx="2561920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সাম্প্রতিক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পর্যায়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9187" y="1455821"/>
            <a:ext cx="108231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১৯৫০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২০১৫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সাম্প্রতিক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পর্যায়ভুক্ত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বিগত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দশকে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যথেষ্ট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176154" y="2541014"/>
            <a:ext cx="8636224" cy="2687535"/>
            <a:chOff x="2176154" y="2541014"/>
            <a:chExt cx="8636224" cy="2687535"/>
          </a:xfrm>
        </p:grpSpPr>
        <p:sp>
          <p:nvSpPr>
            <p:cNvPr id="3" name="Rounded Rectangle 2"/>
            <p:cNvSpPr/>
            <p:nvPr/>
          </p:nvSpPr>
          <p:spPr>
            <a:xfrm>
              <a:off x="3621505" y="2541014"/>
              <a:ext cx="4559969" cy="757989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জনসংখ্যা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বৃদ্ধির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সাম্প্রতিক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পর্যায়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5901489" y="3299003"/>
              <a:ext cx="0" cy="575165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3212432" y="3862136"/>
              <a:ext cx="608797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2176154" y="4449333"/>
              <a:ext cx="2249906" cy="757989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উন্নত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অঞ্চল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696199" y="4470560"/>
              <a:ext cx="3116179" cy="757989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উন্নয়নশীল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অঞ্চল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214437" y="3874168"/>
              <a:ext cx="0" cy="575165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9254289" y="3895395"/>
              <a:ext cx="0" cy="575165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355925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193" y="1156353"/>
            <a:ext cx="1524334" cy="497962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883102" y="1207805"/>
            <a:ext cx="4573002" cy="4979625"/>
            <a:chOff x="5883102" y="1250872"/>
            <a:chExt cx="4573002" cy="49796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83102" y="3181747"/>
              <a:ext cx="4573002" cy="30487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68706" y="1250872"/>
              <a:ext cx="1930823" cy="1930875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006641" y="963223"/>
            <a:ext cx="3588328" cy="5335043"/>
            <a:chOff x="1006641" y="938811"/>
            <a:chExt cx="3588328" cy="5335043"/>
          </a:xfrm>
        </p:grpSpPr>
        <p:grpSp>
          <p:nvGrpSpPr>
            <p:cNvPr id="12" name="Group 11"/>
            <p:cNvGrpSpPr/>
            <p:nvPr/>
          </p:nvGrpSpPr>
          <p:grpSpPr>
            <a:xfrm>
              <a:off x="1006641" y="938811"/>
              <a:ext cx="3588328" cy="5114874"/>
              <a:chOff x="706582" y="827975"/>
              <a:chExt cx="3588328" cy="5114874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706582" y="5942849"/>
                <a:ext cx="3588328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4294910" y="827975"/>
                <a:ext cx="0" cy="511487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/>
            <p:cNvCxnSpPr/>
            <p:nvPr/>
          </p:nvCxnSpPr>
          <p:spPr>
            <a:xfrm flipH="1">
              <a:off x="2500746" y="6000731"/>
              <a:ext cx="0" cy="2216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1759194" y="6052182"/>
              <a:ext cx="0" cy="2216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3886285" y="5984413"/>
              <a:ext cx="0" cy="2216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3159089" y="5984413"/>
              <a:ext cx="0" cy="2216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1006641" y="6011370"/>
              <a:ext cx="0" cy="2216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2426986" y="6086864"/>
            <a:ext cx="4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91114" y="6056085"/>
            <a:ext cx="921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100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30196" y="6093488"/>
            <a:ext cx="7954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89540" y="6082816"/>
            <a:ext cx="8370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200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0868" y="5935027"/>
            <a:ext cx="1207113" cy="96325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378033" y="6056085"/>
            <a:ext cx="1122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300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4969" y="963223"/>
            <a:ext cx="107936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বয়স</a:t>
            </a:r>
            <a:endParaRPr lang="en-US" dirty="0" smtClean="0"/>
          </a:p>
          <a:p>
            <a:pPr algn="ctr"/>
            <a:r>
              <a:rPr lang="en-US" dirty="0" smtClean="0"/>
              <a:t>৮৫+</a:t>
            </a:r>
          </a:p>
          <a:p>
            <a:pPr algn="ctr"/>
            <a:r>
              <a:rPr lang="en-US" dirty="0" smtClean="0"/>
              <a:t>৮০ – ৮৪</a:t>
            </a:r>
          </a:p>
          <a:p>
            <a:pPr algn="ctr"/>
            <a:r>
              <a:rPr lang="en-US" dirty="0" smtClean="0"/>
              <a:t>৭৫ – ৭৯</a:t>
            </a:r>
          </a:p>
          <a:p>
            <a:pPr algn="ctr"/>
            <a:r>
              <a:rPr lang="en-US" dirty="0" smtClean="0"/>
              <a:t>৭০ – ৭৪</a:t>
            </a:r>
          </a:p>
          <a:p>
            <a:pPr algn="ctr"/>
            <a:r>
              <a:rPr lang="en-US" dirty="0" smtClean="0"/>
              <a:t>৬৫ – ৬৯</a:t>
            </a:r>
          </a:p>
          <a:p>
            <a:pPr algn="ctr"/>
            <a:r>
              <a:rPr lang="en-US" dirty="0" smtClean="0"/>
              <a:t>৬০ – ৬৪</a:t>
            </a:r>
          </a:p>
          <a:p>
            <a:pPr algn="ctr"/>
            <a:r>
              <a:rPr lang="en-US" dirty="0" smtClean="0"/>
              <a:t>৫৫ – ৫৯</a:t>
            </a:r>
          </a:p>
          <a:p>
            <a:pPr algn="ctr"/>
            <a:r>
              <a:rPr lang="en-US" dirty="0" smtClean="0"/>
              <a:t>৫০ – ৫৪</a:t>
            </a:r>
          </a:p>
          <a:p>
            <a:pPr algn="ctr"/>
            <a:r>
              <a:rPr lang="en-US" dirty="0" smtClean="0"/>
              <a:t>৪৫ – ৪৯</a:t>
            </a:r>
          </a:p>
          <a:p>
            <a:pPr algn="ctr"/>
            <a:r>
              <a:rPr lang="en-US" dirty="0" smtClean="0"/>
              <a:t>৪০ – ৪৪</a:t>
            </a:r>
          </a:p>
          <a:p>
            <a:pPr algn="ctr"/>
            <a:r>
              <a:rPr lang="en-US" dirty="0" smtClean="0"/>
              <a:t>৩৫ – ৩৯</a:t>
            </a:r>
          </a:p>
          <a:p>
            <a:pPr algn="ctr"/>
            <a:r>
              <a:rPr lang="en-US" dirty="0" smtClean="0"/>
              <a:t>৩০ – ৩৪</a:t>
            </a:r>
          </a:p>
          <a:p>
            <a:pPr algn="ctr"/>
            <a:r>
              <a:rPr lang="en-US" dirty="0" smtClean="0"/>
              <a:t>২৫ – ২৯</a:t>
            </a:r>
          </a:p>
          <a:p>
            <a:pPr algn="ctr"/>
            <a:r>
              <a:rPr lang="en-US" dirty="0" smtClean="0"/>
              <a:t>২০ – ২৪</a:t>
            </a:r>
          </a:p>
          <a:p>
            <a:pPr algn="ctr"/>
            <a:r>
              <a:rPr lang="en-US" dirty="0" smtClean="0"/>
              <a:t>১৫ -১৯</a:t>
            </a:r>
          </a:p>
          <a:p>
            <a:pPr algn="ctr"/>
            <a:r>
              <a:rPr lang="en-US" dirty="0"/>
              <a:t> </a:t>
            </a:r>
            <a:r>
              <a:rPr lang="en-US" dirty="0" smtClean="0"/>
              <a:t>১০ – ১৪</a:t>
            </a:r>
          </a:p>
          <a:p>
            <a:pPr algn="ctr"/>
            <a:r>
              <a:rPr lang="en-US" dirty="0"/>
              <a:t> </a:t>
            </a:r>
            <a:r>
              <a:rPr lang="en-US" dirty="0" smtClean="0"/>
              <a:t>৫- ৯</a:t>
            </a:r>
          </a:p>
          <a:p>
            <a:pPr algn="ctr"/>
            <a:r>
              <a:rPr lang="en-US" dirty="0" smtClean="0"/>
              <a:t>০ - ৪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674333" y="6257454"/>
            <a:ext cx="5719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৩০০       ২০০       ১০০          ০           ১০০      ২০০            ৩০০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5883102" y="871473"/>
            <a:ext cx="5069865" cy="5435861"/>
            <a:chOff x="5883102" y="871473"/>
            <a:chExt cx="5069865" cy="5435861"/>
          </a:xfrm>
        </p:grpSpPr>
        <p:grpSp>
          <p:nvGrpSpPr>
            <p:cNvPr id="13" name="Group 12"/>
            <p:cNvGrpSpPr/>
            <p:nvPr/>
          </p:nvGrpSpPr>
          <p:grpSpPr>
            <a:xfrm>
              <a:off x="5883102" y="871473"/>
              <a:ext cx="5069865" cy="5359024"/>
              <a:chOff x="5640059" y="1014674"/>
              <a:chExt cx="5298466" cy="5172756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5640059" y="1014674"/>
                <a:ext cx="0" cy="517275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5640059" y="6119661"/>
                <a:ext cx="529846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Connector 28"/>
            <p:cNvCxnSpPr/>
            <p:nvPr/>
          </p:nvCxnSpPr>
          <p:spPr>
            <a:xfrm>
              <a:off x="8169603" y="6123947"/>
              <a:ext cx="0" cy="1134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0687336" y="6051776"/>
              <a:ext cx="0" cy="1896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9792988" y="6081677"/>
              <a:ext cx="0" cy="1896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999529" y="6117650"/>
              <a:ext cx="0" cy="1896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664778" y="6092588"/>
              <a:ext cx="0" cy="1896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410736" y="6101626"/>
              <a:ext cx="0" cy="1896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1633759" y="409075"/>
            <a:ext cx="23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দেশসমূহ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3147" y="409075"/>
            <a:ext cx="3922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উন্নয়নশীল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দেশসমূহ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02545" y="168442"/>
            <a:ext cx="2664211" cy="58477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কাঠামো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4126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85300" y="789619"/>
            <a:ext cx="30861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3926" y="1973179"/>
            <a:ext cx="10527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ছকটিতে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পর্যায়ের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813204"/>
              </p:ext>
            </p:extLst>
          </p:nvPr>
        </p:nvGraphicFramePr>
        <p:xfrm>
          <a:off x="1586832" y="2969571"/>
          <a:ext cx="8127999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প্রাথমিক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পর্যায়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মাধ্যমিক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পর্যায়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সাম্প্রতিক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পর্যায়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263805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4779" y="336884"/>
            <a:ext cx="4884821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নিয়ামক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20415" y="2785888"/>
                <a:ext cx="9733547" cy="3605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sz="3600" b="1" dirty="0" err="1" smtClean="0">
                    <a:latin typeface="NikoshBAN" pitchFamily="2" charset="0"/>
                    <a:cs typeface="NikoshBAN" pitchFamily="2" charset="0"/>
                  </a:rPr>
                  <a:t>জন্মহার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: 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কোননির্দিষ্টএকবছরেরপ্রতিহাজারনারীরসন্তানজন্মদানেরমোটসংখ্যাকেসাধারণজন্মহারবলে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>
                          <a:latin typeface="Cambria Math"/>
                          <a:ea typeface="Calibri"/>
                          <a:cs typeface="NikoshBAN"/>
                        </a:rPr>
                        <m:t>সাধারণ</m:t>
                      </m:r>
                      <m:r>
                        <a:rPr lang="bn-IN" sz="3600">
                          <a:effectLst/>
                          <a:latin typeface="Cambria Math"/>
                          <a:ea typeface="Calibri"/>
                          <a:cs typeface="Cambria Math"/>
                        </a:rPr>
                        <m:t> </m:t>
                      </m:r>
                      <m:r>
                        <a:rPr lang="bn-IN" sz="3600">
                          <a:effectLst/>
                          <a:latin typeface="Cambria Math"/>
                          <a:ea typeface="Calibri"/>
                          <a:cs typeface="NikoshBAN"/>
                        </a:rPr>
                        <m:t>জন্মহার</m:t>
                      </m:r>
                      <m:r>
                        <a:rPr lang="en-US" sz="3600">
                          <a:effectLst/>
                          <a:latin typeface="Cambria Math"/>
                          <a:ea typeface="Calibri"/>
                          <a:cs typeface="NikoshBAN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/>
                              <a:ea typeface="Calibri"/>
                              <a:cs typeface="NikoshBAN"/>
                            </a:rPr>
                          </m:ctrlPr>
                        </m:fPr>
                        <m:num>
                          <m:r>
                            <a:rPr lang="bn-IN" sz="3600">
                              <a:effectLst/>
                              <a:latin typeface="Cambria Math"/>
                              <a:ea typeface="Calibri"/>
                              <a:cs typeface="NikoshBAN"/>
                            </a:rPr>
                            <m:t>নির্দিষ্ট</m:t>
                          </m:r>
                          <m:r>
                            <a:rPr lang="bn-IN" sz="3600" i="1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  <m:t> </m:t>
                          </m:r>
                          <m:r>
                            <a:rPr lang="bn-IN" sz="3600">
                              <a:effectLst/>
                              <a:latin typeface="Cambria Math"/>
                              <a:ea typeface="Calibri"/>
                              <a:cs typeface="NikoshBAN"/>
                            </a:rPr>
                            <m:t>বছ</m:t>
                          </m:r>
                          <m:r>
                            <a:rPr lang="bn-IN" sz="3600" b="0" i="0" smtClean="0">
                              <a:effectLst/>
                              <a:latin typeface="Cambria Math"/>
                              <a:ea typeface="Calibri"/>
                              <a:cs typeface="NikoshBAN"/>
                            </a:rPr>
                            <m:t>রে</m:t>
                          </m:r>
                          <m:r>
                            <a:rPr lang="bn-IN" sz="3600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  <m:t> </m:t>
                          </m:r>
                          <m:r>
                            <a:rPr lang="bn-IN" sz="3600">
                              <a:effectLst/>
                              <a:latin typeface="Cambria Math"/>
                              <a:ea typeface="Calibri"/>
                              <a:cs typeface="NikoshBAN"/>
                            </a:rPr>
                            <m:t>জন্মিত</m:t>
                          </m:r>
                          <m:r>
                            <a:rPr lang="bn-IN" sz="3600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  <m:t> </m:t>
                          </m:r>
                          <m:r>
                            <a:rPr lang="bn-IN" sz="3600">
                              <a:effectLst/>
                              <a:latin typeface="Cambria Math"/>
                              <a:ea typeface="Calibri"/>
                              <a:cs typeface="NikoshBAN"/>
                            </a:rPr>
                            <m:t>সন্তান</m:t>
                          </m:r>
                          <m:r>
                            <a:rPr lang="bn-IN" sz="3600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  <m:t> </m:t>
                          </m:r>
                        </m:num>
                        <m:den>
                          <m:r>
                            <a:rPr lang="bn-IN" sz="3600">
                              <a:effectLst/>
                              <a:latin typeface="Cambria Math"/>
                              <a:ea typeface="Calibri"/>
                              <a:cs typeface="NikoshBAN"/>
                            </a:rPr>
                            <m:t>নির্দিষ্ট</m:t>
                          </m:r>
                          <m:r>
                            <a:rPr lang="bn-IN" sz="3600" b="0" i="0" smtClean="0">
                              <a:effectLst/>
                              <a:latin typeface="Cambria Math"/>
                              <a:ea typeface="Calibri"/>
                              <a:cs typeface="NikoshBAN"/>
                            </a:rPr>
                            <m:t> </m:t>
                          </m:r>
                          <m:r>
                            <a:rPr lang="bn-IN" sz="3600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NikoshBAN"/>
                            </a:rPr>
                            <m:t>বছরে</m:t>
                          </m:r>
                          <m:r>
                            <a:rPr lang="bn-IN" sz="3600" b="0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NikoshBAN"/>
                            </a:rPr>
                            <m:t> </m:t>
                          </m:r>
                          <m:r>
                            <a:rPr lang="bn-IN" sz="3600">
                              <a:effectLst/>
                              <a:latin typeface="Cambria Math"/>
                              <a:ea typeface="Calibri"/>
                              <a:cs typeface="NikoshBAN"/>
                            </a:rPr>
                            <m:t>প্রজননক্ষম</m:t>
                          </m:r>
                          <m:r>
                            <a:rPr lang="bn-IN" sz="3600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  <m:t> </m:t>
                          </m:r>
                          <m:r>
                            <a:rPr lang="bn-IN" sz="3600">
                              <a:effectLst/>
                              <a:latin typeface="Cambria Math"/>
                              <a:ea typeface="Calibri"/>
                              <a:cs typeface="NikoshBAN"/>
                            </a:rPr>
                            <m:t>নারীর</m:t>
                          </m:r>
                          <m:r>
                            <a:rPr lang="bn-IN" sz="3600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  <m:t> </m:t>
                          </m:r>
                          <m:r>
                            <a:rPr lang="bn-IN" sz="3600">
                              <a:effectLst/>
                              <a:latin typeface="Cambria Math"/>
                              <a:ea typeface="Calibri"/>
                              <a:cs typeface="NikoshBAN"/>
                            </a:rPr>
                            <m:t>সংখ্যা</m:t>
                          </m:r>
                          <m:r>
                            <a:rPr lang="bn-IN" sz="3600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  <m:t> </m:t>
                          </m:r>
                        </m:den>
                      </m:f>
                      <m:r>
                        <a:rPr lang="en-US" sz="3600" i="1">
                          <a:effectLst/>
                          <a:latin typeface="Cambria Math"/>
                          <a:ea typeface="Calibri"/>
                          <a:cs typeface="NikoshBAN"/>
                        </a:rPr>
                        <m:t>×</m:t>
                      </m:r>
                      <m:r>
                        <a:rPr lang="bn-IN" sz="3600">
                          <a:effectLst/>
                          <a:latin typeface="Cambria Math"/>
                          <a:ea typeface="Calibri"/>
                          <a:cs typeface="NikoshBAN"/>
                        </a:rPr>
                        <m:t>১০০</m:t>
                      </m:r>
                      <m:r>
                        <a:rPr lang="en-US" sz="3600" b="0" i="0" smtClean="0">
                          <a:effectLst/>
                          <a:latin typeface="Cambria Math"/>
                          <a:ea typeface="Calibri"/>
                          <a:cs typeface="NikoshBAN"/>
                        </a:rPr>
                        <m:t>০</m:t>
                      </m:r>
                    </m:oMath>
                  </m:oMathPara>
                </a14:m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415" y="2785888"/>
                <a:ext cx="9733547" cy="3605346"/>
              </a:xfrm>
              <a:prstGeom prst="rect">
                <a:avLst/>
              </a:prstGeom>
              <a:blipFill rotWithShape="1">
                <a:blip r:embed="rId2"/>
                <a:stretch>
                  <a:fillRect l="-438" t="-2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227221" y="1275347"/>
            <a:ext cx="90477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প্রতিনিয়ত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পরিবর্তনশীল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এক্ষের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পরিবর্তনশীলতা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কতিপয়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নিয়ামক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মুখ্য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56412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70811" y="1191126"/>
                <a:ext cx="10383252" cy="2928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200" b="1" dirty="0" err="1">
                    <a:latin typeface="NikoshBAN" pitchFamily="2" charset="0"/>
                    <a:cs typeface="NikoshBAN" pitchFamily="2" charset="0"/>
                  </a:rPr>
                  <a:t>স্থূলজন্মহার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: 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োনবছরেরজন্মিতসন্তানেরমোটসংখ্যাকেউক্তবছরেরমধ্যকালীনমোটজনসংখ্যাদিয়েভাগকরলেস্থূলজন্মহারনির্ণয়করাযায়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3200" dirty="0">
                  <a:latin typeface="NikoshBAN" pitchFamily="2" charset="0"/>
                  <a:ea typeface="Calibri"/>
                  <a:cs typeface="NikoshBAN" pitchFamily="2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bn-IN" sz="3200">
                        <a:latin typeface="Cambria Math"/>
                        <a:ea typeface="Calibri"/>
                        <a:cs typeface="NikoshBAN"/>
                      </a:rPr>
                      <m:t>স্থুল</m:t>
                    </m:r>
                    <m:r>
                      <a:rPr lang="bn-IN" sz="3200">
                        <a:latin typeface="Cambria Math"/>
                        <a:ea typeface="Calibri"/>
                        <a:cs typeface="Cambria Math"/>
                      </a:rPr>
                      <m:t> </m:t>
                    </m:r>
                    <m:r>
                      <a:rPr lang="bn-IN" sz="3200">
                        <a:latin typeface="Cambria Math"/>
                        <a:ea typeface="Calibri"/>
                        <a:cs typeface="NikoshBAN"/>
                      </a:rPr>
                      <m:t>জন্মহার</m:t>
                    </m:r>
                    <m:r>
                      <a:rPr lang="en-US" sz="3200">
                        <a:latin typeface="Cambria Math"/>
                        <a:ea typeface="Calibri"/>
                        <a:cs typeface="NikoshBAN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Calibri"/>
                            <a:cs typeface="NikoshBAN"/>
                          </a:rPr>
                        </m:ctrlPr>
                      </m:fPr>
                      <m:num>
                        <m:r>
                          <a:rPr lang="bn-IN" sz="3200">
                            <a:latin typeface="Cambria Math"/>
                            <a:ea typeface="Calibri"/>
                            <a:cs typeface="NikoshBAN"/>
                          </a:rPr>
                          <m:t>কোন</m:t>
                        </m:r>
                        <m:r>
                          <a:rPr lang="en-US" sz="3200">
                            <a:latin typeface="Cambria Math"/>
                            <a:ea typeface="Calibri"/>
                            <a:cs typeface="NikoshBAN"/>
                          </a:rPr>
                          <m:t>  </m:t>
                        </m:r>
                        <m:r>
                          <a:rPr lang="bn-IN" sz="3200">
                            <a:latin typeface="Cambria Math"/>
                            <a:ea typeface="Calibri"/>
                            <a:cs typeface="NikoshBAN"/>
                          </a:rPr>
                          <m:t>বছরে</m:t>
                        </m:r>
                        <m:r>
                          <a:rPr lang="bn-IN" sz="3200">
                            <a:latin typeface="Cambria Math"/>
                            <a:ea typeface="Calibri"/>
                            <a:cs typeface="Cambria Math"/>
                          </a:rPr>
                          <m:t> </m:t>
                        </m:r>
                        <m:r>
                          <a:rPr lang="bn-IN" sz="3200">
                            <a:latin typeface="Cambria Math"/>
                            <a:ea typeface="Calibri"/>
                            <a:cs typeface="NikoshBAN"/>
                          </a:rPr>
                          <m:t>জন্মিত</m:t>
                        </m:r>
                        <m:r>
                          <a:rPr lang="bn-IN" sz="3200">
                            <a:latin typeface="Cambria Math"/>
                            <a:ea typeface="Calibri"/>
                            <a:cs typeface="Cambria Math"/>
                          </a:rPr>
                          <m:t> </m:t>
                        </m:r>
                        <m:r>
                          <a:rPr lang="bn-IN" sz="3200">
                            <a:latin typeface="Cambria Math"/>
                            <a:ea typeface="Calibri"/>
                            <a:cs typeface="NikoshBAN"/>
                          </a:rPr>
                          <m:t>সন্তানের</m:t>
                        </m:r>
                        <m:r>
                          <a:rPr lang="bn-IN" sz="3200">
                            <a:latin typeface="Cambria Math"/>
                            <a:ea typeface="Calibri"/>
                            <a:cs typeface="Cambria Math"/>
                          </a:rPr>
                          <m:t> </m:t>
                        </m:r>
                        <m:r>
                          <a:rPr lang="bn-IN" sz="3200">
                            <a:latin typeface="Cambria Math"/>
                            <a:ea typeface="Calibri"/>
                            <a:cs typeface="NikoshBAN"/>
                          </a:rPr>
                          <m:t>মোট</m:t>
                        </m:r>
                        <m:r>
                          <a:rPr lang="bn-IN" sz="3200">
                            <a:latin typeface="Cambria Math"/>
                            <a:ea typeface="Calibri"/>
                            <a:cs typeface="Cambria Math"/>
                          </a:rPr>
                          <m:t> </m:t>
                        </m:r>
                        <m:r>
                          <a:rPr lang="bn-IN" sz="3200">
                            <a:latin typeface="Cambria Math"/>
                            <a:ea typeface="Calibri"/>
                            <a:cs typeface="NikoshBAN"/>
                          </a:rPr>
                          <m:t>সংখ্যা</m:t>
                        </m:r>
                        <m:r>
                          <a:rPr lang="bn-IN" sz="3200">
                            <a:latin typeface="Cambria Math"/>
                            <a:ea typeface="Calibri"/>
                            <a:cs typeface="Cambria Math"/>
                          </a:rPr>
                          <m:t> </m:t>
                        </m:r>
                      </m:num>
                      <m:den>
                        <m:eqArr>
                          <m:eqArrPr>
                            <m:ctrlPr>
                              <a:rPr lang="en-US" sz="3200" i="1">
                                <a:latin typeface="Cambria Math"/>
                                <a:ea typeface="Calibri"/>
                                <a:cs typeface="NikoshBAN"/>
                              </a:rPr>
                            </m:ctrlPr>
                          </m:eqArrPr>
                          <m:e>
                            <m:r>
                              <a:rPr lang="bn-IN" sz="3200">
                                <a:latin typeface="Cambria Math"/>
                                <a:ea typeface="Calibri"/>
                                <a:cs typeface="NikoshBAN"/>
                              </a:rPr>
                              <m:t>ব</m:t>
                            </m:r>
                            <m:r>
                              <a:rPr lang="en-US" sz="3200">
                                <a:latin typeface="Cambria Math"/>
                                <a:ea typeface="Calibri"/>
                                <a:cs typeface="NikoshBAN"/>
                              </a:rPr>
                              <m:t>ছরের</m:t>
                            </m:r>
                            <m:r>
                              <a:rPr lang="en-US" sz="3200">
                                <a:latin typeface="Cambria Math"/>
                                <a:ea typeface="Calibri"/>
                                <a:cs typeface="NikoshBAN"/>
                              </a:rPr>
                              <m:t>  </m:t>
                            </m:r>
                            <m:r>
                              <a:rPr lang="bn-IN" sz="3200">
                                <a:latin typeface="Cambria Math"/>
                                <a:ea typeface="Calibri"/>
                                <a:cs typeface="NikoshBAN"/>
                              </a:rPr>
                              <m:t>মধ্য</m:t>
                            </m:r>
                            <m:r>
                              <a:rPr lang="bn-IN" sz="3200">
                                <a:latin typeface="Cambria Math"/>
                                <a:ea typeface="Calibri"/>
                                <a:cs typeface="Cambria Math"/>
                              </a:rPr>
                              <m:t> </m:t>
                            </m:r>
                            <m:r>
                              <a:rPr lang="bn-IN" sz="3200">
                                <a:latin typeface="Cambria Math"/>
                                <a:ea typeface="Calibri"/>
                                <a:cs typeface="NikoshBAN"/>
                              </a:rPr>
                              <m:t>মোট</m:t>
                            </m:r>
                            <m:r>
                              <a:rPr lang="bn-IN" sz="3200">
                                <a:latin typeface="Cambria Math"/>
                                <a:ea typeface="Calibri"/>
                                <a:cs typeface="Cambria Math"/>
                              </a:rPr>
                              <m:t> </m:t>
                            </m:r>
                            <m:r>
                              <a:rPr lang="bn-IN" sz="3200">
                                <a:latin typeface="Cambria Math"/>
                                <a:ea typeface="Calibri"/>
                                <a:cs typeface="NikoshBAN"/>
                              </a:rPr>
                              <m:t>জনসংখ্যা</m:t>
                            </m:r>
                          </m:e>
                          <m:e/>
                        </m:eqArr>
                      </m:den>
                    </m:f>
                  </m:oMath>
                </a14:m>
                <a:r>
                  <a:rPr lang="bn-IN" sz="3200" dirty="0">
                    <a:latin typeface="NikoshBAN" pitchFamily="2" charset="0"/>
                    <a:ea typeface="Calibri"/>
                    <a:cs typeface="NikoshBAN" pitchFamily="2" charset="0"/>
                  </a:rPr>
                  <a:t>×১০০০</a:t>
                </a:r>
                <a:endParaRPr lang="en-US" sz="3200" dirty="0">
                  <a:latin typeface="NikoshBAN" pitchFamily="2" charset="0"/>
                  <a:ea typeface="Calibri"/>
                  <a:cs typeface="NikoshBAN" pitchFamily="2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811" y="1191126"/>
                <a:ext cx="10383252" cy="2928109"/>
              </a:xfrm>
              <a:prstGeom prst="rect">
                <a:avLst/>
              </a:prstGeom>
              <a:blipFill rotWithShape="1">
                <a:blip r:embed="rId2"/>
                <a:stretch>
                  <a:fillRect l="-1527" t="-1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371244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5957" y="421106"/>
            <a:ext cx="2947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স্থূল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মৃত্যুহার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: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0179" y="1191126"/>
            <a:ext cx="107802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বছরে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মৃত্যুবরণকারীদের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মধ্যকালীন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933610" y="2973329"/>
                <a:ext cx="9448264" cy="1548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Calibri"/>
                        <a:cs typeface="Vrinda"/>
                      </a:rPr>
                      <m:t>স্থূল</m:t>
                    </m:r>
                    <m:r>
                      <a:rPr lang="en-US" sz="3200">
                        <a:latin typeface="Cambria Math"/>
                        <a:ea typeface="Calibri"/>
                        <a:cs typeface="Vrinda"/>
                      </a:rPr>
                      <m:t> </m:t>
                    </m:r>
                    <m:r>
                      <a:rPr lang="en-US" sz="3200">
                        <a:latin typeface="Cambria Math"/>
                        <a:ea typeface="Calibri"/>
                        <a:cs typeface="Vrinda"/>
                      </a:rPr>
                      <m:t>মৃত্যুহার</m:t>
                    </m:r>
                    <m:r>
                      <a:rPr lang="en-US" sz="3200">
                        <a:latin typeface="Cambria Math"/>
                        <a:ea typeface="Calibri"/>
                        <a:cs typeface="Vrinda"/>
                      </a:rPr>
                      <m:t> 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/>
                            <a:ea typeface="Calibri"/>
                            <a:cs typeface="Vrinda"/>
                          </a:rPr>
                        </m:ctrlPr>
                      </m:fPr>
                      <m:num>
                        <m:r>
                          <a:rPr lang="bn-IN" sz="3200">
                            <a:latin typeface="Cambria Math"/>
                            <a:ea typeface="Calibri"/>
                          </a:rPr>
                          <m:t>কোন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Vrinda"/>
                          </a:rPr>
                          <m:t>  </m:t>
                        </m:r>
                        <m:r>
                          <a:rPr lang="bn-IN" sz="3200">
                            <a:latin typeface="Cambria Math"/>
                            <a:ea typeface="Calibri"/>
                          </a:rPr>
                          <m:t>বছরে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Vrinda"/>
                          </a:rPr>
                          <m:t> </m:t>
                        </m:r>
                        <m:r>
                          <a:rPr lang="en-US" sz="3200">
                            <a:effectLst/>
                            <a:latin typeface="Cambria Math"/>
                            <a:ea typeface="Calibri"/>
                            <a:cs typeface="Vrinda"/>
                          </a:rPr>
                          <m:t>মৃত্যুবরণকারী</m:t>
                        </m:r>
                        <m:r>
                          <a:rPr lang="en-US" sz="3200">
                            <a:effectLst/>
                            <a:latin typeface="Cambria Math"/>
                            <a:ea typeface="Calibri"/>
                            <a:cs typeface="Vrinda"/>
                          </a:rPr>
                          <m:t> 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Vrinda"/>
                          </a:rPr>
                          <m:t> </m:t>
                        </m:r>
                        <m:r>
                          <a:rPr lang="bn-IN" sz="3200">
                            <a:latin typeface="Cambria Math"/>
                            <a:ea typeface="Calibri"/>
                          </a:rPr>
                          <m:t>মোট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Vrinda"/>
                          </a:rPr>
                          <m:t> </m:t>
                        </m:r>
                        <m:r>
                          <a:rPr lang="bn-IN" sz="3200">
                            <a:latin typeface="Cambria Math"/>
                            <a:ea typeface="Calibri"/>
                          </a:rPr>
                          <m:t>সংখ্যা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Vrinda"/>
                          </a:rPr>
                          <m:t> </m:t>
                        </m:r>
                      </m:num>
                      <m:den>
                        <m:eqArr>
                          <m:eqArrPr>
                            <m:ctrlPr>
                              <a:rPr lang="en-US" sz="3200" i="1">
                                <a:effectLst/>
                                <a:latin typeface="Cambria Math"/>
                                <a:ea typeface="Calibri"/>
                                <a:cs typeface="Vrinda"/>
                              </a:rPr>
                            </m:ctrlPr>
                          </m:eqArrPr>
                          <m:e>
                            <m:r>
                              <a:rPr lang="bn-IN" sz="3200">
                                <a:latin typeface="Cambria Math"/>
                                <a:ea typeface="Calibri"/>
                              </a:rPr>
                              <m:t>ব</m:t>
                            </m:r>
                            <m:r>
                              <a:rPr lang="en-US" sz="3200">
                                <a:effectLst/>
                                <a:latin typeface="Cambria Math"/>
                                <a:ea typeface="Calibri"/>
                                <a:cs typeface="Vrinda"/>
                              </a:rPr>
                              <m:t>ছরের</m:t>
                            </m:r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  <a:cs typeface="Vrinda"/>
                              </a:rPr>
                              <m:t>  </m:t>
                            </m:r>
                            <m:r>
                              <a:rPr lang="bn-IN" sz="3200">
                                <a:latin typeface="Cambria Math"/>
                                <a:ea typeface="Calibri"/>
                              </a:rPr>
                              <m:t>মধ্য</m:t>
                            </m:r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  <a:cs typeface="Vrinda"/>
                              </a:rPr>
                              <m:t> </m:t>
                            </m:r>
                            <m:r>
                              <a:rPr lang="bn-IN" sz="3200">
                                <a:latin typeface="Cambria Math"/>
                                <a:ea typeface="Calibri"/>
                              </a:rPr>
                              <m:t>মোট</m:t>
                            </m:r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  <a:cs typeface="Vrinda"/>
                              </a:rPr>
                              <m:t> </m:t>
                            </m:r>
                            <m:r>
                              <a:rPr lang="bn-IN" sz="3200">
                                <a:latin typeface="Cambria Math"/>
                                <a:ea typeface="Calibri"/>
                              </a:rPr>
                              <m:t>জনসংখ্যা</m:t>
                            </m:r>
                          </m:e>
                          <m:e/>
                        </m:eqArr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ea typeface="Calibri"/>
                    <a:cs typeface="NikoshBAN" pitchFamily="2" charset="0"/>
                  </a:rPr>
                  <a:t>×</a:t>
                </a:r>
                <a:r>
                  <a:rPr lang="bn-IN" sz="3200" dirty="0">
                    <a:latin typeface="NikoshBAN" pitchFamily="2" charset="0"/>
                    <a:ea typeface="Calibri"/>
                    <a:cs typeface="NikoshBAN" pitchFamily="2" charset="0"/>
                  </a:rPr>
                  <a:t>১০০০</a:t>
                </a:r>
                <a:endParaRPr lang="en-US" sz="3200" dirty="0">
                  <a:latin typeface="NikoshBAN" pitchFamily="2" charset="0"/>
                  <a:ea typeface="Calibri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610" y="2973329"/>
                <a:ext cx="9448264" cy="15485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570150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15590" y="397042"/>
            <a:ext cx="228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অভিবাসন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579" y="1347536"/>
            <a:ext cx="100223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স্থায়ীভাবে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উৎসস্থল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গন্তব্য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যাওয়াকে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অভিগমন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ব্যবস্থায়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অভিগমনের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77639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7052" y="535577"/>
            <a:ext cx="245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/>
              </a:rPr>
              <a:t>দলীয়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কাজ</a:t>
            </a:r>
            <a:r>
              <a:rPr lang="en-US" sz="3600" dirty="0" smtClean="0">
                <a:latin typeface="NikoshBAN"/>
              </a:rPr>
              <a:t> </a:t>
            </a:r>
            <a:endParaRPr lang="en-US" sz="3600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8305" y="1576137"/>
            <a:ext cx="10587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স্থূল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জন্মহার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স্থূল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মৃত্যুহার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9776" y="645240"/>
            <a:ext cx="2632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849563"/>
            <a:ext cx="106140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45919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3138" y="551682"/>
            <a:ext cx="17908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পরিচিতি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796593" y="2205106"/>
            <a:ext cx="955343" cy="3866314"/>
            <a:chOff x="5863987" y="2558777"/>
            <a:chExt cx="955343" cy="3866314"/>
          </a:xfrm>
        </p:grpSpPr>
        <p:cxnSp>
          <p:nvCxnSpPr>
            <p:cNvPr id="14" name="Straight Arrow Connector 13"/>
            <p:cNvCxnSpPr/>
            <p:nvPr/>
          </p:nvCxnSpPr>
          <p:spPr>
            <a:xfrm flipH="1" flipV="1">
              <a:off x="6018663" y="2797792"/>
              <a:ext cx="13647" cy="3043450"/>
            </a:xfrm>
            <a:prstGeom prst="straightConnector1">
              <a:avLst/>
            </a:prstGeom>
            <a:ln w="762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6334837" y="2558777"/>
              <a:ext cx="6822" cy="3637307"/>
            </a:xfrm>
            <a:prstGeom prst="straightConnector1">
              <a:avLst/>
            </a:prstGeom>
            <a:ln w="762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6651009" y="2799702"/>
              <a:ext cx="13647" cy="3043450"/>
            </a:xfrm>
            <a:prstGeom prst="straightConnector1">
              <a:avLst/>
            </a:prstGeom>
            <a:ln w="762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5863987" y="5510691"/>
              <a:ext cx="955343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192370" y="2842555"/>
            <a:ext cx="43672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: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: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ভুগোল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: ৫০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684" y="2797792"/>
            <a:ext cx="4572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মোঃ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জাকির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পাথালিয়া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এ.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কালিহাতী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টাঙ্গাইল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০১৭১৬০১৯৯৮০</a:t>
            </a: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e-mail: zhossain20@gmail.com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1" y="318311"/>
            <a:ext cx="1852863" cy="2313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763" y="551682"/>
            <a:ext cx="1657100" cy="2240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00863823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/>
          <p:cNvSpPr/>
          <p:nvPr/>
        </p:nvSpPr>
        <p:spPr>
          <a:xfrm>
            <a:off x="1946366" y="1005840"/>
            <a:ext cx="7837714" cy="454587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610838" y="2457884"/>
            <a:ext cx="44117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ধন্যবাদ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79" y="1648326"/>
            <a:ext cx="5734216" cy="382554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454" y="1648326"/>
            <a:ext cx="5078492" cy="3812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9810" y="541421"/>
            <a:ext cx="3339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2747" y="5787189"/>
            <a:ext cx="5450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বোঝা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73793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7392" y="2953687"/>
            <a:ext cx="5806398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endParaRPr lang="en-US" sz="15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50879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0627" y="1105469"/>
            <a:ext cx="5281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3265" y="2197290"/>
            <a:ext cx="93896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পরিস্থিতি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নিয়ামকসমূহ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4941176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8979" y="469231"/>
            <a:ext cx="691815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পরিস্থিতি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8147" y="1335505"/>
            <a:ext cx="11189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খ্রিষ্টীয়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প্রারম্ভ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ধীরে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পরবর্তীতে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তুলনামূলক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তারতম্যকে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গতিধারা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9238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7818" y="705398"/>
            <a:ext cx="2526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6432" y="1913021"/>
            <a:ext cx="10395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গতিধারা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95899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76453"/>
              </p:ext>
            </p:extLst>
          </p:nvPr>
        </p:nvGraphicFramePr>
        <p:xfrm>
          <a:off x="2729834" y="2007045"/>
          <a:ext cx="5632114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579"/>
                <a:gridCol w="36335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সাল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জনসংখ্যা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১৬৫০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৫০০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মিলিয়ন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১৮৫০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১.২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বিলিয়ন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১৯৫০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২.৫৩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বিলিয়ন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1484" y="721895"/>
            <a:ext cx="5366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30981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744186"/>
              </p:ext>
            </p:extLst>
          </p:nvPr>
        </p:nvGraphicFramePr>
        <p:xfrm>
          <a:off x="627919" y="673769"/>
          <a:ext cx="4582405" cy="6002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4">
                  <a:extLst>
                    <a:ext uri="{9D8B030D-6E8A-4147-A177-3AD203B41FA5}">
                      <a16:colId xmlns="" xmlns:a16="http://schemas.microsoft.com/office/drawing/2014/main" val="3679513760"/>
                    </a:ext>
                  </a:extLst>
                </a:gridCol>
                <a:gridCol w="2982201">
                  <a:extLst>
                    <a:ext uri="{9D8B030D-6E8A-4147-A177-3AD203B41FA5}">
                      <a16:colId xmlns="" xmlns:a16="http://schemas.microsoft.com/office/drawing/2014/main" val="4027077500"/>
                    </a:ext>
                  </a:extLst>
                </a:gridCol>
              </a:tblGrid>
              <a:tr h="88204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সাল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জনসংখ্যা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21041190"/>
                  </a:ext>
                </a:extLst>
              </a:tr>
              <a:tr h="52823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১৯৫০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২.৫৩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78815897"/>
                  </a:ext>
                </a:extLst>
              </a:tr>
              <a:tr h="52823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১৯৬০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৩.৬৩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13606809"/>
                  </a:ext>
                </a:extLst>
              </a:tr>
              <a:tr h="52823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১৯৭০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৩.৬৯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92275841"/>
                  </a:ext>
                </a:extLst>
              </a:tr>
              <a:tr h="52823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১৯৮০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৪.৪৫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86762736"/>
                  </a:ext>
                </a:extLst>
              </a:tr>
              <a:tr h="52823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১৯৯০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৫.৩২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6442845"/>
                  </a:ext>
                </a:extLst>
              </a:tr>
              <a:tr h="52823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২০০০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৬.১৩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83875534"/>
                  </a:ext>
                </a:extLst>
              </a:tr>
              <a:tr h="52823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২০১০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৬.৯২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66316419"/>
                  </a:ext>
                </a:extLst>
              </a:tr>
              <a:tr h="52823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২০১৫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৭.৩৫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51120188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665" y="0"/>
            <a:ext cx="5364162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202" y="1323718"/>
            <a:ext cx="61912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44320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637</TotalTime>
  <Words>393</Words>
  <Application>Microsoft Office PowerPoint</Application>
  <PresentationFormat>Custom</PresentationFormat>
  <Paragraphs>112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65</cp:revision>
  <dcterms:created xsi:type="dcterms:W3CDTF">2019-09-12T14:17:26Z</dcterms:created>
  <dcterms:modified xsi:type="dcterms:W3CDTF">2019-09-27T14:39:46Z</dcterms:modified>
</cp:coreProperties>
</file>