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75" r:id="rId2"/>
    <p:sldId id="274" r:id="rId3"/>
    <p:sldId id="276" r:id="rId4"/>
    <p:sldId id="277" r:id="rId5"/>
    <p:sldId id="278" r:id="rId6"/>
    <p:sldId id="259" r:id="rId7"/>
    <p:sldId id="266" r:id="rId8"/>
    <p:sldId id="267" r:id="rId9"/>
    <p:sldId id="290" r:id="rId10"/>
    <p:sldId id="279" r:id="rId11"/>
    <p:sldId id="280" r:id="rId12"/>
    <p:sldId id="281" r:id="rId13"/>
    <p:sldId id="282" r:id="rId14"/>
    <p:sldId id="283" r:id="rId15"/>
    <p:sldId id="285" r:id="rId16"/>
    <p:sldId id="272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4D21EF-1EA7-47B5-A26E-BBEE553B23A6}">
          <p14:sldIdLst>
            <p14:sldId id="275"/>
            <p14:sldId id="274"/>
            <p14:sldId id="276"/>
            <p14:sldId id="277"/>
            <p14:sldId id="278"/>
            <p14:sldId id="259"/>
            <p14:sldId id="266"/>
            <p14:sldId id="267"/>
            <p14:sldId id="290"/>
            <p14:sldId id="279"/>
            <p14:sldId id="280"/>
            <p14:sldId id="281"/>
            <p14:sldId id="282"/>
            <p14:sldId id="283"/>
            <p14:sldId id="285"/>
            <p14:sldId id="272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00CC"/>
    <a:srgbClr val="FFFF66"/>
    <a:srgbClr val="00FFFF"/>
    <a:srgbClr val="2B3E22"/>
    <a:srgbClr val="FF0000"/>
    <a:srgbClr val="FFFFFF"/>
    <a:srgbClr val="689551"/>
    <a:srgbClr val="7ABE28"/>
    <a:srgbClr val="BFD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440" autoAdjust="0"/>
  </p:normalViewPr>
  <p:slideViewPr>
    <p:cSldViewPr snapToGrid="0">
      <p:cViewPr>
        <p:scale>
          <a:sx n="80" d="100"/>
          <a:sy n="80" d="100"/>
        </p:scale>
        <p:origin x="-3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DFD65-379B-4A16-8864-7A5037A365C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2A5E759A-5C4D-43B1-A057-BBAF3EA2EC90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en-US" dirty="0" err="1" smtClean="0"/>
            <a:t>সবাইকে</a:t>
          </a:r>
          <a:endParaRPr lang="en-SG" dirty="0"/>
        </a:p>
      </dgm:t>
    </dgm:pt>
    <dgm:pt modelId="{8C5009C4-BCDA-483C-A06F-2A375E1495D7}" type="parTrans" cxnId="{87B1D0C3-BBFC-4E35-A83C-1AC7EDB1A2DB}">
      <dgm:prSet/>
      <dgm:spPr/>
      <dgm:t>
        <a:bodyPr/>
        <a:lstStyle/>
        <a:p>
          <a:endParaRPr lang="en-SG"/>
        </a:p>
      </dgm:t>
    </dgm:pt>
    <dgm:pt modelId="{0F1FFBFA-4E7D-41DD-B8B2-5FB7A8CA5C73}" type="sibTrans" cxnId="{87B1D0C3-BBFC-4E35-A83C-1AC7EDB1A2DB}">
      <dgm:prSet/>
      <dgm:spPr/>
      <dgm:t>
        <a:bodyPr/>
        <a:lstStyle/>
        <a:p>
          <a:endParaRPr lang="en-SG"/>
        </a:p>
      </dgm:t>
    </dgm:pt>
    <dgm:pt modelId="{A32033C9-2641-4245-8BBF-9A90FE28E5CE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mtClean="0"/>
            <a:t>ধন্যবাদ</a:t>
          </a:r>
          <a:endParaRPr lang="en-SG"/>
        </a:p>
      </dgm:t>
    </dgm:pt>
    <dgm:pt modelId="{5E1460FF-187B-4E72-A44B-7C08ADD182E3}" type="parTrans" cxnId="{5502597C-CC24-4ECE-BED3-4613E14DA566}">
      <dgm:prSet/>
      <dgm:spPr/>
      <dgm:t>
        <a:bodyPr/>
        <a:lstStyle/>
        <a:p>
          <a:endParaRPr lang="en-SG"/>
        </a:p>
      </dgm:t>
    </dgm:pt>
    <dgm:pt modelId="{7BC47CDB-FAA7-42C9-AA7D-4611DF25BC97}" type="sibTrans" cxnId="{5502597C-CC24-4ECE-BED3-4613E14DA566}">
      <dgm:prSet/>
      <dgm:spPr/>
      <dgm:t>
        <a:bodyPr/>
        <a:lstStyle/>
        <a:p>
          <a:endParaRPr lang="en-SG"/>
        </a:p>
      </dgm:t>
    </dgm:pt>
    <dgm:pt modelId="{0BB8F361-3788-42AC-8725-FAFD00D4BD56}" type="pres">
      <dgm:prSet presAssocID="{D29DFD65-379B-4A16-8864-7A5037A365C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10E7E01B-3C45-45A6-9807-B9151955476B}" type="pres">
      <dgm:prSet presAssocID="{2A5E759A-5C4D-43B1-A057-BBAF3EA2EC90}" presName="circ1" presStyleLbl="vennNode1" presStyleIdx="0" presStyleCnt="2" custLinFactNeighborX="792" custLinFactNeighborY="-264"/>
      <dgm:spPr/>
      <dgm:t>
        <a:bodyPr/>
        <a:lstStyle/>
        <a:p>
          <a:endParaRPr lang="en-SG"/>
        </a:p>
      </dgm:t>
    </dgm:pt>
    <dgm:pt modelId="{E27C0B7C-93E6-498B-9137-FB4D96589CEE}" type="pres">
      <dgm:prSet presAssocID="{2A5E759A-5C4D-43B1-A057-BBAF3EA2EC9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0699FB6-BD00-4469-AAE7-63C7A509A6BE}" type="pres">
      <dgm:prSet presAssocID="{A32033C9-2641-4245-8BBF-9A90FE28E5CE}" presName="circ2" presStyleLbl="vennNode1" presStyleIdx="1" presStyleCnt="2"/>
      <dgm:spPr/>
      <dgm:t>
        <a:bodyPr/>
        <a:lstStyle/>
        <a:p>
          <a:endParaRPr lang="en-SG"/>
        </a:p>
      </dgm:t>
    </dgm:pt>
    <dgm:pt modelId="{82A6C55B-93F3-4E39-83A8-36FCC3D7A6EF}" type="pres">
      <dgm:prSet presAssocID="{A32033C9-2641-4245-8BBF-9A90FE28E5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19AC1E8-49C2-43A6-87A3-F6D9CF1F32CC}" type="presOf" srcId="{2A5E759A-5C4D-43B1-A057-BBAF3EA2EC90}" destId="{E27C0B7C-93E6-498B-9137-FB4D96589CEE}" srcOrd="1" destOrd="0" presId="urn:microsoft.com/office/officeart/2005/8/layout/venn1"/>
    <dgm:cxn modelId="{FD45003A-4658-4D7D-B364-A9846F736B3C}" type="presOf" srcId="{A32033C9-2641-4245-8BBF-9A90FE28E5CE}" destId="{00699FB6-BD00-4469-AAE7-63C7A509A6BE}" srcOrd="0" destOrd="0" presId="urn:microsoft.com/office/officeart/2005/8/layout/venn1"/>
    <dgm:cxn modelId="{5502597C-CC24-4ECE-BED3-4613E14DA566}" srcId="{D29DFD65-379B-4A16-8864-7A5037A365C4}" destId="{A32033C9-2641-4245-8BBF-9A90FE28E5CE}" srcOrd="1" destOrd="0" parTransId="{5E1460FF-187B-4E72-A44B-7C08ADD182E3}" sibTransId="{7BC47CDB-FAA7-42C9-AA7D-4611DF25BC97}"/>
    <dgm:cxn modelId="{87B1D0C3-BBFC-4E35-A83C-1AC7EDB1A2DB}" srcId="{D29DFD65-379B-4A16-8864-7A5037A365C4}" destId="{2A5E759A-5C4D-43B1-A057-BBAF3EA2EC90}" srcOrd="0" destOrd="0" parTransId="{8C5009C4-BCDA-483C-A06F-2A375E1495D7}" sibTransId="{0F1FFBFA-4E7D-41DD-B8B2-5FB7A8CA5C73}"/>
    <dgm:cxn modelId="{1E0B4694-7903-4F65-A120-9704586E2B9A}" type="presOf" srcId="{A32033C9-2641-4245-8BBF-9A90FE28E5CE}" destId="{82A6C55B-93F3-4E39-83A8-36FCC3D7A6EF}" srcOrd="1" destOrd="0" presId="urn:microsoft.com/office/officeart/2005/8/layout/venn1"/>
    <dgm:cxn modelId="{06377D36-BD46-4B2F-9EEB-8E2FA7C6DF42}" type="presOf" srcId="{2A5E759A-5C4D-43B1-A057-BBAF3EA2EC90}" destId="{10E7E01B-3C45-45A6-9807-B9151955476B}" srcOrd="0" destOrd="0" presId="urn:microsoft.com/office/officeart/2005/8/layout/venn1"/>
    <dgm:cxn modelId="{E78C7E83-970F-46D5-9FB5-BD6AA29C1D53}" type="presOf" srcId="{D29DFD65-379B-4A16-8864-7A5037A365C4}" destId="{0BB8F361-3788-42AC-8725-FAFD00D4BD56}" srcOrd="0" destOrd="0" presId="urn:microsoft.com/office/officeart/2005/8/layout/venn1"/>
    <dgm:cxn modelId="{38387D50-15B4-428B-A638-66B5B38FDB01}" type="presParOf" srcId="{0BB8F361-3788-42AC-8725-FAFD00D4BD56}" destId="{10E7E01B-3C45-45A6-9807-B9151955476B}" srcOrd="0" destOrd="0" presId="urn:microsoft.com/office/officeart/2005/8/layout/venn1"/>
    <dgm:cxn modelId="{6C7BB3FB-F11C-4F2D-B171-2DD441B2A53E}" type="presParOf" srcId="{0BB8F361-3788-42AC-8725-FAFD00D4BD56}" destId="{E27C0B7C-93E6-498B-9137-FB4D96589CEE}" srcOrd="1" destOrd="0" presId="urn:microsoft.com/office/officeart/2005/8/layout/venn1"/>
    <dgm:cxn modelId="{FA638219-436E-4311-8ECF-353B01E6203B}" type="presParOf" srcId="{0BB8F361-3788-42AC-8725-FAFD00D4BD56}" destId="{00699FB6-BD00-4469-AAE7-63C7A509A6BE}" srcOrd="2" destOrd="0" presId="urn:microsoft.com/office/officeart/2005/8/layout/venn1"/>
    <dgm:cxn modelId="{2D1320F7-F5D3-4FA3-B7AC-1EBCEADF3DF9}" type="presParOf" srcId="{0BB8F361-3788-42AC-8725-FAFD00D4BD56}" destId="{82A6C55B-93F3-4E39-83A8-36FCC3D7A6E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7E01B-3C45-45A6-9807-B9151955476B}">
      <dsp:nvSpPr>
        <dsp:cNvPr id="0" name=""/>
        <dsp:cNvSpPr/>
      </dsp:nvSpPr>
      <dsp:spPr>
        <a:xfrm>
          <a:off x="2219328" y="426"/>
          <a:ext cx="4499702" cy="4499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সবাইকে</a:t>
          </a:r>
          <a:endParaRPr lang="en-SG" sz="6500" kern="1200" dirty="0"/>
        </a:p>
      </dsp:txBody>
      <dsp:txXfrm>
        <a:off x="2847665" y="531038"/>
        <a:ext cx="2594423" cy="3438479"/>
      </dsp:txXfrm>
    </dsp:sp>
    <dsp:sp modelId="{00699FB6-BD00-4469-AAE7-63C7A509A6BE}">
      <dsp:nvSpPr>
        <dsp:cNvPr id="0" name=""/>
        <dsp:cNvSpPr/>
      </dsp:nvSpPr>
      <dsp:spPr>
        <a:xfrm>
          <a:off x="5426719" y="12306"/>
          <a:ext cx="4499702" cy="4499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ধন্যবাদ</a:t>
          </a:r>
          <a:endParaRPr lang="en-SG" sz="6500" kern="1200"/>
        </a:p>
      </dsp:txBody>
      <dsp:txXfrm>
        <a:off x="6703662" y="542917"/>
        <a:ext cx="2594423" cy="3438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AE8DD-F00C-468A-BC7F-307D2F85D819}" type="datetimeFigureOut">
              <a:rPr lang="en-SG" smtClean="0"/>
              <a:t>22/7/2019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AFEB0-CAED-42BF-BF73-0064302726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10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FEB0-CAED-42BF-BF73-0064302726FF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625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FEB0-CAED-42BF-BF73-0064302726FF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287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3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96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42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05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34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3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62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31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8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78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6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1ED4-61E5-4DCC-BE9B-6501E8F1D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110D-4EC5-41AC-A961-42B5A0D1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2829" y="2632198"/>
            <a:ext cx="5303555" cy="156966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SG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9050" y="573559"/>
            <a:ext cx="8213503" cy="1569660"/>
          </a:xfrm>
          <a:prstGeom prst="rect">
            <a:avLst/>
          </a:prstGeom>
          <a:solidFill>
            <a:srgbClr val="7030A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মাল্টিমিডিয়া ক্লাশে</a:t>
            </a:r>
            <a:endParaRPr lang="en-SG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জটিল সংখ্যার যোগ,বিয়োগ,গুণ ও ভাগ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01253"/>
                <a:ext cx="12192000" cy="4104522"/>
              </a:xfrm>
              <a:prstGeom prst="rect">
                <a:avLst/>
              </a:prstGeom>
              <a:solidFill>
                <a:srgbClr val="CC00CC"/>
              </a:solidFill>
              <a:ln w="28575"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১।-1+2i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ও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3+4i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যোগ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-1+2i+3+4i=(-1+3)+i(2+4)=2+6i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২।-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1+2i  ও 3+4i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বিয়োগ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1+2i</a:t>
                </a:r>
                <a:r>
                  <a:rPr lang="bn-IN" sz="3200" dirty="0" smtClean="0">
                    <a:latin typeface="Times New Roman" pitchFamily="18" charset="0"/>
                  </a:rPr>
                  <a:t>-(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3+4i</a:t>
                </a:r>
                <a:r>
                  <a:rPr lang="bn-IN" sz="3200" dirty="0" smtClean="0">
                    <a:latin typeface="Times New Roman" pitchFamily="18" charset="0"/>
                  </a:rPr>
                  <a:t>)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=-</a:t>
                </a:r>
                <a:r>
                  <a:rPr lang="bn-IN" sz="3200" dirty="0" smtClean="0">
                    <a:latin typeface="Times New Roman" pitchFamily="18" charset="0"/>
                  </a:rPr>
                  <a:t>1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+2i-3-4i=(-1-3)+i(2-4)=-4-2i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৩।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-1+2i  ও 3+4i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গুণ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=(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1+2i)</a:t>
                </a:r>
                <a:r>
                  <a:rPr lang="bn-IN" sz="3200" dirty="0" smtClean="0">
                    <a:latin typeface="Times New Roman" pitchFamily="18" charset="0"/>
                  </a:rPr>
                  <a:t>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3+4i</a:t>
                </a:r>
                <a:r>
                  <a:rPr lang="bn-IN" sz="3200" dirty="0" smtClean="0">
                    <a:latin typeface="Times New Roman" pitchFamily="18" charset="0"/>
                  </a:rPr>
                  <a:t>)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=-3-4i+6i+8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=-3+2i-8=-11+2i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৪।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-1+2i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3+4i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200" dirty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6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8 </m:t>
                        </m:r>
                        <m:sSup>
                          <m:sSupPr>
                            <m:ctrlPr>
                              <a:rPr lang="en-SG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16</m:t>
                        </m:r>
                        <m:sSup>
                          <m:sSupPr>
                            <m:ctrlPr>
                              <a:rPr lang="en-SG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>
                            <a:latin typeface="Times New Roman" pitchFamily="18" charset="0"/>
                            <a:cs typeface="Times New Roman" pitchFamily="18" charset="0"/>
                          </a:rPr>
                          <m:t>8 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</a:t>
                </a:r>
                <a:endParaRPr lang="bn-IN" sz="3200" dirty="0" smtClean="0">
                  <a:latin typeface="Times New Roman" pitchFamily="18" charset="0"/>
                </a:endParaRPr>
              </a:p>
              <a:p>
                <a:endParaRPr lang="en-SG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01253"/>
                <a:ext cx="12192000" cy="4104522"/>
              </a:xfrm>
              <a:prstGeom prst="rect">
                <a:avLst/>
              </a:prstGeom>
              <a:blipFill rotWithShape="1">
                <a:blip r:embed="rId2"/>
                <a:stretch>
                  <a:fillRect l="-1097" t="-2360" r="-1147"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994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tx1"/>
            </a:solidFill>
            <a:prstDash val="solid"/>
          </a:ln>
          <a:scene3d>
            <a:camera prst="obliqueBottomLeft"/>
            <a:lightRig rig="threePt" dir="t"/>
          </a:scene3d>
          <a:sp3d>
            <a:bevelT w="101600" prst="riblet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A+iB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295600"/>
                <a:ext cx="12192000" cy="2882328"/>
              </a:xfrm>
              <a:prstGeom prst="rect">
                <a:avLst/>
              </a:prstGeom>
              <a:solidFill>
                <a:srgbClr val="00B0F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A+iBআকারে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রকাশঃ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       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(−</m:t>
                        </m:r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  <m:r>
                          <a:rPr lang="en-US" sz="4000" i="1">
                            <a:latin typeface="Cambria Math"/>
                          </a:rPr>
                          <m:t>)(</m:t>
                        </m:r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  <m:r>
                          <a:rPr lang="en-US" sz="4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(</m:t>
                        </m:r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  <m:r>
                          <a:rPr lang="en-US" sz="4000" i="1">
                            <a:latin typeface="Cambria Math"/>
                          </a:rPr>
                          <m:t>)(</m:t>
                        </m:r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  <m:r>
                          <a:rPr lang="en-US" sz="40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6</m:t>
                        </m:r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400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000">
                            <a:latin typeface="Times New Roman" pitchFamily="18" charset="0"/>
                            <a:cs typeface="Times New Roman" pitchFamily="18" charset="0"/>
                          </a:rPr>
                          <m:t>8 </m:t>
                        </m:r>
                        <m:sSup>
                          <m:sSupPr>
                            <m:ctrlPr>
                              <a:rPr lang="en-SG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9</m:t>
                        </m:r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16</m:t>
                        </m:r>
                        <m:sSup>
                          <m:sSupPr>
                            <m:ctrlPr>
                              <a:rPr lang="en-SG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6</m:t>
                        </m:r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400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>
                            <a:latin typeface="Times New Roman" pitchFamily="18" charset="0"/>
                            <a:cs typeface="Times New Roman" pitchFamily="18" charset="0"/>
                          </a:rPr>
                          <m:t>8 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9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5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10</m:t>
                        </m:r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latin typeface="Cambria Math"/>
                      </a:rPr>
                      <m:t>𝐴</m:t>
                    </m:r>
                    <m:r>
                      <a:rPr lang="en-US" sz="4000" b="0" i="1" smtClean="0">
                        <a:latin typeface="Cambria Math"/>
                      </a:rPr>
                      <m:t>+</m:t>
                    </m:r>
                    <m:r>
                      <a:rPr lang="en-US" sz="4000" b="0" i="1" smtClean="0">
                        <a:latin typeface="Cambria Math"/>
                      </a:rPr>
                      <m:t>𝑖𝐵</m:t>
                    </m:r>
                    <m:r>
                      <a:rPr lang="en-US" sz="4000" b="0" i="1" smtClean="0">
                        <a:latin typeface="Cambria Math"/>
                      </a:rPr>
                      <m:t>,</m:t>
                    </m:r>
                    <m:r>
                      <a:rPr lang="en-US" sz="4000" b="0" i="1" smtClean="0">
                        <a:latin typeface="Cambria Math"/>
                      </a:rPr>
                      <m:t>যেখানে</m:t>
                    </m:r>
                    <m:r>
                      <a:rPr lang="en-US" sz="4000" b="0" i="1" smtClean="0">
                        <a:latin typeface="Cambria Math"/>
                      </a:rPr>
                      <m:t> </m:t>
                    </m:r>
                    <m:r>
                      <a:rPr lang="en-US" sz="4000" b="0" i="1" smtClean="0">
                        <a:latin typeface="Cambria Math"/>
                      </a:rPr>
                      <m:t>𝐴</m:t>
                    </m:r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,</m:t>
                    </m:r>
                    <m:r>
                      <a:rPr lang="en-US" sz="4000" b="0" i="1" smtClean="0">
                        <a:latin typeface="Cambria Math"/>
                      </a:rPr>
                      <m:t>𝐵</m:t>
                    </m:r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       </a:t>
                </a:r>
                <a:endParaRPr lang="bn-IN" dirty="0">
                  <a:latin typeface="Times New Roman" pitchFamily="18" charset="0"/>
                </a:endParaRP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95600"/>
                <a:ext cx="12192000" cy="2882328"/>
              </a:xfrm>
              <a:prstGeom prst="rect">
                <a:avLst/>
              </a:prstGeom>
              <a:blipFill rotWithShape="1">
                <a:blip r:embed="rId3"/>
                <a:stretch>
                  <a:fillRect l="-1397" t="-2510"/>
                </a:stretch>
              </a:blip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95534" y="2825087"/>
            <a:ext cx="3384645" cy="13647"/>
          </a:xfrm>
          <a:prstGeom prst="line">
            <a:avLst/>
          </a:prstGeom>
          <a:ln w="762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591" y="2729553"/>
            <a:ext cx="3220873" cy="1419367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SG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786259" y="3196919"/>
            <a:ext cx="97840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Left Bracket 3"/>
          <p:cNvSpPr/>
          <p:nvPr/>
        </p:nvSpPr>
        <p:spPr>
          <a:xfrm>
            <a:off x="3764667" y="682388"/>
            <a:ext cx="1497024" cy="5622878"/>
          </a:xfrm>
          <a:prstGeom prst="lef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12197" y="1101534"/>
                <a:ext cx="8279803" cy="4526624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/>
                  <a:t>১</a:t>
                </a:r>
                <a:r>
                  <a:rPr lang="bn-IN" sz="4400" dirty="0" smtClean="0">
                    <a:latin typeface="Times New Roman" pitchFamily="18" charset="0"/>
                  </a:rPr>
                  <a:t>।3-5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i 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জটিল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সংখ্যাটির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মডুলাস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আর্গুমেন্ট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400" dirty="0" smtClean="0"/>
                  <a:t>।</a:t>
                </a:r>
              </a:p>
              <a:p>
                <a:r>
                  <a:rPr lang="en-US" sz="4400" dirty="0" smtClean="0"/>
                  <a:t>২।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A+iB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4400" dirty="0" smtClean="0"/>
                  <a:t>৩।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SG" sz="4400" dirty="0" smtClean="0">
                    <a:latin typeface="Times New Roman" pitchFamily="18" charset="0"/>
                    <a:cs typeface="Times New Roman" pitchFamily="18" charset="0"/>
                  </a:rPr>
                  <a:t> i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জটিল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সংখ্যাটিকে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পোলার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মুখ্য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আর্গুমেন্ট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সাধারন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আর্গুমেন্ট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SG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SG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197" y="1101534"/>
                <a:ext cx="8279803" cy="45266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45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848" y="7865"/>
            <a:ext cx="5370393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একক কাজের সমাধাণ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" y="846161"/>
                <a:ext cx="12192000" cy="2128083"/>
              </a:xfrm>
              <a:prstGeom prst="rect">
                <a:avLst/>
              </a:prstGeom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১।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মনেকরি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z=3-5i</a:t>
                </a:r>
                <a:r>
                  <a:rPr lang="en-US" sz="3200" dirty="0" smtClean="0"/>
                  <a:t> ,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মডুলাস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|z|=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+(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25</m:t>
                        </m:r>
                      </m:e>
                    </m:rad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34</m:t>
                        </m:r>
                      </m:e>
                    </m:rad>
                  </m:oMath>
                </a14:m>
                <a:endParaRPr lang="en-SG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 smtClean="0"/>
                  <a:t>এবং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bn-IN" sz="3200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SG" sz="32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3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SG" sz="3200" b="0" i="0" smtClean="0"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SG" sz="32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SG" sz="3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/>
                                    <a:ea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SG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যেহেতু</a:t>
                </a:r>
                <a:r>
                  <a:rPr lang="en-US" sz="3200" dirty="0" smtClean="0"/>
                  <a:t>(3,-5)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৪র্থ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চতুর্ভাগে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অবস্থিত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সেহেতু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আর্গুমেন্ট</a:t>
                </a:r>
                <a:r>
                  <a:rPr lang="en-US" sz="3200" dirty="0" smtClean="0"/>
                  <a:t>=-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bn-IN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bn-IN" sz="3200" b="0" i="1" smtClean="0">
                        <a:latin typeface="Cambria Math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en-SG" sz="320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32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SG" sz="3200" i="0" smtClean="0"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SG" sz="320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SG" sz="320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bn-IN" sz="32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SG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846161"/>
                <a:ext cx="12192000" cy="2128083"/>
              </a:xfrm>
              <a:prstGeom prst="rect">
                <a:avLst/>
              </a:prstGeom>
              <a:blipFill rotWithShape="1">
                <a:blip r:embed="rId2"/>
                <a:stretch>
                  <a:fillRect l="-1250" t="-860" b="-4871"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" y="3085383"/>
                <a:ext cx="12192002" cy="1776192"/>
              </a:xfrm>
              <a:prstGeom prst="rect">
                <a:avLst/>
              </a:prstGeom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২।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3600" b="0" i="1" smtClean="0"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6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8</m:t>
                        </m:r>
                        <m:r>
                          <a:rPr lang="en-US" sz="3600" b="0" i="1" smtClean="0">
                            <a:latin typeface="Cambria Math"/>
                          </a:rPr>
                          <m:t>(−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9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10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𝐴</m:t>
                    </m:r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</a:rPr>
                      <m:t>𝑖𝐵</m:t>
                    </m:r>
                  </m:oMath>
                </a14:m>
                <a:endParaRPr lang="en-SG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085383"/>
                <a:ext cx="12192002" cy="1776192"/>
              </a:xfrm>
              <a:prstGeom prst="rect">
                <a:avLst/>
              </a:prstGeom>
              <a:blipFill rotWithShape="1">
                <a:blip r:embed="rId3"/>
                <a:stretch>
                  <a:fillRect l="-1500"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768" y="4861575"/>
                <a:ext cx="12192002" cy="182812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৩।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SG" sz="2400" dirty="0" smtClean="0">
                    <a:latin typeface="Times New Roman" pitchFamily="18" charset="0"/>
                    <a:cs typeface="Times New Roman" pitchFamily="18" charset="0"/>
                  </a:rPr>
                  <a:t>i=r(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2400" i="1" dirty="0" smtClean="0">
                            <a:latin typeface="Cambria Math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SG" sz="240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 sz="2400" i="0" dirty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SG" sz="2400" i="1" dirty="0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</m:fName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r ও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মডুলাস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আর্গুমেন্ট</a:t>
                </a:r>
                <a:r>
                  <a:rPr lang="en-US" sz="2400" dirty="0" smtClean="0"/>
                  <a:t>।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bn-IN" sz="2400" b="0" i="1" smtClean="0">
                        <a:latin typeface="Cambria Math"/>
                      </a:rPr>
                      <m:t>এবং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bn-IN" sz="2400" dirty="0" smtClean="0">
                  <a:latin typeface="Times New Roman" pitchFamily="18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bn-IN" sz="2400" dirty="0" smtClean="0"/>
                  <a:t>,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SG" sz="2400" dirty="0">
                    <a:latin typeface="Times New Roman" pitchFamily="18" charset="0"/>
                    <a:cs typeface="Times New Roman" pitchFamily="18" charset="0"/>
                  </a:rPr>
                  <a:t>i=</a:t>
                </a:r>
                <a:r>
                  <a:rPr lang="bn-IN" sz="2400" dirty="0">
                    <a:latin typeface="Times New Roman" pitchFamily="18" charset="0"/>
                  </a:rPr>
                  <a:t>2</a:t>
                </a:r>
                <a:r>
                  <a:rPr lang="en-SG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2400" i="1" dirty="0">
                            <a:latin typeface="Cambria Math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SG" sz="2400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 sz="2400" dirty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SG" sz="240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SG" sz="2400" i="1" dirty="0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bn-IN" sz="2400" b="0" i="1" dirty="0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fName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𝑖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bn-IN" sz="2400" b="0" i="1" dirty="0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bn-IN" sz="2400" dirty="0" smtClean="0"/>
                  <a:t>,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মুখ্য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আর্গুমেন্ট</a:t>
                </a:r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/>
                  <a:t> ,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সাধারন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আর্গুমেন্ট</a:t>
                </a:r>
                <a:r>
                  <a:rPr lang="en-US" sz="2400" b="1" dirty="0" smtClean="0"/>
                  <a:t>=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2n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SG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8" y="4861575"/>
                <a:ext cx="12192002" cy="18281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67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41593" y="206991"/>
            <a:ext cx="4940491" cy="1009934"/>
          </a:xfrm>
          <a:prstGeom prst="ellipse">
            <a:avLst/>
          </a:prstGeom>
          <a:solidFill>
            <a:srgbClr val="FF0000"/>
          </a:solidFill>
          <a:ln>
            <a:solidFill>
              <a:srgbClr val="2B3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6034" y="2641423"/>
                <a:ext cx="5909481" cy="1795428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/>
                  <a:t>              </a:t>
                </a:r>
                <a:r>
                  <a:rPr lang="en-US" sz="4000" dirty="0" smtClean="0"/>
                  <a:t>                 </a:t>
                </a:r>
                <a:r>
                  <a:rPr lang="bn-IN" sz="4800" dirty="0" smtClean="0">
                    <a:latin typeface="NikoshBAN" pitchFamily="2" charset="0"/>
                    <a:cs typeface="NikoshBAN" pitchFamily="2" charset="0"/>
                  </a:rPr>
                  <a:t>বর্গমূল নির্ণয় করঃ-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8-6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rad>
                  </m:oMath>
                </a14:m>
                <a:endParaRPr lang="bn-IN" sz="4800" dirty="0" smtClean="0">
                  <a:latin typeface="Times New Roman" pitchFamily="18" charset="0"/>
                </a:endParaRP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4" y="2641423"/>
                <a:ext cx="5909481" cy="1795428"/>
              </a:xfrm>
              <a:prstGeom prst="rect">
                <a:avLst/>
              </a:prstGeom>
              <a:blipFill rotWithShape="1">
                <a:blip r:embed="rId3"/>
                <a:stretch>
                  <a:fillRect l="-4415" t="-4682" b="-133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274257" y="2641422"/>
            <a:ext cx="4667533" cy="1477328"/>
          </a:xfrm>
          <a:prstGeom prst="rect">
            <a:avLst/>
          </a:prstGeom>
          <a:solidFill>
            <a:srgbClr val="00B0F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ঘনমূল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i</a:t>
            </a:r>
          </a:p>
          <a:p>
            <a:endParaRPr lang="en-SG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881583" y="1433017"/>
            <a:ext cx="2634018" cy="614146"/>
          </a:xfrm>
          <a:prstGeom prst="wedgeRoundRectCallout">
            <a:avLst>
              <a:gd name="adj1" fmla="val -20833"/>
              <a:gd name="adj2" fmla="val 15000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07576" y="1462587"/>
            <a:ext cx="2634018" cy="614146"/>
          </a:xfrm>
          <a:prstGeom prst="wedgeRoundRectCallout">
            <a:avLst>
              <a:gd name="adj1" fmla="val -20833"/>
              <a:gd name="adj2" fmla="val 15000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tx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45661" y="3043450"/>
            <a:ext cx="3575714" cy="1378423"/>
          </a:xfrm>
          <a:prstGeom prst="rightArrow">
            <a:avLst/>
          </a:prstGeom>
          <a:solidFill>
            <a:srgbClr val="00206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Vertical Scroll 2"/>
              <p:cNvSpPr/>
              <p:nvPr/>
            </p:nvSpPr>
            <p:spPr>
              <a:xfrm>
                <a:off x="3370997" y="109182"/>
                <a:ext cx="9021170" cy="6748818"/>
              </a:xfrm>
              <a:prstGeom prst="verticalScroll">
                <a:avLst/>
              </a:prstGeom>
              <a:scene3d>
                <a:camera prst="obliqueBottom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   </a:t>
                </a:r>
                <a:r>
                  <a:rPr lang="bn-IN" sz="3600" dirty="0" smtClean="0"/>
                  <a:t>১। </a:t>
                </a:r>
                <a:r>
                  <a:rPr lang="en-US" sz="3600" dirty="0" smtClean="0"/>
                  <a:t>-4-5i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জটিল সংখ্যাটিকে আরর্গ চিত্রে দেখাও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600" dirty="0" smtClean="0"/>
                  <a:t>      </a:t>
                </a:r>
                <a:r>
                  <a:rPr lang="bn-IN" sz="3600" dirty="0" smtClean="0"/>
                  <a:t>২।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দেখাও যে,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জটিল সংখ্যাটির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মডুলাস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এবং আর্গুমেন্ট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IN" sz="36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৩।</a:t>
                </a:r>
                <a:r>
                  <a:rPr lang="bn-IN" sz="3600" dirty="0" smtClean="0">
                    <a:latin typeface="Times New Roman" pitchFamily="18" charset="0"/>
                    <a:cs typeface="NikoshBAN" pitchFamily="2" charset="0"/>
                  </a:rPr>
                  <a:t>(</a:t>
                </a:r>
                <a:r>
                  <a:rPr lang="en-US" sz="36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bn-IN" sz="36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bn-IN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এর অনুবন্ধী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জটিল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ctr"/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৪।বর্গমূল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করঃ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2i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ঘনমূল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করঃ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bn-IN" sz="3600" dirty="0" smtClean="0">
                  <a:latin typeface="Times New Roman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Vertic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97" y="109182"/>
                <a:ext cx="9021170" cy="6748818"/>
              </a:xfrm>
              <a:prstGeom prst="vertic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3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10" y="1"/>
            <a:ext cx="3200677" cy="2133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467" y="171569"/>
            <a:ext cx="3200677" cy="1761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2251880"/>
                <a:ext cx="12192000" cy="4606119"/>
              </a:xfrm>
              <a:prstGeom prst="rect">
                <a:avLst/>
              </a:prstGeom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    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১।যদি a  ও b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FFFF"/>
                    </a:solidFill>
                    <a:latin typeface="Times New Roman" pitchFamily="18" charset="0"/>
                    <a:cs typeface="Times New Roman" pitchFamily="18" charset="0"/>
                  </a:rPr>
                  <a:t>=1 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, x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3600" dirty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𝑖𝑥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𝑖𝑥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=a-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ib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সমীকরণকে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সিদ্ধ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।          </a:t>
                </a:r>
              </a:p>
              <a:p>
                <a:pPr algn="ctr"/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২।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𝑖𝑏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𝑖𝑑</m:t>
                        </m:r>
                      </m:den>
                    </m:f>
                  </m:oMath>
                </a14:m>
                <a:r>
                  <a:rPr lang="en-SG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SG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SG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SG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𝑎𝑐</m:t>
                        </m:r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𝑏𝑑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𝑥𝑦</m:t>
                    </m:r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০</m:t>
                    </m:r>
                  </m:oMath>
                </a14:m>
                <a:endParaRPr lang="en-SG" sz="3600" dirty="0" smtClean="0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     ৩। z=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x+iy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|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Times New Roman" pitchFamily="18" charset="0"/>
                    <a:cs typeface="Times New Roman" pitchFamily="18" charset="0"/>
                  </a:rPr>
                  <a:t>2z-1|=|z-1| 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dirty="0" smtClean="0">
                    <a:solidFill>
                      <a:srgbClr val="00FFFF"/>
                    </a:solidFill>
                    <a:latin typeface="NikoshBAN" pitchFamily="2" charset="0"/>
                    <a:cs typeface="NikoshBAN" pitchFamily="2" charset="0"/>
                  </a:rPr>
                  <a:t>,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FF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SG" sz="3600" dirty="0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51880"/>
                <a:ext cx="12192000" cy="46061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99795" y="272955"/>
            <a:ext cx="2934269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21972851"/>
              </p:ext>
            </p:extLst>
          </p:nvPr>
        </p:nvGraphicFramePr>
        <p:xfrm>
          <a:off x="0" y="1084955"/>
          <a:ext cx="12110113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9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91" y="1622129"/>
            <a:ext cx="3415088" cy="609600"/>
          </a:xfrm>
          <a:solidFill>
            <a:srgbClr val="FF0000"/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2525458"/>
            <a:ext cx="5199797" cy="3519669"/>
          </a:xfrm>
          <a:solidFill>
            <a:srgbClr val="0070C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মোঃআতাহার আলী সরকার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প্রভাষক(গণিত)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হাফছা মজুমদার মহিলা ডিগ্রি কলেজ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জকিগঞ্জ,সিলেট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মোবাঃ০১৭৬৭৪৯৫৫১৮</a:t>
            </a:r>
            <a:endParaRPr lang="en-SG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8266" y="4268597"/>
            <a:ext cx="1148862" cy="1730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5369" y="79157"/>
            <a:ext cx="3563815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3587" y="1700543"/>
            <a:ext cx="3333554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ঘোষনা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1413" y="2727575"/>
            <a:ext cx="5251763" cy="286232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বিষয়ঃউচ্চতর গণিত ২য় পত্র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একাদশ ও দ্বাদশ শ্রেণি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অধ্যায়ঃ৩য়(জটিল সংখ্যা)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সময়ঃ৪৫ মিনিট</a:t>
            </a:r>
            <a:endParaRPr lang="en-SG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225498" y="3189381"/>
            <a:ext cx="1973676" cy="260549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A+iB</a:t>
            </a:r>
            <a:endParaRPr lang="en-SG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14" y="5609898"/>
            <a:ext cx="5251762" cy="11352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2732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36479" y="1746913"/>
            <a:ext cx="2879676" cy="3794078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25087" y="1"/>
            <a:ext cx="9157650" cy="6858000"/>
          </a:xfrm>
          <a:prstGeom prst="ellipse">
            <a:avLst/>
          </a:prstGeom>
          <a:solidFill>
            <a:srgbClr val="002060"/>
          </a:solidFill>
          <a:effectLst>
            <a:innerShdw blurRad="63500" dist="50800" dir="81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১।জটিল সংখ্যা ও এর জ্যামিতিক প্রতিরূপ ব্যাখ্যা করতে 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২।জটিল সংখ্যার পরমমান ও নতি ব্যাখ্যা 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৩।অনুবন্ধী জটিল সংখ্যা ব্যাখ্যা করতে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৪।জটিল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।জটিল সংখ্যার যোগ,বিয়োগ,গুন,ভাগ এর সমস্যা সমাধান করতে পারবে।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।জটিল সংখ্যার বর্গমূল,এককের ঘনমূল ও এদের ধর্ম ব্যাখ্যা করতে পারবে।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0">
              <a:schemeClr val="tx1">
                <a:lumMod val="95000"/>
                <a:lumOff val="5000"/>
              </a:schemeClr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88763"/>
                <a:ext cx="12192000" cy="2916376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জটিল সংখ্যার সংজ্ঞাঃ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a+ib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আকারের সংখ্যাকে জটিল সংখ্যা বলা হয়।যেখানে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বাস্তব সংখ্যা 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i=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। a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সংখ্যাটির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ও b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কাল্পনিক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হয়।একে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z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হয়।সংক্ষেপে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Re(z)   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কাল্পনিককে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Im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(z)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অর্থাৎ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Re(z)=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Im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(z)=b</a:t>
                </a:r>
                <a:r>
                  <a:rPr lang="bn-IN" sz="36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জটিল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a+ib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=(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a,b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ক্রমজোর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8763"/>
                <a:ext cx="12192000" cy="2916376"/>
              </a:xfrm>
              <a:prstGeom prst="rect">
                <a:avLst/>
              </a:prstGeom>
              <a:blipFill rotWithShape="1">
                <a:blip r:embed="rId2"/>
                <a:stretch>
                  <a:fillRect l="-1449" t="-2911" r="-1199" b="-6653"/>
                </a:stretch>
              </a:blipFill>
              <a:ln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934272" y="3801148"/>
            <a:ext cx="4763065" cy="743556"/>
          </a:xfrm>
          <a:prstGeom prst="ellipse">
            <a:avLst/>
          </a:prstGeom>
          <a:solidFill>
            <a:srgbClr val="2B3E2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জটিল সংখ্যার আর্গচিত্র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73" y="4961161"/>
            <a:ext cx="4073856" cy="584775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a+ib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ক্রমজোড়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a,b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483289" y="4727097"/>
            <a:ext cx="2593076" cy="11687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আর্গ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SG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065831" y="5202998"/>
            <a:ext cx="27568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88610" y="3978569"/>
            <a:ext cx="34119" cy="23022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9509081" y="4544704"/>
            <a:ext cx="798393" cy="13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307470" y="4558352"/>
            <a:ext cx="0" cy="64464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508775" y="4077535"/>
            <a:ext cx="1084999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P(</a:t>
            </a:r>
            <a:r>
              <a:rPr lang="en-US" sz="2800" dirty="0" err="1" smtClean="0"/>
              <a:t>a,b</a:t>
            </a:r>
            <a:r>
              <a:rPr lang="en-US" sz="2800" dirty="0" smtClean="0"/>
              <a:t>)</a:t>
            </a:r>
            <a:endParaRPr lang="en-SG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21392912">
                <a:off x="7356145" y="4826034"/>
                <a:ext cx="928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</m:sup>
                      </m:sSup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92912">
                <a:off x="7356144" y="4826031"/>
                <a:ext cx="92804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822678" y="4853440"/>
            <a:ext cx="232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SG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6485" y="3508761"/>
            <a:ext cx="195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44252" y="6223382"/>
                <a:ext cx="928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</m:sup>
                      </m:sSup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251" y="6223379"/>
                <a:ext cx="92804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662615" y="4230578"/>
            <a:ext cx="24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SG" dirty="0"/>
          </a:p>
        </p:txBody>
      </p:sp>
      <p:sp>
        <p:nvSpPr>
          <p:cNvPr id="24" name="TextBox 23"/>
          <p:cNvSpPr txBox="1"/>
          <p:nvPr/>
        </p:nvSpPr>
        <p:spPr>
          <a:xfrm>
            <a:off x="10351825" y="4708476"/>
            <a:ext cx="3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597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05220" y="81887"/>
            <a:ext cx="11013742" cy="15831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কৃতি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6257501" y="1992572"/>
                <a:ext cx="5227092" cy="4397979"/>
              </a:xfrm>
              <a:prstGeom prst="roundRect">
                <a:avLst/>
              </a:prstGeom>
              <a:solidFill>
                <a:srgbClr val="7030A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সাধারণভাবে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</a:p>
              <a:p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bn-IN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.i=1.i=i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>
                        <a:latin typeface="Cambria Math"/>
                      </a:rPr>
                      <m:t>1</m:t>
                    </m:r>
                    <m:r>
                      <a:rPr lang="en-US" sz="2800">
                        <a:latin typeface="Cambria Math"/>
                      </a:rPr>
                      <m:t>.−</m:t>
                    </m:r>
                    <m:r>
                      <a:rPr lang="en-US" sz="2800">
                        <a:latin typeface="Cambria Math"/>
                      </a:rPr>
                      <m:t>1</m:t>
                    </m:r>
                    <m:r>
                      <a:rPr lang="en-US" sz="2800">
                        <a:latin typeface="Cambria Math"/>
                      </a:rPr>
                      <m:t>=−</m:t>
                    </m:r>
                    <m:r>
                      <a:rPr lang="en-US" sz="2800">
                        <a:latin typeface="Cambria Math"/>
                      </a:rPr>
                      <m:t>1</m:t>
                    </m:r>
                  </m:oMath>
                </a14:m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  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=1.-i</a:t>
                </a:r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=-i</a:t>
                </a:r>
                <a:endParaRPr lang="en-SG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অন্যথায়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bn-IN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SG" sz="2800" dirty="0" err="1" smtClean="0">
                    <a:latin typeface="NikoshBAN" pitchFamily="2" charset="0"/>
                    <a:cs typeface="NikoshBAN" pitchFamily="2" charset="0"/>
                  </a:rPr>
                  <a:t>যখন</a:t>
                </a:r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,  n=0</a:t>
                </a:r>
                <a:endParaRPr lang="en-SG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=i 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যখন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,n=1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=-1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যখন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n=2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=-i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যখন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n=3</a:t>
                </a:r>
                <a:endParaRPr lang="en-SG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501" y="1992572"/>
                <a:ext cx="5227092" cy="4397979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898" y="2088107"/>
                <a:ext cx="5431807" cy="44081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i=</a:t>
                </a:r>
                <a:r>
                  <a:rPr lang="en-SG" sz="32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bn-IN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bn-IN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কাল্পনিক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bn-IN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=-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SG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.i=-1.i=</a:t>
                </a:r>
                <a:r>
                  <a:rPr lang="bn-IN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=-1.-1=1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.i=1.i=i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98" y="2088107"/>
                <a:ext cx="5431807" cy="4408194"/>
              </a:xfrm>
              <a:prstGeom prst="rect">
                <a:avLst/>
              </a:prstGeom>
              <a:blipFill rotWithShape="1">
                <a:blip r:embed="rId4"/>
                <a:stretch>
                  <a:fillRect l="-3683" t="-1923" b="-4808"/>
                </a:stretch>
              </a:blip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9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452" y="1186814"/>
            <a:ext cx="2506812" cy="240792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31" y="1405179"/>
            <a:ext cx="2523874" cy="2407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014" y="3500440"/>
            <a:ext cx="2867028" cy="25241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2" y="3500438"/>
            <a:ext cx="2712720" cy="25241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438" y="262854"/>
            <a:ext cx="3883490" cy="829128"/>
          </a:xfrm>
          <a:prstGeom prst="rect">
            <a:avLst/>
          </a:prstGeom>
          <a:solidFill>
            <a:srgbClr val="7ABE28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667" y="4491162"/>
            <a:ext cx="3029975" cy="1018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8940" y="2433021"/>
            <a:ext cx="438340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103"/>
            <a:ext cx="7942997" cy="232694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32" name="Straight Arrow Connector 31"/>
          <p:cNvCxnSpPr/>
          <p:nvPr/>
        </p:nvCxnSpPr>
        <p:spPr>
          <a:xfrm>
            <a:off x="8147716" y="3333959"/>
            <a:ext cx="2797006" cy="1315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478372" y="1924337"/>
            <a:ext cx="0" cy="268860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478370" y="2347416"/>
            <a:ext cx="784747" cy="99969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263116" y="2347415"/>
            <a:ext cx="0" cy="99969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9294911" y="1341640"/>
            <a:ext cx="1649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Y</a:t>
            </a:r>
            <a:r>
              <a:rPr lang="en-US" dirty="0"/>
              <a:t>(</a:t>
            </a:r>
            <a:r>
              <a:rPr lang="en-US" dirty="0" err="1"/>
              <a:t>কাল্পনিক</a:t>
            </a:r>
            <a:r>
              <a:rPr lang="en-US" dirty="0"/>
              <a:t> </a:t>
            </a:r>
            <a:r>
              <a:rPr lang="en-US" dirty="0" err="1"/>
              <a:t>অক্ষ</a:t>
            </a:r>
            <a:r>
              <a:rPr lang="en-US" dirty="0"/>
              <a:t>)</a:t>
            </a:r>
            <a:endParaRPr lang="en-SG" dirty="0"/>
          </a:p>
        </p:txBody>
      </p:sp>
      <p:sp>
        <p:nvSpPr>
          <p:cNvPr id="47" name="Rectangle 46"/>
          <p:cNvSpPr/>
          <p:nvPr/>
        </p:nvSpPr>
        <p:spPr>
          <a:xfrm>
            <a:off x="10944723" y="2872292"/>
            <a:ext cx="1247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X</a:t>
            </a:r>
            <a:r>
              <a:rPr lang="en-US" dirty="0"/>
              <a:t>(</a:t>
            </a:r>
            <a:r>
              <a:rPr lang="en-US" dirty="0" err="1"/>
              <a:t>বাস্তব</a:t>
            </a:r>
            <a:r>
              <a:rPr lang="en-US" dirty="0"/>
              <a:t> </a:t>
            </a:r>
            <a:r>
              <a:rPr lang="en-US" dirty="0" err="1"/>
              <a:t>অক্ষ</a:t>
            </a:r>
            <a:r>
              <a:rPr lang="en-US" dirty="0"/>
              <a:t>)</a:t>
            </a:r>
            <a:endParaRPr lang="en-SG" dirty="0"/>
          </a:p>
        </p:txBody>
      </p:sp>
      <p:sp>
        <p:nvSpPr>
          <p:cNvPr id="50" name="TextBox 49"/>
          <p:cNvSpPr txBox="1"/>
          <p:nvPr/>
        </p:nvSpPr>
        <p:spPr>
          <a:xfrm>
            <a:off x="10263117" y="2101758"/>
            <a:ext cx="1569493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P=</a:t>
            </a:r>
            <a:r>
              <a:rPr lang="en-US" sz="2400" dirty="0" err="1" smtClean="0"/>
              <a:t>a+ib</a:t>
            </a:r>
            <a:endParaRPr lang="en-SG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0263119" y="2690827"/>
            <a:ext cx="16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SG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9676268" y="3214050"/>
            <a:ext cx="4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SG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9535237" y="2456910"/>
            <a:ext cx="23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</a:t>
            </a:r>
            <a:endParaRPr lang="en-SG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3268638"/>
                <a:ext cx="7768523" cy="3589362"/>
              </a:xfrm>
              <a:prstGeom prst="rect">
                <a:avLst/>
              </a:prstGeom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বিন্দুর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আর্গুমেন্ট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</a:p>
              <a:p>
                <a:pPr algn="ctr"/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P= -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a+ib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,                 y                       p=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a+ib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𝜋</m:t>
                    </m:r>
                    <m:r>
                      <a:rPr lang="bn-IN" sz="2400" b="0" i="1" dirty="0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।</m:t>
                        </m:r>
                      </m:fName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।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।</m:t>
                        </m:r>
                      </m:fName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।</m:t>
                        </m:r>
                      </m:e>
                    </m:func>
                  </m:oMath>
                </a14:m>
                <a:endPara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                     </a:t>
                </a:r>
              </a:p>
              <a:p>
                <a:pPr algn="ctr"/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X                             o                                   x  </a:t>
                </a:r>
                <a:endParaRPr lang="en-US" sz="2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                         </a:t>
                </a:r>
              </a:p>
              <a:p>
                <a:pPr algn="ctr"/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P= -a-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ib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,                                                      p=a-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ib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।</m:t>
                        </m:r>
                      </m:fName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।</m:t>
                        </m:r>
                        <m:r>
                          <a:rPr lang="bn-IN" sz="24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bn-IN" sz="2400" b="0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bn-IN" sz="2400" b="0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          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bn-IN" sz="2400" b="0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               </m:t>
                        </m:r>
                      </m:e>
                    </m:func>
                    <m:r>
                      <a:rPr lang="en-US" sz="2400" i="1" dirty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।</m:t>
                        </m:r>
                      </m:fName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।</m:t>
                        </m:r>
                      </m:e>
                    </m:func>
                  </m:oMath>
                </a14:m>
                <a:endPara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68638"/>
                <a:ext cx="7768523" cy="3589362"/>
              </a:xfrm>
              <a:prstGeom prst="rect">
                <a:avLst/>
              </a:prstGeom>
              <a:blipFill rotWithShape="1">
                <a:blip r:embed="rId3"/>
                <a:stretch>
                  <a:fillRect t="-3541"/>
                </a:stretch>
              </a:blip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3798341" y="4148921"/>
            <a:ext cx="23033" cy="19652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2323" y="5063319"/>
            <a:ext cx="4258103" cy="34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447966" y="4612946"/>
            <a:ext cx="3384645" cy="2262117"/>
          </a:xfrm>
          <a:prstGeom prst="ellipse">
            <a:avLst/>
          </a:prstGeom>
          <a:solidFill>
            <a:srgbClr val="FF000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আবিস্কারক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রবার্ট আর্গন্ড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498" y="0"/>
            <a:ext cx="5908693" cy="830997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পরমমান ও নতি কোণ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 animBg="1"/>
      <p:bldP spid="1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564784" y="2540881"/>
            <a:ext cx="4027172" cy="3632925"/>
            <a:chOff x="7528560" y="1233993"/>
            <a:chExt cx="4027170" cy="3520887"/>
          </a:xfrm>
          <a:solidFill>
            <a:srgbClr val="FFFF00"/>
          </a:solidFill>
        </p:grpSpPr>
        <p:cxnSp>
          <p:nvCxnSpPr>
            <p:cNvPr id="11" name="Straight Arrow Connector 10"/>
            <p:cNvCxnSpPr/>
            <p:nvPr/>
          </p:nvCxnSpPr>
          <p:spPr>
            <a:xfrm>
              <a:off x="9281160" y="3185160"/>
              <a:ext cx="1097280" cy="960120"/>
            </a:xfrm>
            <a:prstGeom prst="straightConnector1">
              <a:avLst/>
            </a:prstGeom>
            <a:grpFill/>
            <a:ln w="31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7528560" y="1233993"/>
              <a:ext cx="4027170" cy="3520887"/>
              <a:chOff x="7528560" y="1233993"/>
              <a:chExt cx="4027170" cy="3520887"/>
            </a:xfrm>
            <a:grpFill/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7528560" y="3185160"/>
                <a:ext cx="3596640" cy="0"/>
              </a:xfrm>
              <a:prstGeom prst="straightConnector1">
                <a:avLst/>
              </a:prstGeom>
              <a:grpFill/>
              <a:ln w="31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>
                <a:off x="9281160" y="1478280"/>
                <a:ext cx="15240" cy="3276600"/>
              </a:xfrm>
              <a:prstGeom prst="straightConnector1">
                <a:avLst/>
              </a:prstGeom>
              <a:grpFill/>
              <a:ln w="31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9281160" y="2087880"/>
                <a:ext cx="1066800" cy="1097280"/>
              </a:xfrm>
              <a:prstGeom prst="straightConnector1">
                <a:avLst/>
              </a:prstGeom>
              <a:grpFill/>
              <a:ln w="31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8321040" y="3185160"/>
                <a:ext cx="960120" cy="899160"/>
              </a:xfrm>
              <a:prstGeom prst="straightConnector1">
                <a:avLst/>
              </a:prstGeom>
              <a:grpFill/>
              <a:ln w="3175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urved Connector 17"/>
              <p:cNvCxnSpPr/>
              <p:nvPr/>
            </p:nvCxnSpPr>
            <p:spPr>
              <a:xfrm rot="10800000">
                <a:off x="9555480" y="2926080"/>
                <a:ext cx="335280" cy="259080"/>
              </a:xfrm>
              <a:prstGeom prst="curvedConnector3">
                <a:avLst>
                  <a:gd name="adj1" fmla="val 18182"/>
                </a:avLst>
              </a:prstGeom>
              <a:grpFill/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urved Connector 21"/>
              <p:cNvCxnSpPr/>
              <p:nvPr/>
            </p:nvCxnSpPr>
            <p:spPr>
              <a:xfrm rot="16200000" flipH="1">
                <a:off x="9525000" y="3352800"/>
                <a:ext cx="487680" cy="182880"/>
              </a:xfrm>
              <a:prstGeom prst="curvedConnector3">
                <a:avLst>
                  <a:gd name="adj1" fmla="val 12500"/>
                </a:avLst>
              </a:prstGeom>
              <a:grpFill/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0256520" y="1794451"/>
                <a:ext cx="838201" cy="387771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P(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x,y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340340" y="3921205"/>
                <a:ext cx="944880" cy="387771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Q(x,-y)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61961" y="4084320"/>
                <a:ext cx="960121" cy="387771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R(-x,-y)</a:t>
                </a:r>
                <a:endParaRPr lang="en-US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098530" y="3074938"/>
                <a:ext cx="457200" cy="387771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x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296399" y="1233993"/>
                <a:ext cx="350521" cy="387771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y</a:t>
                </a:r>
                <a:endParaRPr lang="en-US" b="1" dirty="0"/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39" y="1536544"/>
            <a:ext cx="7858425" cy="1121761"/>
          </a:xfrm>
          <a:prstGeom prst="rect">
            <a:avLst/>
          </a:prstGeom>
          <a:solidFill>
            <a:srgbClr val="CC00CC"/>
          </a:solidFill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09699" y="2930507"/>
            <a:ext cx="2279177" cy="375487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2+5i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6-8i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-9i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-5+2i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-3-7i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3130097" y="2831146"/>
            <a:ext cx="3725838" cy="347787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অনুবন্ধী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2-5i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6+8i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9i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-5-2i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-4i</a:t>
            </a:r>
            <a:endParaRPr lang="en-SG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28342" y="3611812"/>
            <a:ext cx="210175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47463" y="4141168"/>
            <a:ext cx="203124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64354" y="4601522"/>
            <a:ext cx="223823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162762" y="5176435"/>
            <a:ext cx="18329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36028" y="5655903"/>
            <a:ext cx="18863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31292" y="6067611"/>
            <a:ext cx="234741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25754" y="256726"/>
            <a:ext cx="4704667" cy="769441"/>
          </a:xfrm>
          <a:prstGeom prst="rect">
            <a:avLst/>
          </a:prstGeom>
          <a:solidFill>
            <a:srgbClr val="68955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অনুবন্ধী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75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0">
              <a:schemeClr val="tx1">
                <a:lumMod val="95000"/>
                <a:lumOff val="5000"/>
              </a:schemeClr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317766"/>
                <a:ext cx="12192000" cy="5317738"/>
              </a:xfrm>
              <a:prstGeom prst="rect">
                <a:avLst/>
              </a:prstGeom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Z=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x+iy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হলে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z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কার্তেসীয় আকারের জটিল সংখ্যা বলা হয়।একটি বিন্দুর কার্তেসীয় স্থানাংক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x,y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ও পোলার স্থানাংক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(r,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NikoshBAN" pitchFamily="2" charset="0"/>
                  </a:rPr>
                  <a:t>)</a:t>
                </a:r>
                <a:r>
                  <a:rPr lang="bn-IN" sz="40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x=r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SG" sz="4000" dirty="0" smtClean="0">
                    <a:latin typeface="Times New Roman" pitchFamily="18" charset="0"/>
                    <a:cs typeface="Times New Roman" pitchFamily="18" charset="0"/>
                  </a:rPr>
                  <a:t>,y=r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400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sz="4000" i="0" smtClean="0"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r>
                          <a:rPr lang="en-SG" sz="4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x+iy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=r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SG" sz="4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SG" sz="4000" dirty="0" err="1" smtClean="0">
                    <a:latin typeface="Times New Roman" pitchFamily="18" charset="0"/>
                    <a:cs typeface="Times New Roman" pitchFamily="18" charset="0"/>
                  </a:rPr>
                  <a:t>ir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40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sz="4000"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r>
                          <a:rPr lang="en-SG" sz="4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SG" sz="4000" dirty="0" smtClean="0">
                    <a:latin typeface="Times New Roman" pitchFamily="18" charset="0"/>
                    <a:cs typeface="Times New Roman" pitchFamily="18" charset="0"/>
                  </a:rPr>
                  <a:t>=r(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SG" sz="4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SG" sz="4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40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sz="4000"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r>
                          <a:rPr lang="en-SG" sz="4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SG" sz="4000" dirty="0" smtClean="0">
                    <a:latin typeface="Times New Roman" pitchFamily="18" charset="0"/>
                    <a:cs typeface="Times New Roman" pitchFamily="18" charset="0"/>
                  </a:rPr>
                  <a:t>)=r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4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কে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পোলার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আকার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SG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smtClean="0">
                    <a:latin typeface="Times New Roman" pitchFamily="18" charset="0"/>
                    <a:cs typeface="Times New Roman" pitchFamily="18" charset="0"/>
                  </a:rPr>
                  <a:t>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40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SG" sz="4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4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SG" sz="4000" dirty="0" smtClean="0">
                    <a:latin typeface="Times New Roman" pitchFamily="18" charset="0"/>
                    <a:cs typeface="Times New Roman" pitchFamily="18" charset="0"/>
                  </a:rPr>
                  <a:t> (r ও </a:t>
                </a:r>
                <a14:m>
                  <m:oMath xmlns:m="http://schemas.openxmlformats.org/officeDocument/2006/math">
                    <m:r>
                      <a:rPr lang="en-SG" sz="40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SG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মডুলাস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আর্গুমেন্ট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বিঃদ্রঃ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SG" sz="4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SG" sz="4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40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sz="4000"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r>
                          <a:rPr lang="en-SG" sz="4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SG" sz="4000" dirty="0">
                    <a:latin typeface="Times New Roman" pitchFamily="18" charset="0"/>
                    <a:cs typeface="Times New Roman" pitchFamily="18" charset="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40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SG" sz="4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  <m:r>
                      <a:rPr lang="en-US" sz="4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SG" sz="4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40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sz="4000"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r>
                          <a:rPr lang="en-SG" sz="4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SG" sz="4000" dirty="0">
                    <a:latin typeface="Times New Roman" pitchFamily="18" charset="0"/>
                    <a:cs typeface="Times New Roman" pitchFamily="18" charset="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40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SG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অয়লারের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নামে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 smtClean="0">
                    <a:latin typeface="NikoshBAN" pitchFamily="2" charset="0"/>
                    <a:cs typeface="NikoshBAN" pitchFamily="2" charset="0"/>
                  </a:rPr>
                  <a:t>পরিচিত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SG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17766"/>
                <a:ext cx="12192000" cy="5317738"/>
              </a:xfrm>
              <a:prstGeom prst="rect">
                <a:avLst/>
              </a:prstGeom>
              <a:blipFill rotWithShape="1">
                <a:blip r:embed="rId3"/>
                <a:stretch>
                  <a:fillRect l="-1596" t="-2395" r="-1197" b="-387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13714" y="173629"/>
            <a:ext cx="5854889" cy="830997"/>
          </a:xfrm>
          <a:prstGeom prst="rect">
            <a:avLst/>
          </a:prstGeom>
          <a:solidFill>
            <a:srgbClr val="FFC00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 সংখ্যার পোলার আকার</a:t>
            </a:r>
            <a:endParaRPr lang="en-SG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15896" y="3976635"/>
            <a:ext cx="1" cy="6428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390909" y="3976635"/>
            <a:ext cx="0" cy="6428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6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1487</Words>
  <Application>Microsoft Office PowerPoint</Application>
  <PresentationFormat>Custom</PresentationFormat>
  <Paragraphs>130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জটিল সংখ্যার যোগ,বিয়োগ,গুণ ও ভাগ</vt:lpstr>
      <vt:lpstr>জটিল সংখ্যাকে A+iB আকারে প্রকাশ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166</cp:revision>
  <dcterms:created xsi:type="dcterms:W3CDTF">2018-05-10T03:12:58Z</dcterms:created>
  <dcterms:modified xsi:type="dcterms:W3CDTF">2019-07-22T18:19:19Z</dcterms:modified>
</cp:coreProperties>
</file>