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1" r:id="rId2"/>
    <p:sldId id="282" r:id="rId3"/>
    <p:sldId id="283" r:id="rId4"/>
    <p:sldId id="284" r:id="rId5"/>
    <p:sldId id="285" r:id="rId6"/>
    <p:sldId id="259" r:id="rId7"/>
    <p:sldId id="260" r:id="rId8"/>
    <p:sldId id="280" r:id="rId9"/>
    <p:sldId id="281" r:id="rId10"/>
    <p:sldId id="261" r:id="rId11"/>
    <p:sldId id="276" r:id="rId12"/>
    <p:sldId id="277" r:id="rId13"/>
    <p:sldId id="278" r:id="rId14"/>
    <p:sldId id="262" r:id="rId15"/>
    <p:sldId id="279" r:id="rId16"/>
    <p:sldId id="263" r:id="rId17"/>
    <p:sldId id="264" r:id="rId18"/>
    <p:sldId id="286" r:id="rId19"/>
    <p:sldId id="288" r:id="rId20"/>
    <p:sldId id="287" r:id="rId21"/>
    <p:sldId id="265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4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5A022-FF4C-441D-9C47-18F0E959F521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88BC6-CA3E-4893-BC97-4AE82EBB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1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43E1B-7B20-44D1-9468-1A8A4D19C1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2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উত্তর –</a:t>
            </a:r>
            <a:r>
              <a:rPr lang="bn-BD" baseline="0" dirty="0" smtClean="0"/>
              <a:t> ১। পিকোনেট । ২। Voice over internet protocol. </a:t>
            </a:r>
            <a:r>
              <a:rPr lang="en-US" baseline="0" dirty="0" smtClean="0"/>
              <a:t>৩। </a:t>
            </a:r>
            <a:r>
              <a:rPr lang="en-US" baseline="0" dirty="0" err="1" smtClean="0"/>
              <a:t>কম্পিউটার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যন্ত্রপাতিকে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তারবিহীন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উপায়ে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ইন্টারনেটে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যুক্ত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wi-fi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বলে</a:t>
            </a:r>
            <a:r>
              <a:rPr lang="en-US" baseline="0" dirty="0" smtClean="0"/>
              <a:t>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43E1B-7B20-44D1-9468-1A8A4D19C1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20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43E1B-7B20-44D1-9468-1A8A4D19C1E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43E1B-7B20-44D1-9468-1A8A4D19C1E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1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6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5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9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5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8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4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7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DA59-CF7E-48F8-B931-54BC10F143D5}" type="datetimeFigureOut">
              <a:rPr lang="en-US" smtClean="0"/>
              <a:t>06-Feb-20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AD6B8-F2C1-4676-91F9-2CDEF29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2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9468" y="210547"/>
            <a:ext cx="23040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8" y="2268793"/>
            <a:ext cx="5276236" cy="2022987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48104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25" y="1757743"/>
            <a:ext cx="3009900" cy="1952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4169663"/>
            <a:ext cx="4362450" cy="2676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8281" y="423393"/>
            <a:ext cx="3412187" cy="52322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ওয়াই–ফাই ( Wi-Fi)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365504"/>
            <a:ext cx="6610350" cy="2123658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Wireless Fidelity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শব্দের</a:t>
            </a:r>
            <a:r>
              <a:rPr lang="bn-BD" sz="2000" b="1" dirty="0" smtClean="0"/>
              <a:t> সংক্ষিপ্ত রূপ হচ্ছে Wi-Fi । ডাচ কম্পিউটার বিজ্ঞানী ভিক্টর “ ভিক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হেরেস কে ওয়াই-ফাই এর জনক হিসাবে আখ্যায়িত করা হয়। এটি একটি ওয়্যারলেস লোকাল এরিয়া নেটওয়ার্ক। ইহার সাহায্যে বহন যোগ্য ডিভাইসকে সহজে ইন্টারনেটে যুক্ত করা যায়।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899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4448" y="231648"/>
            <a:ext cx="4350184" cy="52322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ওয়াই–ফাইয়ের বৈশিষ্ট্যঃ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24127" y="1205067"/>
            <a:ext cx="7013743" cy="52322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একটি ওয়্যারলেস লোকাল এরিয়া নেটওয়ার্ক।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24127" y="1901487"/>
            <a:ext cx="5966607" cy="40011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২। </a:t>
            </a:r>
            <a:r>
              <a:rPr lang="en-US" sz="2000" b="1" dirty="0" err="1" smtClean="0"/>
              <a:t>এই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নেটওয়ার্কের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সীমা</a:t>
            </a:r>
            <a:r>
              <a:rPr lang="en-US" sz="2000" b="1" dirty="0" smtClean="0"/>
              <a:t> ৫০ – ২০০ </a:t>
            </a:r>
            <a:r>
              <a:rPr lang="en-US" sz="2000" b="1" dirty="0" err="1" smtClean="0"/>
              <a:t>মিটার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পর্যন্ত</a:t>
            </a:r>
            <a:r>
              <a:rPr lang="en-US" sz="2000" b="1" dirty="0" smtClean="0"/>
              <a:t>।  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24127" y="2609088"/>
            <a:ext cx="6187833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৩। </a:t>
            </a:r>
            <a:r>
              <a:rPr lang="bn-BD" b="1" dirty="0" smtClean="0"/>
              <a:t>ওয়াই–ফাইয়ের স্ট্যান্ডার্ড হচ্ছে  ( IEEE802.11B) </a:t>
            </a:r>
            <a:r>
              <a:rPr lang="en-US" b="1" dirty="0" smtClean="0"/>
              <a:t>। </a:t>
            </a:r>
            <a:r>
              <a:rPr lang="bn-BD" b="1" dirty="0" smtClean="0"/>
              <a:t> 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24127" y="3217621"/>
            <a:ext cx="6448978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৪। </a:t>
            </a:r>
            <a:r>
              <a:rPr lang="bn-BD" b="1" dirty="0" smtClean="0"/>
              <a:t>ওয়াই–ফাইয়ের ব্যান্ড উইথ হচ্ছে  10 mbps – 50 mbps .</a:t>
            </a:r>
            <a:r>
              <a:rPr lang="en-US" b="1" dirty="0" smtClean="0"/>
              <a:t> </a:t>
            </a:r>
            <a:r>
              <a:rPr lang="bn-BD" b="1" dirty="0" smtClean="0"/>
              <a:t> 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24127" y="3853178"/>
            <a:ext cx="9863133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৫। </a:t>
            </a:r>
            <a:r>
              <a:rPr lang="bn-BD" b="1" dirty="0" smtClean="0"/>
              <a:t>ওয়াই–ফাই LAN-</a:t>
            </a:r>
            <a:r>
              <a:rPr lang="en-US" b="1" dirty="0" err="1" smtClean="0"/>
              <a:t>এর</a:t>
            </a:r>
            <a:r>
              <a:rPr lang="en-US" b="1" dirty="0" smtClean="0"/>
              <a:t> </a:t>
            </a:r>
            <a:r>
              <a:rPr lang="en-US" b="1" dirty="0" err="1" smtClean="0"/>
              <a:t>চেয়ে</a:t>
            </a:r>
            <a:r>
              <a:rPr lang="en-US" b="1" dirty="0" smtClean="0"/>
              <a:t> </a:t>
            </a:r>
            <a:r>
              <a:rPr lang="en-US" b="1" dirty="0" err="1" smtClean="0"/>
              <a:t>সস্তা</a:t>
            </a:r>
            <a:r>
              <a:rPr lang="en-US" b="1" dirty="0" smtClean="0"/>
              <a:t> </a:t>
            </a:r>
            <a:r>
              <a:rPr lang="en-US" b="1" dirty="0" err="1" smtClean="0"/>
              <a:t>এবং</a:t>
            </a:r>
            <a:r>
              <a:rPr lang="en-US" b="1" dirty="0" smtClean="0"/>
              <a:t> </a:t>
            </a:r>
            <a:r>
              <a:rPr lang="en-US" b="1" dirty="0" err="1" smtClean="0"/>
              <a:t>কোনো</a:t>
            </a:r>
            <a:r>
              <a:rPr lang="bn-BD" b="1" dirty="0" smtClean="0"/>
              <a:t> </a:t>
            </a:r>
            <a:r>
              <a:rPr lang="en-US" b="1" dirty="0" err="1"/>
              <a:t>কোনো</a:t>
            </a:r>
            <a:r>
              <a:rPr lang="en-US" b="1" dirty="0"/>
              <a:t> </a:t>
            </a:r>
            <a:r>
              <a:rPr lang="en-US" b="1" dirty="0" err="1" smtClean="0"/>
              <a:t>ক্ষেত্রে</a:t>
            </a:r>
            <a:r>
              <a:rPr lang="en-US" b="1" dirty="0" smtClean="0"/>
              <a:t> </a:t>
            </a:r>
            <a:r>
              <a:rPr lang="en-US" b="1" dirty="0" err="1" smtClean="0"/>
              <a:t>বিনামুল্যে</a:t>
            </a:r>
            <a:r>
              <a:rPr lang="en-US" b="1" dirty="0" smtClean="0"/>
              <a:t> </a:t>
            </a:r>
            <a:r>
              <a:rPr lang="en-US" b="1" dirty="0" err="1" smtClean="0"/>
              <a:t>সেবা</a:t>
            </a:r>
            <a:r>
              <a:rPr lang="en-US" b="1" dirty="0" smtClean="0"/>
              <a:t> </a:t>
            </a:r>
            <a:r>
              <a:rPr lang="en-US" b="1" dirty="0" err="1" smtClean="0"/>
              <a:t>দিতে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পারে</a:t>
            </a:r>
            <a:r>
              <a:rPr lang="en-US" b="1" dirty="0" smtClean="0"/>
              <a:t> । </a:t>
            </a:r>
            <a:r>
              <a:rPr lang="en-US" dirty="0" smtClean="0"/>
              <a:t> </a:t>
            </a:r>
            <a:r>
              <a:rPr lang="bn-BD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3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3088" y="487680"/>
            <a:ext cx="4553712" cy="52322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ওয়াই–ফাইয়ের সুবিধাঃ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07007" y="1905518"/>
            <a:ext cx="5876544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১। </a:t>
            </a:r>
            <a:r>
              <a:rPr lang="bn-BD" b="1" dirty="0" smtClean="0"/>
              <a:t>ওয়াই–ফাইয়ের কাভারেজ এরিয়া সীমিত।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7007" y="2458319"/>
            <a:ext cx="6978347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২। </a:t>
            </a:r>
            <a:r>
              <a:rPr lang="bn-BD" b="1" dirty="0" smtClean="0"/>
              <a:t>ওয়াই–ফাইয়ের সাহায্যে দ্রুত ইন্টারনেট অ্যাকসেস করা </a:t>
            </a:r>
            <a:r>
              <a:rPr lang="en-US" b="1" dirty="0" err="1" smtClean="0"/>
              <a:t>যা</a:t>
            </a:r>
            <a:r>
              <a:rPr lang="bn-BD" b="1" dirty="0" smtClean="0"/>
              <a:t>য়।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07007" y="3084129"/>
            <a:ext cx="6632448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৩। </a:t>
            </a:r>
            <a:r>
              <a:rPr lang="bn-BD" b="1" dirty="0" smtClean="0"/>
              <a:t>নেটওয়ার্কের জন্য কোন কর্তৃপক্ষের লাইসেন্স লাগে না।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07007" y="3722269"/>
            <a:ext cx="8922971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৪। </a:t>
            </a:r>
            <a:r>
              <a:rPr lang="bn-BD" b="1" dirty="0" smtClean="0"/>
              <a:t>ওয়্যার বা তার ব্যবহার হয় না বলে যখন- তখন </a:t>
            </a:r>
            <a:r>
              <a:rPr lang="bn-BD" b="1" dirty="0"/>
              <a:t>ওয়াই–ফাইয়ের</a:t>
            </a:r>
            <a:r>
              <a:rPr lang="bn-BD" b="1" dirty="0" smtClean="0"/>
              <a:t> ব্যবহার করা যায়।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07007" y="4348079"/>
            <a:ext cx="9279095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৫। </a:t>
            </a:r>
            <a:r>
              <a:rPr lang="bn-BD" b="1" dirty="0" smtClean="0"/>
              <a:t>ওয়াই–ফাইয়ের মাধ্যমে একত্রে অনেক কম্পিউটার ইন্টারনেট সংযোগ দেওয়া যায়।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496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2128" y="186220"/>
            <a:ext cx="4862838" cy="52322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/>
              <a:t>ওয়াই–ফাইয়ের অসুবিধাঃ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11936" y="1060704"/>
            <a:ext cx="6120384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১। ওয়াই–ফাইয়ের কাভারেজ এলাকা সীমিত।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5360" y="1914144"/>
            <a:ext cx="6315456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২। বিশাল এরিয়াব্যাপী ডাটা ট্রান্সফার করা যায় না।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11936" y="2633472"/>
            <a:ext cx="6120384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৩। নিরাপত্তা ব্যবস্থা দুর্বল।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70432" y="3364992"/>
            <a:ext cx="4876800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৪। বিদ্যুৎ খরচ তুলনা মূলক ভাবে বেশি।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07008" y="4169664"/>
            <a:ext cx="6083808" cy="36933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৫। ডাটা ট্রান্সফার গতি খুব একটা বেশি নয়।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598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013" y="830418"/>
            <a:ext cx="2743199" cy="2041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587" y="3653013"/>
            <a:ext cx="4288276" cy="21508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36890" y="1074587"/>
            <a:ext cx="7549909" cy="2308324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ওয়াই–ম্যাক্স-এর পুর্ণ অর্থ হলো  Worldwide Interoperability for Microwave Access</a:t>
            </a:r>
            <a:r>
              <a:rPr lang="en-US" b="1" dirty="0" smtClean="0"/>
              <a:t>। </a:t>
            </a:r>
            <a:r>
              <a:rPr lang="bn-BD" b="1" dirty="0" smtClean="0"/>
              <a:t> </a:t>
            </a:r>
            <a:r>
              <a:rPr lang="bn-BD" b="1" dirty="0"/>
              <a:t>ওয়াই–ম্যাক্স</a:t>
            </a:r>
            <a:r>
              <a:rPr lang="bn-BD" b="1" dirty="0" smtClean="0"/>
              <a:t> হলো একটি টেলিকমিউনিকেশন প্রযুক্তি, যার মূল উদ্দেশ্য হলো পয়েন্ট টু পয়েন্ট থেকে শুরু করে তারবিহীন মাধ্যমে তথ্য প্রেরণ করা। ওয়াই–ম্যাক্সের দুটি অংশ থাকে। যথা- </a:t>
            </a:r>
          </a:p>
          <a:p>
            <a:endParaRPr lang="bn-BD" b="1" dirty="0" smtClean="0"/>
          </a:p>
          <a:p>
            <a:r>
              <a:rPr lang="bn-BD" b="1" dirty="0" smtClean="0"/>
              <a:t>১। বেজ ষ্টেশন </a:t>
            </a:r>
          </a:p>
          <a:p>
            <a:endParaRPr lang="bn-BD" b="1" dirty="0" smtClean="0"/>
          </a:p>
          <a:p>
            <a:r>
              <a:rPr lang="bn-BD" b="1" dirty="0" smtClean="0"/>
              <a:t>২। রিসিভার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47872" y="3579520"/>
            <a:ext cx="7904399" cy="646331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বেজ  ষ্টেশনঃ এটি ইনডোর ও আউটডোর নামক দুটি টাওয়ার নিয়ে গঠিত। </a:t>
            </a:r>
            <a:endParaRPr lang="bn-BD" b="1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36890" y="4475161"/>
            <a:ext cx="6992697" cy="646331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রিসিভারঃ</a:t>
            </a:r>
            <a:r>
              <a:rPr lang="bn-BD" dirty="0" smtClean="0"/>
              <a:t> </a:t>
            </a:r>
            <a:r>
              <a:rPr lang="bn-BD" b="1" dirty="0" smtClean="0"/>
              <a:t>এন্টিনাযুক্ত একটি ওয়াই–ম্যাক্স রিসিভার যা কম্পিউটার বা ল্যাপটপে যুক্ত থাকে।    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36890" y="5454954"/>
            <a:ext cx="3878022" cy="40011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উদাহরণ – বাংলা লায়ন , কিউবী ।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4439264" y="204235"/>
            <a:ext cx="2536722" cy="633548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>
                <a:solidFill>
                  <a:schemeClr val="tx1"/>
                </a:solidFill>
              </a:rPr>
              <a:t>ওয়াই–ম্যাক্স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5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3903" y="341376"/>
            <a:ext cx="4145477" cy="52322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ওয়াই–ম্যাক্সের বৈশিষ্ট্য 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76828" y="1889582"/>
            <a:ext cx="7137326" cy="286232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১। </a:t>
            </a:r>
            <a:r>
              <a:rPr lang="en-US" sz="2000" b="1" dirty="0" err="1" smtClean="0"/>
              <a:t>নিরাপত্তা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ব্যবস্থা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অধিক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কার্যকরী</a:t>
            </a:r>
            <a:r>
              <a:rPr lang="en-US" sz="2000" b="1" dirty="0" smtClean="0"/>
              <a:t>। </a:t>
            </a:r>
          </a:p>
          <a:p>
            <a:endParaRPr lang="bn-BD" sz="2000" b="1" dirty="0" smtClean="0"/>
          </a:p>
          <a:p>
            <a:r>
              <a:rPr lang="en-US" sz="2000" b="1" dirty="0" smtClean="0"/>
              <a:t>২। </a:t>
            </a:r>
            <a:r>
              <a:rPr lang="bn-BD" sz="2000" b="1" dirty="0"/>
              <a:t>ওয়াই–ম্যাক্সের </a:t>
            </a:r>
            <a:r>
              <a:rPr lang="bn-BD" sz="2000" b="1" dirty="0" smtClean="0"/>
              <a:t>স্ট্যান্ড</a:t>
            </a:r>
            <a:r>
              <a:rPr lang="en-US" sz="2000" b="1" dirty="0" smtClean="0"/>
              <a:t>া</a:t>
            </a:r>
            <a:r>
              <a:rPr lang="bn-BD" sz="2000" b="1" dirty="0" smtClean="0"/>
              <a:t>র্ড মান ( IEEE802.16)</a:t>
            </a:r>
            <a:r>
              <a:rPr lang="en-US" sz="2000" b="1" dirty="0" smtClean="0"/>
              <a:t>।</a:t>
            </a:r>
          </a:p>
          <a:p>
            <a:endParaRPr lang="bn-BD" sz="2000" b="1" dirty="0" smtClean="0"/>
          </a:p>
          <a:p>
            <a:r>
              <a:rPr lang="en-US" sz="2000" b="1" dirty="0" smtClean="0"/>
              <a:t>৩। </a:t>
            </a:r>
            <a:r>
              <a:rPr lang="en-US" sz="2000" b="1" dirty="0" err="1" smtClean="0"/>
              <a:t>ইন্টার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নেটের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অ্যাকসেস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সীমা</a:t>
            </a:r>
            <a:r>
              <a:rPr lang="en-US" sz="2000" b="1" dirty="0" smtClean="0"/>
              <a:t> ১০ – ৬০ </a:t>
            </a:r>
            <a:r>
              <a:rPr lang="en-US" sz="2000" b="1" dirty="0" err="1" smtClean="0"/>
              <a:t>কিঃমিঃ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পর্যন্ত</a:t>
            </a:r>
            <a:r>
              <a:rPr lang="en-US" sz="2000" b="1" dirty="0" smtClean="0"/>
              <a:t>। </a:t>
            </a:r>
          </a:p>
          <a:p>
            <a:endParaRPr lang="bn-BD" sz="2000" b="1" dirty="0" smtClean="0"/>
          </a:p>
          <a:p>
            <a:r>
              <a:rPr lang="en-US" sz="2000" b="1" dirty="0" smtClean="0"/>
              <a:t>৪। </a:t>
            </a:r>
            <a:r>
              <a:rPr lang="bn-BD" sz="2000" b="1" dirty="0"/>
              <a:t>ওয়াই–ম্যাক্সের </a:t>
            </a:r>
            <a:r>
              <a:rPr lang="bn-BD" sz="2000" b="1" dirty="0" smtClean="0"/>
              <a:t>গতি সর্বোচ্ছ ১ জি বি পর্যন্ত। </a:t>
            </a:r>
          </a:p>
          <a:p>
            <a:endParaRPr lang="bn-BD" sz="2000" b="1" dirty="0" smtClean="0"/>
          </a:p>
          <a:p>
            <a:r>
              <a:rPr lang="bn-BD" sz="2000" b="1" dirty="0" smtClean="0"/>
              <a:t>৫। ওয়াই–ম্যাক্সের ডাটা ট্রান্সফার রেট 75 Mbps</a:t>
            </a:r>
            <a:r>
              <a:rPr lang="en-US" sz="2000" b="1" dirty="0" smtClean="0"/>
              <a:t>।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2503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7343" y="256032"/>
            <a:ext cx="3454269" cy="461665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ওয়াই–ম্যাক্সের সুবিধা   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22421" y="1787683"/>
            <a:ext cx="8951824" cy="3139321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১। ক্যাবল ইন্টারনেটের পরিবর্তে ওয়ারলেস ইন্টারনেট সুবিধা পাওয়া যায়।</a:t>
            </a:r>
          </a:p>
          <a:p>
            <a:endParaRPr lang="bn-BD" b="1" dirty="0" smtClean="0"/>
          </a:p>
          <a:p>
            <a:r>
              <a:rPr lang="bn-BD" b="1" dirty="0" smtClean="0"/>
              <a:t>২। অনেক ব্যবহারকারী একক বেজ ষ্টেশন ব্যবহার করতে পারে। </a:t>
            </a:r>
          </a:p>
          <a:p>
            <a:endParaRPr lang="bn-BD" b="1" dirty="0" smtClean="0"/>
          </a:p>
          <a:p>
            <a:r>
              <a:rPr lang="bn-BD" b="1" dirty="0" smtClean="0"/>
              <a:t>৩।  </a:t>
            </a:r>
            <a:r>
              <a:rPr lang="en-US" b="1" dirty="0"/>
              <a:t>। </a:t>
            </a:r>
            <a:r>
              <a:rPr lang="en-US" b="1" dirty="0" err="1" smtClean="0"/>
              <a:t>ইন্টারনেটের</a:t>
            </a:r>
            <a:r>
              <a:rPr lang="en-US" b="1" dirty="0" smtClean="0"/>
              <a:t> </a:t>
            </a:r>
            <a:r>
              <a:rPr lang="en-US" b="1" dirty="0" err="1"/>
              <a:t>অ্যাকসেস</a:t>
            </a:r>
            <a:r>
              <a:rPr lang="en-US" b="1" dirty="0"/>
              <a:t> </a:t>
            </a:r>
            <a:r>
              <a:rPr lang="en-US" b="1" dirty="0" err="1"/>
              <a:t>সীমা</a:t>
            </a:r>
            <a:r>
              <a:rPr lang="en-US" b="1" dirty="0"/>
              <a:t> ১০ – ৬০ </a:t>
            </a:r>
            <a:r>
              <a:rPr lang="en-US" b="1" dirty="0" err="1"/>
              <a:t>কিঃমিঃ</a:t>
            </a:r>
            <a:r>
              <a:rPr lang="en-US" b="1" dirty="0"/>
              <a:t> </a:t>
            </a:r>
            <a:r>
              <a:rPr lang="en-US" b="1" dirty="0" err="1"/>
              <a:t>পর্যন্ত</a:t>
            </a:r>
            <a:r>
              <a:rPr lang="en-US" b="1" dirty="0"/>
              <a:t>। </a:t>
            </a:r>
          </a:p>
          <a:p>
            <a:endParaRPr lang="bn-BD" b="1" dirty="0" smtClean="0"/>
          </a:p>
          <a:p>
            <a:r>
              <a:rPr lang="en-US" b="1" dirty="0" smtClean="0"/>
              <a:t>৪</a:t>
            </a:r>
            <a:r>
              <a:rPr lang="en-US" b="1" dirty="0"/>
              <a:t>। </a:t>
            </a:r>
            <a:r>
              <a:rPr lang="bn-BD" b="1" dirty="0"/>
              <a:t>ওয়াই–ম্যাক্সের গতি সর্বোচ্ছ ১ জি বি </a:t>
            </a:r>
            <a:r>
              <a:rPr lang="bn-BD" b="1" dirty="0" smtClean="0"/>
              <a:t>পর্যন্ত বাড়ানো যায়।  </a:t>
            </a:r>
            <a:endParaRPr lang="bn-BD" b="1" dirty="0"/>
          </a:p>
          <a:p>
            <a:endParaRPr lang="bn-BD" b="1" dirty="0" smtClean="0"/>
          </a:p>
          <a:p>
            <a:r>
              <a:rPr lang="bn-BD" b="1" dirty="0" smtClean="0"/>
              <a:t>৫</a:t>
            </a:r>
            <a:r>
              <a:rPr lang="bn-BD" b="1" dirty="0"/>
              <a:t>। ওয়াই–ম্যাক্সের ডাটা ট্রান্সফার রেট 75 </a:t>
            </a:r>
            <a:r>
              <a:rPr lang="bn-BD" b="1" dirty="0" smtClean="0"/>
              <a:t>Mbps পর্যন্ত প্রদান করতে পারে। </a:t>
            </a:r>
            <a:r>
              <a:rPr lang="en-US" b="1" dirty="0" smtClean="0"/>
              <a:t> </a:t>
            </a:r>
            <a:endParaRPr lang="en-US" b="1" dirty="0"/>
          </a:p>
          <a:p>
            <a:endParaRPr lang="bn-BD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06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5824" y="268224"/>
            <a:ext cx="4318524" cy="52322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ওয়াই–ম্যাক্সের অসুবিধা 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24313" y="1886006"/>
            <a:ext cx="6622473" cy="286232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১। এটি অধিক ব্যয় বহুল। </a:t>
            </a:r>
          </a:p>
          <a:p>
            <a:endParaRPr lang="bn-BD" b="1" dirty="0" smtClean="0"/>
          </a:p>
          <a:p>
            <a:r>
              <a:rPr lang="bn-BD" b="1" dirty="0" smtClean="0"/>
              <a:t>২। ওয়াই- ম্যাক্সের রক্ষনাবেক্ষণ খরচ বেশি। </a:t>
            </a:r>
          </a:p>
          <a:p>
            <a:endParaRPr lang="bn-BD" b="1" dirty="0" smtClean="0"/>
          </a:p>
          <a:p>
            <a:r>
              <a:rPr lang="bn-BD" b="1" dirty="0" smtClean="0"/>
              <a:t>৩। দূরত্ব বাড়তে থাকলে বেজ ষ্টেশন সংখ্যা বাড়াতে হয়। </a:t>
            </a:r>
          </a:p>
          <a:p>
            <a:endParaRPr lang="bn-BD" b="1" dirty="0" smtClean="0"/>
          </a:p>
          <a:p>
            <a:r>
              <a:rPr lang="bn-BD" b="1" dirty="0" smtClean="0"/>
              <a:t>৪। ঝড়-বৃষ্টিতে সিগন্যালে সমস্যা দেখা দেয়। </a:t>
            </a:r>
          </a:p>
          <a:p>
            <a:endParaRPr lang="bn-BD" b="1" dirty="0" smtClean="0"/>
          </a:p>
          <a:p>
            <a:r>
              <a:rPr lang="bn-BD" b="1" dirty="0" smtClean="0"/>
              <a:t>৫। ব্যবহার কারীর সংখ্যা বেড়ে গেলে ডেটা ট্রান্সফার রেট কমে যায়।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858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ave 8"/>
          <p:cNvSpPr/>
          <p:nvPr/>
        </p:nvSpPr>
        <p:spPr>
          <a:xfrm>
            <a:off x="4606500" y="325601"/>
            <a:ext cx="2870932" cy="590727"/>
          </a:xfrm>
          <a:prstGeom prst="wav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Wave 13"/>
          <p:cNvSpPr/>
          <p:nvPr/>
        </p:nvSpPr>
        <p:spPr>
          <a:xfrm>
            <a:off x="1855840" y="1551424"/>
            <a:ext cx="7007942" cy="927127"/>
          </a:xfrm>
          <a:prstGeom prst="wave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000" b="1" dirty="0"/>
              <a:t>টুথের </a:t>
            </a:r>
            <a:r>
              <a:rPr lang="bn-BD" sz="2000" b="1" dirty="0" smtClean="0"/>
              <a:t>সাহায্যে যে নেটওয়ার্ক তৈরি হয় তাকে কি বলে 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817740" y="2781808"/>
            <a:ext cx="3542071" cy="663678"/>
          </a:xfrm>
          <a:prstGeom prst="flowChartPunchedTap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b="1" dirty="0">
                <a:solidFill>
                  <a:schemeClr val="tx1"/>
                </a:solidFill>
              </a:rPr>
              <a:t>২। </a:t>
            </a:r>
            <a:r>
              <a:rPr lang="bn-BD" b="1" dirty="0" smtClean="0">
                <a:solidFill>
                  <a:schemeClr val="tx1"/>
                </a:solidFill>
              </a:rPr>
              <a:t>ভি.ও.আই.পি  কি ? 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Flowchart: Punched Tape 7"/>
          <p:cNvSpPr/>
          <p:nvPr/>
        </p:nvSpPr>
        <p:spPr>
          <a:xfrm>
            <a:off x="1855840" y="3748743"/>
            <a:ext cx="2553929" cy="766916"/>
          </a:xfrm>
          <a:prstGeom prst="flowChartPunchedTap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b="1" dirty="0" smtClean="0">
                <a:solidFill>
                  <a:schemeClr val="tx1"/>
                </a:solidFill>
              </a:rPr>
              <a:t>৩। ওয়াই-ফাই কি ?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5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33402" y="375158"/>
            <a:ext cx="171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8566" y="5627468"/>
            <a:ext cx="7777317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b="1" dirty="0">
                <a:solidFill>
                  <a:schemeClr val="tx1"/>
                </a:solidFill>
              </a:rPr>
              <a:t>উত্তর – </a:t>
            </a:r>
            <a:r>
              <a:rPr lang="bn-BD" b="1" dirty="0" smtClean="0">
                <a:solidFill>
                  <a:schemeClr val="tx1"/>
                </a:solidFill>
              </a:rPr>
              <a:t>উচ্চস্তরের যোগাযোগ প্রটোকলের জন্য IEEE802.15.4 </a:t>
            </a:r>
            <a:r>
              <a:rPr lang="en-US" b="1" dirty="0" err="1" smtClean="0">
                <a:solidFill>
                  <a:schemeClr val="tx1"/>
                </a:solidFill>
              </a:rPr>
              <a:t>ভিত্তিক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আদর্শ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মানের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প্রযুক্তিকে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জিগবি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বলে</a:t>
            </a:r>
            <a:r>
              <a:rPr lang="en-US" b="1" dirty="0" smtClean="0">
                <a:solidFill>
                  <a:schemeClr val="tx1"/>
                </a:solidFill>
              </a:rPr>
              <a:t> ।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8568" y="2219628"/>
            <a:ext cx="4311445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b="1" dirty="0">
                <a:solidFill>
                  <a:schemeClr val="tx1"/>
                </a:solidFill>
              </a:rPr>
              <a:t>উত্তর – টেলিকম কোম্পানি </a:t>
            </a:r>
            <a:r>
              <a:rPr lang="bn-BD" b="1" dirty="0" smtClean="0">
                <a:solidFill>
                  <a:schemeClr val="tx1"/>
                </a:solidFill>
              </a:rPr>
              <a:t>এরিকসন ।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28567" y="1378331"/>
            <a:ext cx="4694903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১</a:t>
            </a:r>
            <a:r>
              <a:rPr lang="bn-BD" dirty="0" smtClean="0">
                <a:solidFill>
                  <a:schemeClr val="tx1"/>
                </a:solidFill>
              </a:rPr>
              <a:t>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b="1" dirty="0" smtClean="0">
                <a:solidFill>
                  <a:schemeClr val="tx1"/>
                </a:solidFill>
              </a:rPr>
              <a:t>টুথ  উদ্ভাবন করে কোন কোম্পানি </a:t>
            </a:r>
            <a:r>
              <a:rPr lang="bn-BD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8568" y="4786808"/>
            <a:ext cx="3751006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জিগবি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567" y="3924662"/>
            <a:ext cx="3043085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b="1" dirty="0">
                <a:solidFill>
                  <a:schemeClr val="tx1"/>
                </a:solidFill>
              </a:rPr>
              <a:t>উত্তর -  </a:t>
            </a:r>
            <a:r>
              <a:rPr lang="bn-BD" b="1" dirty="0" smtClean="0">
                <a:solidFill>
                  <a:schemeClr val="tx1"/>
                </a:solidFill>
              </a:rPr>
              <a:t>IEEE802.16 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8567" y="3104851"/>
            <a:ext cx="6892413" cy="589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b="1" dirty="0">
                <a:solidFill>
                  <a:schemeClr val="tx1"/>
                </a:solidFill>
              </a:rPr>
              <a:t>২</a:t>
            </a:r>
            <a:r>
              <a:rPr lang="bn-BD" sz="2000" b="1" dirty="0" smtClean="0">
                <a:solidFill>
                  <a:schemeClr val="tx1"/>
                </a:solidFill>
              </a:rPr>
              <a:t>। Wi-Max </a:t>
            </a:r>
            <a:r>
              <a:rPr lang="en-US" sz="2000" b="1" dirty="0" err="1" smtClean="0">
                <a:solidFill>
                  <a:schemeClr val="tx1"/>
                </a:solidFill>
              </a:rPr>
              <a:t>স্ট্যান্ডার্ড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কত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BD" sz="2000" b="1" dirty="0" smtClean="0">
                <a:solidFill>
                  <a:schemeClr val="tx1"/>
                </a:solidFill>
              </a:rPr>
              <a:t>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62700" y="2438401"/>
            <a:ext cx="4137134" cy="255454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মোহাম্মদ আমজাদ হোসেন রাসেল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(কৃষি) </a:t>
            </a: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আমরিয়া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সুনা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মগ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ঞ্জ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সুনামগঞ্জ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NikoshBAN" pitchFamily="2" charset="0"/>
              </a:rPr>
              <a:t>amzadhrasal1981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4191000" y="609600"/>
            <a:ext cx="3079955" cy="1146412"/>
          </a:xfrm>
          <a:prstGeom prst="horizontalScroll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73" y="2438401"/>
            <a:ext cx="3407872" cy="269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4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1603" y="158299"/>
            <a:ext cx="3137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9662" y="4638600"/>
            <a:ext cx="7675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তোমার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মোবাইল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ফোনের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হটস্পট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ওয়াই-ফাই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624" y="1657581"/>
            <a:ext cx="4119628" cy="249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2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5264" y="1"/>
            <a:ext cx="56333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42" y="2254045"/>
            <a:ext cx="5276236" cy="2022987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29032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0999" y="457201"/>
            <a:ext cx="3669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কৃতজ্ঞ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তা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স্বীকার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5434" y="2202426"/>
            <a:ext cx="88920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BD" sz="3200" b="1" dirty="0"/>
              <a:t>GOOGLE</a:t>
            </a:r>
          </a:p>
          <a:p>
            <a:pPr marL="342900" indent="-342900">
              <a:buAutoNum type="arabicPeriod"/>
            </a:pPr>
            <a:r>
              <a:rPr lang="bn-BD" sz="3200" b="1" dirty="0"/>
              <a:t>NATIONAL CURRICULUM &amp; TEXTBOOK BOARD, BANGLADESH.</a:t>
            </a:r>
          </a:p>
          <a:p>
            <a:pPr marL="342900" indent="-342900">
              <a:buAutoNum type="arabicPeriod"/>
            </a:pPr>
            <a:r>
              <a:rPr lang="bn-BD" sz="3200" b="1" dirty="0"/>
              <a:t>TEACHER`S OF AMRIA ISLAMIA ALIM MADRASA.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7215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6" t="18226" r="1398" b="17044"/>
          <a:stretch/>
        </p:blipFill>
        <p:spPr>
          <a:xfrm>
            <a:off x="6966156" y="1828800"/>
            <a:ext cx="3421625" cy="44392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89472" y="1828800"/>
            <a:ext cx="4540045" cy="4031873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en-US" sz="3200" i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একাদশ-দ্বাদশ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যোগাযোগ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 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৪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5মিনিট  </a:t>
            </a:r>
          </a:p>
          <a:p>
            <a:pPr algn="ctr">
              <a:buNone/>
            </a:pPr>
            <a:endParaRPr lang="en-US" sz="32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3200" i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42387" y="412956"/>
            <a:ext cx="2649793" cy="870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84851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5746" y="2787447"/>
            <a:ext cx="53595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ওয়্যারলেস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কমিউনিকেশন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প্রযুক্তি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4793225" y="958646"/>
            <a:ext cx="3701845" cy="9291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আজক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ের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পাঠ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8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6681" y="2846435"/>
            <a:ext cx="6550404" cy="1815882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/>
              <a:t>হটস্পট</a:t>
            </a:r>
            <a:r>
              <a:rPr lang="en-US" b="1" dirty="0"/>
              <a:t> (</a:t>
            </a:r>
            <a:r>
              <a:rPr lang="en-US" b="1" dirty="0" smtClean="0"/>
              <a:t>Hotspot)</a:t>
            </a:r>
            <a:r>
              <a:rPr lang="bn-BD" b="1" dirty="0" smtClean="0"/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পারবে?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 ডিভাইসের </a:t>
            </a:r>
            <a:r>
              <a:rPr lang="bn-BD" sz="2000" b="1" dirty="0" smtClean="0"/>
              <a:t>বৈশিষ্ট্য ব্যাখ্যা করতে পারবে ।   </a:t>
            </a:r>
            <a:endParaRPr lang="en-US" sz="2000" b="1" dirty="0"/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 ডিভাইসের সুবিধা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 ডিভাইসের অসুবিধা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8754" y="221226"/>
            <a:ext cx="2374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1826680" y="1124678"/>
            <a:ext cx="5456564" cy="870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</a:t>
            </a:r>
          </a:p>
        </p:txBody>
      </p:sp>
    </p:spTree>
    <p:extLst>
      <p:ext uri="{BB962C8B-B14F-4D97-AF65-F5344CB8AC3E}">
        <p14:creationId xmlns:p14="http://schemas.microsoft.com/office/powerpoint/2010/main" val="313312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4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845" y="4328695"/>
            <a:ext cx="1327312" cy="9757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31413" y="411396"/>
            <a:ext cx="3247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হটস্পট</a:t>
            </a:r>
            <a:r>
              <a:rPr lang="en-US" sz="2800" b="1" dirty="0"/>
              <a:t> </a:t>
            </a:r>
            <a:r>
              <a:rPr lang="en-US" sz="2800" b="1" dirty="0" smtClean="0"/>
              <a:t>(Hotspot)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7803" y="1178500"/>
            <a:ext cx="98635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হটস্পট হচ্ছে একটি নির্দিষ্ট </a:t>
            </a:r>
            <a:r>
              <a:rPr lang="bn-BD" dirty="0" smtClean="0"/>
              <a:t>ওয়্যারলেস </a:t>
            </a:r>
            <a:r>
              <a:rPr lang="bn-BD" dirty="0" smtClean="0"/>
              <a:t>কাভারেজ </a:t>
            </a:r>
            <a:r>
              <a:rPr lang="bn-BD" dirty="0" smtClean="0"/>
              <a:t>এরিয়া</a:t>
            </a:r>
            <a:r>
              <a:rPr lang="bn-BD" dirty="0" smtClean="0"/>
              <a:t>। অর্থাৎ যদি কোন নির্দিষ্ট </a:t>
            </a:r>
            <a:r>
              <a:rPr lang="bn-BD" dirty="0" smtClean="0"/>
              <a:t>এলাকা </a:t>
            </a:r>
            <a:r>
              <a:rPr lang="bn-BD" dirty="0" smtClean="0"/>
              <a:t>বা জায়গা </a:t>
            </a:r>
            <a:r>
              <a:rPr lang="bn-BD" dirty="0" smtClean="0"/>
              <a:t>ওয়্যারলেস </a:t>
            </a:r>
            <a:r>
              <a:rPr lang="bn-BD" dirty="0" smtClean="0"/>
              <a:t>কমিউনিকেশন জন্য নির্ধারিত হয় তবে সে এলাকাকে হটস্পট বলে। এই হটস্পটের সীমা কয়েক মিটার হতে কয়েক কিঃ মিঃ </a:t>
            </a:r>
            <a:r>
              <a:rPr lang="bn-BD" dirty="0" smtClean="0"/>
              <a:t>পর্যন্ত </a:t>
            </a:r>
            <a:r>
              <a:rPr lang="bn-BD" dirty="0" smtClean="0"/>
              <a:t>হতে পারে। </a:t>
            </a:r>
            <a:r>
              <a:rPr lang="bn-BD" dirty="0" smtClean="0"/>
              <a:t>বর্তমানে </a:t>
            </a:r>
            <a:r>
              <a:rPr lang="bn-BD" dirty="0" smtClean="0"/>
              <a:t>জনপ্রিয় হটস্পট প্রযুক্তি হচ্ছে তিনটি</a:t>
            </a:r>
            <a:r>
              <a:rPr lang="bn-BD" dirty="0" smtClean="0"/>
              <a:t>।</a:t>
            </a:r>
            <a:r>
              <a:rPr lang="en-US" dirty="0" smtClean="0"/>
              <a:t> </a:t>
            </a:r>
            <a:r>
              <a:rPr lang="bn-BD" dirty="0" smtClean="0"/>
              <a:t>যথা </a:t>
            </a:r>
            <a:r>
              <a:rPr lang="bn-BD" dirty="0" smtClean="0"/>
              <a:t>–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38903"/>
            <a:ext cx="327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/>
              <a:t>ওয়াই-ম্যাক্স( Wi-Max)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7460" y="3241782"/>
            <a:ext cx="2857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400" b="1" dirty="0" smtClean="0"/>
              <a:t>টুথ (Bluetooth)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803" y="4354907"/>
            <a:ext cx="2670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/>
              <a:t>ওয়াই-ফাই( Wi-Fi)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591" y="2642638"/>
            <a:ext cx="1211173" cy="11982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97" y="5563510"/>
            <a:ext cx="1450848" cy="95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4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9" r="32625" b="39255"/>
          <a:stretch/>
        </p:blipFill>
        <p:spPr>
          <a:xfrm>
            <a:off x="5544883" y="609826"/>
            <a:ext cx="1043419" cy="8524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48138" y="352273"/>
            <a:ext cx="21092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400" b="1" dirty="0"/>
              <a:t>টুথ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6720" y="1414143"/>
            <a:ext cx="109295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bn-BD" sz="2400" b="1" dirty="0" smtClean="0"/>
              <a:t>টুথ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 স্বল্প দূরত্বের জন্য প্রণীত একটি ওয়্যারলেস প্রোটোকল। অর্থাৎ যে তারবিহীন যোগাযোগ পদ্ধতির মাধ্যমে স্বল্প দূরত্বে ডাটা আদান-প্রদান করা যায় 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তাকে </a:t>
            </a:r>
            <a:r>
              <a:rPr lang="en-US" sz="2400" b="1" dirty="0" smtClean="0"/>
              <a:t> </a:t>
            </a:r>
            <a:r>
              <a:rPr lang="bn-BD" sz="2000" b="1" dirty="0" smtClean="0"/>
              <a:t>বলে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bn-BD" sz="2000" b="1" dirty="0"/>
              <a:t>টুথ । </a:t>
            </a:r>
            <a:r>
              <a:rPr lang="bn-BD" sz="2000" b="1" dirty="0" smtClean="0"/>
              <a:t>৯০০ খ্রীস্টাব্দের পরবর্তী </a:t>
            </a:r>
            <a:r>
              <a:rPr lang="bn-BD" sz="2000" b="1" smtClean="0"/>
              <a:t>সময়ে </a:t>
            </a:r>
            <a:r>
              <a:rPr lang="bn-BD" sz="2000" b="1" smtClean="0"/>
              <a:t>ডেনমার্কের </a:t>
            </a:r>
            <a:r>
              <a:rPr lang="bn-BD" sz="2000" b="1" dirty="0" smtClean="0"/>
              <a:t>রাজা  Harald Bluetooth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নামানুসারে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প্রযুক্তির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নামকরণ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হয়</a:t>
            </a:r>
            <a:r>
              <a:rPr lang="en-US" sz="2000" b="1" dirty="0" smtClean="0"/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000" b="1" dirty="0"/>
              <a:t>টুথ</a:t>
            </a:r>
            <a:r>
              <a:rPr lang="bn-BD" sz="2000" b="1" dirty="0" smtClean="0"/>
              <a:t> । 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6720" y="3072193"/>
            <a:ext cx="3273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b="1" dirty="0" smtClean="0"/>
              <a:t>টুথের বৈশিষ্ট্য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6800" y="4149286"/>
            <a:ext cx="5501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bn-BD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bn-BD" b="1" dirty="0"/>
              <a:t>টুথ </a:t>
            </a:r>
            <a:r>
              <a:rPr lang="bn-BD" b="1" dirty="0" smtClean="0"/>
              <a:t>স্বয়ংক্রীয়ভাবে কনফিগার করতে পারে।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5297" y="4657158"/>
            <a:ext cx="4999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স্বল্প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দূরত্বে ডাটা আদান-প্রদান করা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যায় । 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6800" y="5686895"/>
            <a:ext cx="5752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৫। ১০-১০০ মিটার দূরত্বে কাজ করতে পারে। 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5298" y="3718524"/>
            <a:ext cx="376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১। এটি সহজে বহনযোগ্য ।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5297" y="6202259"/>
            <a:ext cx="6873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৬। ডেটা ট্রান্সফার রেট 1Mbps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বেশী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হতে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পারে</a:t>
            </a:r>
            <a:r>
              <a:rPr lang="en-US" sz="2000" b="1" dirty="0" smtClean="0"/>
              <a:t>। 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6800" y="5171532"/>
            <a:ext cx="342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৪। এর ব্যান্ডউইথ খুব কম। </a:t>
            </a:r>
            <a:endParaRPr lang="en-US" sz="20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9" r="32625" b="39255"/>
          <a:stretch/>
        </p:blipFill>
        <p:spPr>
          <a:xfrm>
            <a:off x="2881222" y="521401"/>
            <a:ext cx="1043419" cy="8524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9" r="32625" b="39255"/>
          <a:stretch/>
        </p:blipFill>
        <p:spPr>
          <a:xfrm>
            <a:off x="8302413" y="3110843"/>
            <a:ext cx="3321316" cy="221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7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7461" y="252885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b="1" dirty="0" smtClean="0"/>
              <a:t>টুথের  সুবিধা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079523" y="2020529"/>
            <a:ext cx="9202993" cy="32004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b="1" dirty="0" smtClean="0">
                <a:solidFill>
                  <a:schemeClr val="tx1"/>
                </a:solidFill>
              </a:rPr>
              <a:t>১। কাছাকাছি দুটি মোবাইলের ডেটা স্থানান্তরে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400" b="1" dirty="0" smtClean="0">
                <a:solidFill>
                  <a:schemeClr val="tx1"/>
                </a:solidFill>
              </a:rPr>
              <a:t>টুথ ব্যবহার হয় । </a:t>
            </a:r>
          </a:p>
          <a:p>
            <a:r>
              <a:rPr lang="bn-BD" sz="2400" b="1" dirty="0" smtClean="0">
                <a:solidFill>
                  <a:schemeClr val="tx1"/>
                </a:solidFill>
              </a:rPr>
              <a:t>২। ফ্রিকোয়েন্সী সিগন্যাল ২.৫ গিগাহার্টস । </a:t>
            </a:r>
          </a:p>
          <a:p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400" b="1" dirty="0" smtClean="0">
                <a:solidFill>
                  <a:schemeClr val="tx1"/>
                </a:solidFill>
              </a:rPr>
              <a:t>টুথের ব্যান্ডউইথ 1mbps . </a:t>
            </a:r>
          </a:p>
          <a:p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400" b="1" dirty="0" smtClean="0">
                <a:solidFill>
                  <a:schemeClr val="tx1"/>
                </a:solidFill>
              </a:rPr>
              <a:t>টুথ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স্বয়ংক্রিয়ভাবে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কনফিগার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করতে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পারে</a:t>
            </a:r>
            <a:r>
              <a:rPr lang="en-US" sz="2400" b="1" dirty="0" smtClean="0">
                <a:solidFill>
                  <a:schemeClr val="tx1"/>
                </a:solidFill>
              </a:rPr>
              <a:t> । </a:t>
            </a:r>
          </a:p>
          <a:p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400" b="1" dirty="0">
                <a:solidFill>
                  <a:schemeClr val="tx1"/>
                </a:solidFill>
              </a:rPr>
              <a:t>টুথের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ট্রান্সমিশন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সীমা</a:t>
            </a:r>
            <a:r>
              <a:rPr lang="en-US" sz="2400" b="1" dirty="0" smtClean="0">
                <a:solidFill>
                  <a:schemeClr val="tx1"/>
                </a:solidFill>
              </a:rPr>
              <a:t> ১০-১০০ </a:t>
            </a:r>
            <a:r>
              <a:rPr lang="en-US" sz="2400" b="1" dirty="0" err="1" smtClean="0">
                <a:solidFill>
                  <a:schemeClr val="tx1"/>
                </a:solidFill>
              </a:rPr>
              <a:t>মিটার</a:t>
            </a:r>
            <a:r>
              <a:rPr lang="en-US" sz="2400" b="1" dirty="0" smtClean="0">
                <a:solidFill>
                  <a:schemeClr val="tx1"/>
                </a:solidFill>
              </a:rPr>
              <a:t> । </a:t>
            </a:r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5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640" y="461525"/>
            <a:ext cx="3438144" cy="707886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b="1" dirty="0"/>
              <a:t>টুথের </a:t>
            </a:r>
            <a:r>
              <a:rPr lang="bn-BD" sz="2800" b="1" dirty="0" smtClean="0"/>
              <a:t>অসুবিধা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374490" y="2168013"/>
            <a:ext cx="6533536" cy="2300748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b="1" dirty="0" smtClean="0">
                <a:solidFill>
                  <a:schemeClr val="tx1"/>
                </a:solidFill>
              </a:rPr>
              <a:t>১। ডেটা ট্রান্সফারের রেট তুলনামুলকভাবে কম । </a:t>
            </a:r>
          </a:p>
          <a:p>
            <a:r>
              <a:rPr lang="bn-BD" sz="2000" b="1" dirty="0" smtClean="0">
                <a:solidFill>
                  <a:schemeClr val="tx1"/>
                </a:solidFill>
              </a:rPr>
              <a:t>২।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000" b="1" dirty="0" smtClean="0">
                <a:solidFill>
                  <a:schemeClr val="tx1"/>
                </a:solidFill>
              </a:rPr>
              <a:t>টুথের ইন্টারনেটের গতি অনেক কম । </a:t>
            </a:r>
          </a:p>
          <a:p>
            <a:r>
              <a:rPr lang="bn-BD" sz="2000" b="1" dirty="0" smtClean="0">
                <a:solidFill>
                  <a:schemeClr val="tx1"/>
                </a:solidFill>
              </a:rPr>
              <a:t>৩।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000" b="1" dirty="0">
                <a:solidFill>
                  <a:schemeClr val="tx1"/>
                </a:solidFill>
              </a:rPr>
              <a:t>টুথের </a:t>
            </a:r>
            <a:r>
              <a:rPr lang="bn-BD" sz="2000" b="1" dirty="0" smtClean="0">
                <a:solidFill>
                  <a:schemeClr val="tx1"/>
                </a:solidFill>
              </a:rPr>
              <a:t>মাধ্যমে ডাটা ট্রান্সফারের সিকিউরিটি কম। </a:t>
            </a:r>
          </a:p>
          <a:p>
            <a:r>
              <a:rPr lang="bn-BD" sz="2000" b="1" dirty="0" smtClean="0">
                <a:solidFill>
                  <a:schemeClr val="tx1"/>
                </a:solidFill>
              </a:rPr>
              <a:t>৪।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ব্লু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000" b="1" dirty="0" smtClean="0">
                <a:solidFill>
                  <a:schemeClr val="tx1"/>
                </a:solidFill>
              </a:rPr>
              <a:t>টুথ অন থাকলে ব্যাটারির চার্জ কমতে থাকে । 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1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930</Words>
  <Application>Microsoft Office PowerPoint</Application>
  <PresentationFormat>Widescreen</PresentationFormat>
  <Paragraphs>131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49</cp:revision>
  <dcterms:created xsi:type="dcterms:W3CDTF">2018-04-23T16:16:24Z</dcterms:created>
  <dcterms:modified xsi:type="dcterms:W3CDTF">2020-02-06T06:33:54Z</dcterms:modified>
</cp:coreProperties>
</file>