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9" r:id="rId2"/>
    <p:sldId id="268" r:id="rId3"/>
    <p:sldId id="271" r:id="rId4"/>
    <p:sldId id="284" r:id="rId5"/>
    <p:sldId id="272" r:id="rId6"/>
    <p:sldId id="273" r:id="rId7"/>
    <p:sldId id="258" r:id="rId8"/>
    <p:sldId id="259" r:id="rId9"/>
    <p:sldId id="261" r:id="rId10"/>
    <p:sldId id="280" r:id="rId11"/>
    <p:sldId id="274" r:id="rId12"/>
    <p:sldId id="270" r:id="rId13"/>
    <p:sldId id="281" r:id="rId14"/>
    <p:sldId id="282" r:id="rId15"/>
    <p:sldId id="283" r:id="rId16"/>
    <p:sldId id="276" r:id="rId17"/>
    <p:sldId id="275" r:id="rId18"/>
    <p:sldId id="278" r:id="rId19"/>
    <p:sldId id="27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7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A387C-A9C9-4A4D-B3FB-256C5DA793F2}" type="datetimeFigureOut">
              <a:rPr lang="en-US" smtClean="0"/>
              <a:t>27-Feb-20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06C6C-BDAB-4716-A78F-3DE2894C0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240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43E1B-7B20-44D1-9468-1A8A4D19C1E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478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43E1B-7B20-44D1-9468-1A8A4D19C1E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40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43E1B-7B20-44D1-9468-1A8A4D19C1E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48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43E1B-7B20-44D1-9468-1A8A4D19C1E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865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39B8-4D1E-45E5-AC96-942B4E1A7A0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8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CB57-4E49-43E1-ADF3-CDB8150AEFE5}" type="datetimeFigureOut">
              <a:rPr lang="en-US" smtClean="0"/>
              <a:t>27-Feb-20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2792-946F-4FCC-AEA2-D397E3D6D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768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CB57-4E49-43E1-ADF3-CDB8150AEFE5}" type="datetimeFigureOut">
              <a:rPr lang="en-US" smtClean="0"/>
              <a:t>27-Feb-20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2792-946F-4FCC-AEA2-D397E3D6D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948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CB57-4E49-43E1-ADF3-CDB8150AEFE5}" type="datetimeFigureOut">
              <a:rPr lang="en-US" smtClean="0"/>
              <a:t>27-Feb-20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2792-946F-4FCC-AEA2-D397E3D6D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799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CB57-4E49-43E1-ADF3-CDB8150AEFE5}" type="datetimeFigureOut">
              <a:rPr lang="en-US" smtClean="0"/>
              <a:t>27-Feb-20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2792-946F-4FCC-AEA2-D397E3D6D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735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CB57-4E49-43E1-ADF3-CDB8150AEFE5}" type="datetimeFigureOut">
              <a:rPr lang="en-US" smtClean="0"/>
              <a:t>27-Feb-20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2792-946F-4FCC-AEA2-D397E3D6D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98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CB57-4E49-43E1-ADF3-CDB8150AEFE5}" type="datetimeFigureOut">
              <a:rPr lang="en-US" smtClean="0"/>
              <a:t>27-Feb-20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2792-946F-4FCC-AEA2-D397E3D6D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1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CB57-4E49-43E1-ADF3-CDB8150AEFE5}" type="datetimeFigureOut">
              <a:rPr lang="en-US" smtClean="0"/>
              <a:t>27-Feb-20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2792-946F-4FCC-AEA2-D397E3D6D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18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CB57-4E49-43E1-ADF3-CDB8150AEFE5}" type="datetimeFigureOut">
              <a:rPr lang="en-US" smtClean="0"/>
              <a:t>27-Feb-20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2792-946F-4FCC-AEA2-D397E3D6D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222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CB57-4E49-43E1-ADF3-CDB8150AEFE5}" type="datetimeFigureOut">
              <a:rPr lang="en-US" smtClean="0"/>
              <a:t>27-Feb-20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2792-946F-4FCC-AEA2-D397E3D6D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376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CB57-4E49-43E1-ADF3-CDB8150AEFE5}" type="datetimeFigureOut">
              <a:rPr lang="en-US" smtClean="0"/>
              <a:t>27-Feb-20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2792-946F-4FCC-AEA2-D397E3D6D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49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CB57-4E49-43E1-ADF3-CDB8150AEFE5}" type="datetimeFigureOut">
              <a:rPr lang="en-US" smtClean="0"/>
              <a:t>27-Feb-20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2792-946F-4FCC-AEA2-D397E3D6D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58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5CB57-4E49-43E1-ADF3-CDB8150AEFE5}" type="datetimeFigureOut">
              <a:rPr lang="en-US" smtClean="0"/>
              <a:t>27-Feb-20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A2792-946F-4FCC-AEA2-D397E3D6D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54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01496" y="470162"/>
            <a:ext cx="2595716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8" t="9889" r="4637"/>
          <a:stretch/>
        </p:blipFill>
        <p:spPr>
          <a:xfrm>
            <a:off x="3284534" y="1954923"/>
            <a:ext cx="5638239" cy="2956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64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84853" y="259951"/>
            <a:ext cx="1338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/>
              <a:t>ক্ল্যাডিং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84852" y="954094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ভিন্ন প্রতিসরাংক বিশিষ্ট দুটি আলোক পরিবাহকের বাইরের স্তর বা আবরণকে ক্ল্যাডিং বলে।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99044" y="3083113"/>
            <a:ext cx="967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/>
              <a:t>ক্ল্যাডিং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83355" y="3624421"/>
            <a:ext cx="618256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১</a:t>
            </a:r>
            <a:r>
              <a:rPr lang="bn-BD" sz="2000" dirty="0"/>
              <a:t>। কাঁচ বা প্লাস্টিকের তৈরি।</a:t>
            </a:r>
          </a:p>
          <a:p>
            <a:endParaRPr lang="bn-BD" sz="2000" dirty="0"/>
          </a:p>
          <a:p>
            <a:r>
              <a:rPr lang="bn-BD" sz="2000" dirty="0" smtClean="0"/>
              <a:t>২। এটি কোর হতে নির্গত আলোক রশ্মি প্রতিফলিত করে।</a:t>
            </a:r>
          </a:p>
          <a:p>
            <a:endParaRPr lang="bn-BD" sz="2000" dirty="0" smtClean="0"/>
          </a:p>
          <a:p>
            <a:endParaRPr lang="bn-BD" sz="2000" dirty="0" smtClean="0"/>
          </a:p>
          <a:p>
            <a:r>
              <a:rPr lang="bn-BD" sz="2000" dirty="0" smtClean="0"/>
              <a:t>৩।  ক্ল্যাডিং-এর ব্যাস ১২৫ মাইক্রোমিটার।</a:t>
            </a:r>
          </a:p>
          <a:p>
            <a:endParaRPr lang="bn-BD" sz="2000" dirty="0" smtClean="0"/>
          </a:p>
          <a:p>
            <a:r>
              <a:rPr lang="bn-BD" sz="2000" dirty="0" smtClean="0"/>
              <a:t>৪। প্লাস্টিকের জ্যাকেট দ্বারা আবৃত থাকে ।</a:t>
            </a:r>
            <a:endParaRPr lang="en-US" sz="20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2" t="63" r="2904" b="7133"/>
          <a:stretch/>
        </p:blipFill>
        <p:spPr>
          <a:xfrm rot="20854336">
            <a:off x="8387323" y="2396112"/>
            <a:ext cx="3135496" cy="3860785"/>
          </a:xfrm>
          <a:prstGeom prst="rect">
            <a:avLst/>
          </a:prstGeom>
        </p:spPr>
      </p:pic>
      <p:sp>
        <p:nvSpPr>
          <p:cNvPr id="2" name="Right Arrow 1"/>
          <p:cNvSpPr/>
          <p:nvPr/>
        </p:nvSpPr>
        <p:spPr>
          <a:xfrm>
            <a:off x="6566452" y="3173041"/>
            <a:ext cx="1815548" cy="9473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75084" y="2810579"/>
            <a:ext cx="1663577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b="1" dirty="0" smtClean="0">
                <a:solidFill>
                  <a:schemeClr val="tx1"/>
                </a:solidFill>
              </a:rPr>
              <a:t>বৈশিষ্ট্যঃ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2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12" grpId="0"/>
      <p:bldP spid="2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Wave 8"/>
          <p:cNvSpPr/>
          <p:nvPr/>
        </p:nvSpPr>
        <p:spPr>
          <a:xfrm>
            <a:off x="4606500" y="325601"/>
            <a:ext cx="3274056" cy="590727"/>
          </a:xfrm>
          <a:prstGeom prst="wave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4" name="Wave 13"/>
          <p:cNvSpPr/>
          <p:nvPr/>
        </p:nvSpPr>
        <p:spPr>
          <a:xfrm>
            <a:off x="1855839" y="1551424"/>
            <a:ext cx="6091085" cy="927127"/>
          </a:xfrm>
          <a:prstGeom prst="wave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অপটিক্যাল ফাইবারের স্তর কয়টি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855839" y="2684617"/>
            <a:ext cx="2273710" cy="634181"/>
          </a:xfrm>
          <a:prstGeom prst="flowChartPunchedTap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>
                <a:solidFill>
                  <a:schemeClr val="tx1"/>
                </a:solidFill>
              </a:rPr>
              <a:t>উত্তর -  </a:t>
            </a:r>
            <a:r>
              <a:rPr lang="bn-BD" dirty="0" smtClean="0">
                <a:solidFill>
                  <a:schemeClr val="tx1"/>
                </a:solidFill>
              </a:rPr>
              <a:t>তিনটি </a:t>
            </a:r>
            <a:r>
              <a:rPr lang="en-US" dirty="0" smtClean="0">
                <a:solidFill>
                  <a:schemeClr val="tx1"/>
                </a:solidFill>
              </a:rPr>
              <a:t>। </a:t>
            </a:r>
            <a:r>
              <a:rPr lang="bn-BD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lowchart: Punched Tape 3"/>
          <p:cNvSpPr/>
          <p:nvPr/>
        </p:nvSpPr>
        <p:spPr>
          <a:xfrm>
            <a:off x="1737852" y="3524864"/>
            <a:ext cx="5213555" cy="663678"/>
          </a:xfrm>
          <a:prstGeom prst="flowChartPunchedTap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>
                <a:solidFill>
                  <a:schemeClr val="tx1"/>
                </a:solidFill>
              </a:rPr>
              <a:t>২। </a:t>
            </a:r>
            <a:r>
              <a:rPr lang="bn-BD" dirty="0" smtClean="0">
                <a:solidFill>
                  <a:schemeClr val="tx1"/>
                </a:solidFill>
              </a:rPr>
              <a:t>অপটিক্যাল ফাইবারে কোন রশ্মি ব্যবহৃত হয় ? 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8" name="Flowchart: Punched Tape 7"/>
          <p:cNvSpPr/>
          <p:nvPr/>
        </p:nvSpPr>
        <p:spPr>
          <a:xfrm>
            <a:off x="1737852" y="4188542"/>
            <a:ext cx="2553929" cy="766916"/>
          </a:xfrm>
          <a:prstGeom prst="flowChartPunchedTap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>
                <a:solidFill>
                  <a:schemeClr val="tx1"/>
                </a:solidFill>
              </a:rPr>
              <a:t>উত্তর – </a:t>
            </a:r>
            <a:r>
              <a:rPr lang="bn-BD" dirty="0" smtClean="0">
                <a:solidFill>
                  <a:schemeClr val="tx1"/>
                </a:solidFill>
              </a:rPr>
              <a:t>লেজার রশ্মি ।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80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3" grpId="0"/>
      <p:bldP spid="4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0806" y="491112"/>
            <a:ext cx="176575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জ্যাকেট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60806" y="1434661"/>
            <a:ext cx="7896363" cy="12927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chemeClr val="tx1"/>
                </a:solidFill>
              </a:rPr>
              <a:t>প্রতিটি ক্ল্যাডিং এর উপর প্লাস্টিক দিয়ে মোড়ানো আবরণকে জ্যাকেট বলে। এটি তারকে ঘর্ষণ, মরিচা, জলীয় বাষ্প থেকে রক্ষা করে । এর উপাদানগুলি পি,ভি,সি ,পলিইথিলিন, পলিউরিথিন, পলিয়ামাইড ইত্যাদি 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60806" y="3898645"/>
            <a:ext cx="5080914" cy="12927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chemeClr val="tx1"/>
                </a:solidFill>
              </a:rPr>
              <a:t>১। ইহা প্লাস্টিক দিয়ে তৈরি।</a:t>
            </a:r>
          </a:p>
          <a:p>
            <a:r>
              <a:rPr lang="bn-BD" sz="2000" dirty="0" smtClean="0">
                <a:solidFill>
                  <a:schemeClr val="tx1"/>
                </a:solidFill>
              </a:rPr>
              <a:t> </a:t>
            </a:r>
          </a:p>
          <a:p>
            <a:r>
              <a:rPr lang="bn-BD" sz="2000" dirty="0" smtClean="0">
                <a:solidFill>
                  <a:schemeClr val="tx1"/>
                </a:solidFill>
              </a:rPr>
              <a:t>২। </a:t>
            </a:r>
            <a:r>
              <a:rPr lang="bn-BD" sz="2000" dirty="0">
                <a:solidFill>
                  <a:schemeClr val="tx1"/>
                </a:solidFill>
              </a:rPr>
              <a:t>এটি তারকে </a:t>
            </a:r>
            <a:r>
              <a:rPr lang="bn-BD" sz="2000" dirty="0" smtClean="0">
                <a:solidFill>
                  <a:schemeClr val="tx1"/>
                </a:solidFill>
              </a:rPr>
              <a:t>ঘর্ষণ, </a:t>
            </a:r>
            <a:r>
              <a:rPr lang="bn-BD" sz="2000" dirty="0">
                <a:solidFill>
                  <a:schemeClr val="tx1"/>
                </a:solidFill>
              </a:rPr>
              <a:t>মরিচা, জলীয় বাষ্প থেকে রক্ষা করে । </a:t>
            </a:r>
            <a:endParaRPr lang="bn-BD" sz="2000" dirty="0" smtClean="0">
              <a:solidFill>
                <a:schemeClr val="tx1"/>
              </a:solidFill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27" t="12885" r="12038" b="11801"/>
          <a:stretch/>
        </p:blipFill>
        <p:spPr>
          <a:xfrm rot="17708876">
            <a:off x="6942581" y="2945207"/>
            <a:ext cx="2584525" cy="3133147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10191135" y="4035077"/>
            <a:ext cx="1803969" cy="5099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dirty="0" smtClean="0">
                <a:solidFill>
                  <a:schemeClr val="tx1"/>
                </a:solidFill>
              </a:rPr>
              <a:t>জ্যাকেট </a:t>
            </a:r>
          </a:p>
        </p:txBody>
      </p:sp>
      <p:sp>
        <p:nvSpPr>
          <p:cNvPr id="30" name="Left Arrow 29"/>
          <p:cNvSpPr/>
          <p:nvPr/>
        </p:nvSpPr>
        <p:spPr>
          <a:xfrm>
            <a:off x="9246221" y="4102703"/>
            <a:ext cx="1292773" cy="37470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360806" y="2957868"/>
            <a:ext cx="1663577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b="1" dirty="0" smtClean="0">
                <a:solidFill>
                  <a:schemeClr val="tx1"/>
                </a:solidFill>
              </a:rPr>
              <a:t>বৈশিষ্ট্যঃ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41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0" grpId="0"/>
      <p:bldP spid="29" grpId="0"/>
      <p:bldP spid="30" grpId="0" animBg="1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63158" y="68060"/>
            <a:ext cx="106902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সুবিধা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10758" y="4887307"/>
            <a:ext cx="3373821" cy="740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2696" y="1474839"/>
            <a:ext cx="7478963" cy="4660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১। </a:t>
            </a:r>
            <a:r>
              <a:rPr lang="en-US" sz="2000" dirty="0" err="1" smtClean="0">
                <a:solidFill>
                  <a:schemeClr val="tx1"/>
                </a:solidFill>
              </a:rPr>
              <a:t>আলোর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গতিতে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ডাটা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ট্রান্সমিট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হয়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বলে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</a:rPr>
              <a:t>সর্বাপেক্ষা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দ্রুতগতিসম্পন্ন</a:t>
            </a:r>
            <a:r>
              <a:rPr lang="en-US" sz="2000" dirty="0" smtClean="0">
                <a:solidFill>
                  <a:schemeClr val="tx1"/>
                </a:solidFill>
              </a:rPr>
              <a:t> ।</a:t>
            </a:r>
          </a:p>
          <a:p>
            <a:endParaRPr lang="bn-BD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২। </a:t>
            </a:r>
            <a:r>
              <a:rPr lang="en-US" sz="2000" dirty="0" err="1" smtClean="0">
                <a:solidFill>
                  <a:schemeClr val="tx1"/>
                </a:solidFill>
              </a:rPr>
              <a:t>উচ্চ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ব্যান্ডউইথ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সম্পন্ন</a:t>
            </a:r>
            <a:r>
              <a:rPr lang="en-US" sz="2000" dirty="0" smtClean="0">
                <a:solidFill>
                  <a:schemeClr val="tx1"/>
                </a:solidFill>
              </a:rPr>
              <a:t>। </a:t>
            </a:r>
          </a:p>
          <a:p>
            <a:endParaRPr lang="bn-BD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৩। </a:t>
            </a:r>
            <a:r>
              <a:rPr lang="en-US" sz="2000" dirty="0" err="1" smtClean="0">
                <a:solidFill>
                  <a:schemeClr val="tx1"/>
                </a:solidFill>
              </a:rPr>
              <a:t>নেটওয়ার্ক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ব্যাকবুন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হিসাবে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ব্যবহার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করা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যায়</a:t>
            </a:r>
            <a:r>
              <a:rPr lang="en-US" sz="2000" dirty="0" smtClean="0">
                <a:solidFill>
                  <a:schemeClr val="tx1"/>
                </a:solidFill>
              </a:rPr>
              <a:t> ।</a:t>
            </a:r>
          </a:p>
          <a:p>
            <a:endParaRPr lang="bn-BD" sz="2000" dirty="0" smtClean="0">
              <a:solidFill>
                <a:schemeClr val="tx1"/>
              </a:solidFill>
            </a:endParaRPr>
          </a:p>
          <a:p>
            <a:endParaRPr lang="bn-BD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৪। </a:t>
            </a:r>
            <a:r>
              <a:rPr lang="en-US" sz="2000" dirty="0" err="1" smtClean="0">
                <a:solidFill>
                  <a:schemeClr val="tx1"/>
                </a:solidFill>
              </a:rPr>
              <a:t>ডেটা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পরিবহনে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শক্তি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ক্ষয়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কম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হয়</a:t>
            </a:r>
            <a:r>
              <a:rPr lang="en-US" sz="2000" dirty="0" smtClean="0">
                <a:solidFill>
                  <a:schemeClr val="tx1"/>
                </a:solidFill>
              </a:rPr>
              <a:t>। </a:t>
            </a:r>
          </a:p>
          <a:p>
            <a:endParaRPr lang="bn-BD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৫। </a:t>
            </a:r>
            <a:r>
              <a:rPr lang="en-US" sz="2000" dirty="0" err="1" smtClean="0">
                <a:solidFill>
                  <a:schemeClr val="tx1"/>
                </a:solidFill>
              </a:rPr>
              <a:t>তথ্যের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মানের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অবনতি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বা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এন্টিনিউয়েশন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ঘটে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না</a:t>
            </a:r>
            <a:r>
              <a:rPr lang="en-US" sz="2000" dirty="0" smtClean="0">
                <a:solidFill>
                  <a:schemeClr val="tx1"/>
                </a:solidFill>
              </a:rPr>
              <a:t>। </a:t>
            </a:r>
          </a:p>
          <a:p>
            <a:endParaRPr lang="bn-BD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৬। </a:t>
            </a:r>
            <a:r>
              <a:rPr lang="bn-BD" sz="2000" dirty="0" smtClean="0">
                <a:solidFill>
                  <a:schemeClr val="tx1"/>
                </a:solidFill>
              </a:rPr>
              <a:t>বিদ্যুৎ</a:t>
            </a:r>
            <a:r>
              <a:rPr lang="bn-BD" sz="2000" dirty="0" smtClean="0">
                <a:solidFill>
                  <a:schemeClr val="tx1"/>
                </a:solidFill>
              </a:rPr>
              <a:t> </a:t>
            </a:r>
            <a:r>
              <a:rPr lang="bn-BD" sz="2000" dirty="0" smtClean="0">
                <a:solidFill>
                  <a:schemeClr val="tx1"/>
                </a:solidFill>
              </a:rPr>
              <a:t>চৌম্বক প্রভাব মুক্ত। </a:t>
            </a:r>
          </a:p>
          <a:p>
            <a:endParaRPr lang="bn-BD" sz="2000" dirty="0" smtClean="0">
              <a:solidFill>
                <a:schemeClr val="tx1"/>
              </a:solidFill>
            </a:endParaRPr>
          </a:p>
          <a:p>
            <a:r>
              <a:rPr lang="bn-BD" sz="2000" dirty="0" smtClean="0">
                <a:solidFill>
                  <a:schemeClr val="tx1"/>
                </a:solidFill>
              </a:rPr>
              <a:t>৭। ডেটা সংরক্ষণের নিরাপত্তা ও গোপণীয়তা বেশি। 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 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019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07096" y="689113"/>
            <a:ext cx="1845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/>
              <a:t>অসুবিধা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43877" y="1854463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১। এটি বেশ ব্যয়বহুল।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537252" y="2676939"/>
            <a:ext cx="59369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২। উচ্চ কারিগরি জ্ঞানসম্পন্ন কর্মীর প্রয়োজন।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457739" y="3432313"/>
            <a:ext cx="53406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৩। মেরামত খরচ বেশি।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543877" y="3950012"/>
            <a:ext cx="8234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৪।</a:t>
            </a:r>
            <a:r>
              <a:rPr lang="en-US" sz="2000" dirty="0" err="1" smtClean="0"/>
              <a:t>অপটিক্যাল</a:t>
            </a:r>
            <a:r>
              <a:rPr lang="en-US" sz="2000" dirty="0" smtClean="0"/>
              <a:t> </a:t>
            </a:r>
            <a:r>
              <a:rPr lang="en-US" sz="2000" dirty="0" err="1"/>
              <a:t>ফাইবার</a:t>
            </a:r>
            <a:r>
              <a:rPr lang="en-US" sz="2000" dirty="0"/>
              <a:t> </a:t>
            </a:r>
            <a:r>
              <a:rPr lang="en-US" sz="2000" dirty="0" err="1" smtClean="0"/>
              <a:t>ক্যাবল</a:t>
            </a:r>
            <a:r>
              <a:rPr lang="bn-BD" sz="2000" dirty="0" smtClean="0"/>
              <a:t> </a:t>
            </a:r>
            <a:r>
              <a:rPr lang="bn-BD" sz="2000" b="1" dirty="0" smtClean="0"/>
              <a:t>U </a:t>
            </a:r>
            <a:r>
              <a:rPr lang="en-US" sz="2000" dirty="0" err="1" smtClean="0"/>
              <a:t>আকৃতিতে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বাঁকালে</a:t>
            </a:r>
            <a:r>
              <a:rPr lang="en-US" sz="2000" dirty="0" smtClean="0"/>
              <a:t> </a:t>
            </a:r>
            <a:r>
              <a:rPr lang="en-US" sz="2000" dirty="0" err="1" smtClean="0"/>
              <a:t>ডেটা</a:t>
            </a:r>
            <a:r>
              <a:rPr lang="en-US" sz="2000" dirty="0" smtClean="0"/>
              <a:t> </a:t>
            </a:r>
            <a:r>
              <a:rPr lang="en-US" sz="2000" dirty="0" err="1" smtClean="0"/>
              <a:t>টান্সফারে</a:t>
            </a:r>
            <a:r>
              <a:rPr lang="en-US" sz="2000" dirty="0" smtClean="0"/>
              <a:t> </a:t>
            </a:r>
            <a:r>
              <a:rPr lang="en-US" sz="2000" dirty="0" err="1" smtClean="0"/>
              <a:t>বিঘ্ন</a:t>
            </a:r>
            <a:r>
              <a:rPr lang="en-US" sz="2000" dirty="0" smtClean="0"/>
              <a:t> </a:t>
            </a:r>
            <a:r>
              <a:rPr lang="en-US" sz="2000" dirty="0" err="1" smtClean="0"/>
              <a:t>হয়</a:t>
            </a:r>
            <a:r>
              <a:rPr lang="en-US" sz="2000" dirty="0" smtClean="0"/>
              <a:t>।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06398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0454" y="2679681"/>
            <a:ext cx="5784883" cy="331534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46922" y="530087"/>
            <a:ext cx="5751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/>
              <a:t>সিলিকা ও কাঁচের ব্যবহারের কারনঃ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6922" y="1167811"/>
            <a:ext cx="535387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১। অতি স্বচ্ছতা।</a:t>
            </a:r>
          </a:p>
          <a:p>
            <a:endParaRPr lang="bn-BD" dirty="0" smtClean="0"/>
          </a:p>
          <a:p>
            <a:r>
              <a:rPr lang="bn-BD" dirty="0" smtClean="0"/>
              <a:t>২</a:t>
            </a:r>
            <a:r>
              <a:rPr lang="bn-BD" dirty="0"/>
              <a:t>। সহজ পরিবহনযোগ্যতা ।</a:t>
            </a:r>
          </a:p>
          <a:p>
            <a:endParaRPr lang="bn-BD" dirty="0" smtClean="0"/>
          </a:p>
          <a:p>
            <a:r>
              <a:rPr lang="bn-BD" dirty="0" smtClean="0"/>
              <a:t>৩</a:t>
            </a:r>
            <a:r>
              <a:rPr lang="bn-BD" dirty="0"/>
              <a:t>।রাসায়নিক নিষ্ক্রিয়তা ।</a:t>
            </a:r>
          </a:p>
          <a:p>
            <a:endParaRPr lang="bn-BD" dirty="0" smtClean="0"/>
          </a:p>
          <a:p>
            <a:r>
              <a:rPr lang="bn-BD" dirty="0" smtClean="0"/>
              <a:t>৪</a:t>
            </a:r>
            <a:r>
              <a:rPr lang="bn-BD" dirty="0"/>
              <a:t>।শক্তির অপচয় কম।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5219199" y="4337356"/>
            <a:ext cx="1392072" cy="1228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70996" y="4222391"/>
            <a:ext cx="2333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সিগন্যালের প্রবাহ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67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233402" y="375158"/>
            <a:ext cx="1714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2428567" y="5627468"/>
            <a:ext cx="3751007" cy="5899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>
                <a:solidFill>
                  <a:schemeClr val="tx1"/>
                </a:solidFill>
              </a:rPr>
              <a:t>উত্তর – </a:t>
            </a:r>
            <a:r>
              <a:rPr lang="bn-BD" sz="2400" b="1" dirty="0" smtClean="0">
                <a:solidFill>
                  <a:schemeClr val="tx1"/>
                </a:solidFill>
              </a:rPr>
              <a:t>১০</a:t>
            </a:r>
            <a:r>
              <a:rPr lang="bn-BD" sz="5400" dirty="0" smtClean="0">
                <a:solidFill>
                  <a:schemeClr val="tx1"/>
                </a:solidFill>
              </a:rPr>
              <a:t>-</a:t>
            </a:r>
            <a:r>
              <a:rPr lang="bn-BD" sz="4000" b="1" dirty="0" smtClean="0">
                <a:solidFill>
                  <a:schemeClr val="tx1"/>
                </a:solidFill>
              </a:rPr>
              <a:t>৬ </a:t>
            </a:r>
            <a:r>
              <a:rPr lang="bn-BD" sz="2400" dirty="0" smtClean="0">
                <a:solidFill>
                  <a:schemeClr val="tx1"/>
                </a:solidFill>
              </a:rPr>
              <a:t>মিটার।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28568" y="2219628"/>
            <a:ext cx="2807109" cy="5899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>
                <a:solidFill>
                  <a:schemeClr val="tx1"/>
                </a:solidFill>
              </a:rPr>
              <a:t>উত্তর – </a:t>
            </a:r>
            <a:r>
              <a:rPr lang="bn-BD" dirty="0" smtClean="0">
                <a:solidFill>
                  <a:schemeClr val="tx1"/>
                </a:solidFill>
              </a:rPr>
              <a:t>ডাই ইলেকট্রনিক ।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28568" y="1378331"/>
            <a:ext cx="6012426" cy="5899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solidFill>
                  <a:schemeClr val="tx1"/>
                </a:solidFill>
              </a:rPr>
              <a:t>১। </a:t>
            </a:r>
            <a:r>
              <a:rPr lang="bn-BD" dirty="0" smtClean="0">
                <a:solidFill>
                  <a:schemeClr val="tx1"/>
                </a:solidFill>
              </a:rPr>
              <a:t>অপটিক্যাল ফাইবারে কি ধরনের অন্তরক ব্যবহৃত হয় 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28568" y="4786808"/>
            <a:ext cx="3751006" cy="5899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3। 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মাইক্রোমিটার সমান কত ?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28567" y="3924662"/>
            <a:ext cx="3043085" cy="5899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>
                <a:solidFill>
                  <a:schemeClr val="tx1"/>
                </a:solidFill>
              </a:rPr>
              <a:t>উত্তর -  </a:t>
            </a:r>
            <a:r>
              <a:rPr lang="bn-BD" dirty="0" smtClean="0">
                <a:solidFill>
                  <a:schemeClr val="tx1"/>
                </a:solidFill>
              </a:rPr>
              <a:t>আলোক সিগন্যাল ।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28567" y="3104851"/>
            <a:ext cx="6892413" cy="5899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000" dirty="0">
                <a:solidFill>
                  <a:schemeClr val="tx1"/>
                </a:solidFill>
              </a:rPr>
              <a:t>২</a:t>
            </a:r>
            <a:r>
              <a:rPr lang="bn-BD" sz="2000" dirty="0" smtClean="0">
                <a:solidFill>
                  <a:schemeClr val="tx1"/>
                </a:solidFill>
              </a:rPr>
              <a:t>। </a:t>
            </a:r>
            <a:r>
              <a:rPr lang="bn-BD" sz="2000" dirty="0">
                <a:solidFill>
                  <a:schemeClr val="tx1"/>
                </a:solidFill>
              </a:rPr>
              <a:t>অপটিক্যাল ফাইবারে কি ধরনের </a:t>
            </a:r>
            <a:r>
              <a:rPr lang="bn-BD" sz="2000" dirty="0" smtClean="0">
                <a:solidFill>
                  <a:schemeClr val="tx1"/>
                </a:solidFill>
              </a:rPr>
              <a:t>সিগন্যাল ব্যবহার করা হয় </a:t>
            </a:r>
            <a:r>
              <a:rPr lang="bn-BD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bn-BD" sz="2000" dirty="0" smtClean="0">
                <a:solidFill>
                  <a:schemeClr val="tx1"/>
                </a:solidFill>
              </a:rPr>
              <a:t>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264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5" grpId="0"/>
      <p:bldP spid="8" grpId="0"/>
      <p:bldP spid="9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1603" y="158299"/>
            <a:ext cx="31377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96151" y="4328884"/>
            <a:ext cx="6908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অপটিক্যাল ফাইবারের চিহ্নিত চিত্র অংকন কর 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8" t="9889" r="4637"/>
          <a:stretch/>
        </p:blipFill>
        <p:spPr>
          <a:xfrm>
            <a:off x="1395723" y="1336640"/>
            <a:ext cx="7909491" cy="2829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33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75264" y="1"/>
            <a:ext cx="56333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89" b="5986"/>
          <a:stretch/>
        </p:blipFill>
        <p:spPr>
          <a:xfrm>
            <a:off x="3475264" y="2943313"/>
            <a:ext cx="4828078" cy="3177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883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0999" y="457201"/>
            <a:ext cx="3669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কৃতজ্ঞ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তা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bn-BD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bn-BD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স্বীকার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85434" y="2202426"/>
            <a:ext cx="889204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bn-BD" sz="3200" b="1" dirty="0"/>
              <a:t>GOOGLE</a:t>
            </a:r>
          </a:p>
          <a:p>
            <a:pPr marL="342900" indent="-342900">
              <a:buAutoNum type="arabicPeriod"/>
            </a:pPr>
            <a:r>
              <a:rPr lang="bn-BD" sz="3200" b="1" dirty="0"/>
              <a:t>NATIONAL CURRICULUM &amp; TEXTBOOK BOARD, BANGLADESH.</a:t>
            </a:r>
          </a:p>
          <a:p>
            <a:pPr marL="342900" indent="-342900">
              <a:buAutoNum type="arabicPeriod"/>
            </a:pPr>
            <a:r>
              <a:rPr lang="bn-BD" sz="3200" b="1" dirty="0"/>
              <a:t>TEACHER`S OF AMRIA ISLAMIA ALIM MADRASA.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92778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62700" y="2438401"/>
            <a:ext cx="4137134" cy="255454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2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মোহাম্মদ আমজাদ হোসেন রাসেল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সহকারী শিক্ষক (কৃষি) </a:t>
            </a:r>
          </a:p>
          <a:p>
            <a:pPr algn="ctr"/>
            <a:r>
              <a:rPr lang="bn-BD" sz="2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আমরিয়া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ইসলামিয়া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মাদ্রাসা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দক্ষিণ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সুনা</a:t>
            </a:r>
            <a:r>
              <a:rPr lang="bn-BD" sz="2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মগ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ঞ্জ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সুনামগঞ্জ</a:t>
            </a:r>
          </a:p>
          <a:p>
            <a:pPr algn="ctr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NikoshBAN" pitchFamily="2" charset="0"/>
              </a:rPr>
              <a:t>amzadhrasal1981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@gmail.com</a:t>
            </a:r>
          </a:p>
        </p:txBody>
      </p:sp>
      <p:sp>
        <p:nvSpPr>
          <p:cNvPr id="5" name="Horizontal Scroll 4"/>
          <p:cNvSpPr/>
          <p:nvPr/>
        </p:nvSpPr>
        <p:spPr>
          <a:xfrm>
            <a:off x="4191000" y="609600"/>
            <a:ext cx="3657600" cy="1146412"/>
          </a:xfrm>
          <a:prstGeom prst="horizontalScroll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0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473" y="2438401"/>
            <a:ext cx="3407872" cy="269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54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06" t="18226" r="1398" b="17044"/>
          <a:stretch/>
        </p:blipFill>
        <p:spPr>
          <a:xfrm>
            <a:off x="6966156" y="1828800"/>
            <a:ext cx="3421625" cy="443926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789472" y="1828800"/>
            <a:ext cx="4540045" cy="4524315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endParaRPr lang="en-US" sz="3200" i="1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sz="3200" i="1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শ্রেণি-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একাদশ-দ্বাদশ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বিষয়-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যোগাযোগ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অধ্যায়- 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য়</a:t>
            </a:r>
          </a:p>
          <a:p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11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সময়-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৪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5মিনিট  </a:t>
            </a:r>
          </a:p>
          <a:p>
            <a:pPr algn="ctr">
              <a:buNone/>
            </a:pPr>
            <a:endParaRPr lang="en-US" sz="3200" i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sz="3200" i="1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44181" y="324466"/>
            <a:ext cx="3347884" cy="8701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</p:txBody>
      </p:sp>
    </p:spTree>
    <p:extLst>
      <p:ext uri="{BB962C8B-B14F-4D97-AF65-F5344CB8AC3E}">
        <p14:creationId xmlns:p14="http://schemas.microsoft.com/office/powerpoint/2010/main" val="137232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ptical_fiber_cable.jpg">
            <a:extLst>
              <a:ext uri="{FF2B5EF4-FFF2-40B4-BE49-F238E27FC236}">
                <a16:creationId xmlns:a16="http://schemas.microsoft.com/office/drawing/2014/main" id="{4D86A815-5472-4D5D-A900-1F6649CEAD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599" y="2632364"/>
            <a:ext cx="8949396" cy="335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4022493" y="5836990"/>
            <a:ext cx="4386607" cy="7904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</a:rPr>
              <a:t>অপটিক্যাল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ফাইবার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31341" y="387457"/>
            <a:ext cx="5377912" cy="881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002060"/>
                </a:solidFill>
              </a:rPr>
              <a:t>ছবিটি লক্ষ্য কর 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22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-Point Star 2"/>
          <p:cNvSpPr/>
          <p:nvPr/>
        </p:nvSpPr>
        <p:spPr>
          <a:xfrm>
            <a:off x="3485746" y="139348"/>
            <a:ext cx="5938473" cy="1571466"/>
          </a:xfrm>
          <a:prstGeom prst="star5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আজকের পাঠ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21167" y="1710814"/>
            <a:ext cx="6779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</a:rPr>
              <a:t>অপটিক্যা</a:t>
            </a:r>
            <a:r>
              <a:rPr lang="en-US" sz="3200" b="1" dirty="0" smtClean="0">
                <a:solidFill>
                  <a:srgbClr val="002060"/>
                </a:solidFill>
              </a:rPr>
              <a:t> ল </a:t>
            </a:r>
            <a:r>
              <a:rPr lang="en-US" sz="3200" b="1" dirty="0" err="1" smtClean="0">
                <a:solidFill>
                  <a:srgbClr val="002060"/>
                </a:solidFill>
              </a:rPr>
              <a:t>ফাইবার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59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671673" y="2271247"/>
            <a:ext cx="7850699" cy="1815882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অপটিক্যাল ফাইবার কি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বলতে পারবে?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২। অপটিক্যাল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ফাইবারের  বিভিন্ন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অংশ বর্ণনা করতে পারবে?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অপটিক্যাল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ফাইবারের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সুবিধা ব্যাখ্যা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করতে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অপটিক্যাল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ফাইবারের অসুবিধা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08754" y="221226"/>
            <a:ext cx="23744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400" b="1" dirty="0"/>
          </a:p>
        </p:txBody>
      </p:sp>
      <p:sp>
        <p:nvSpPr>
          <p:cNvPr id="4" name="Rectangle 3"/>
          <p:cNvSpPr/>
          <p:nvPr/>
        </p:nvSpPr>
        <p:spPr>
          <a:xfrm>
            <a:off x="2095119" y="1195879"/>
            <a:ext cx="5456564" cy="8701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.........</a:t>
            </a:r>
          </a:p>
        </p:txBody>
      </p:sp>
    </p:spTree>
    <p:extLst>
      <p:ext uri="{BB962C8B-B14F-4D97-AF65-F5344CB8AC3E}">
        <p14:creationId xmlns:p14="http://schemas.microsoft.com/office/powerpoint/2010/main" val="2470450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266" y="265624"/>
            <a:ext cx="6473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অপটিক্যাল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ফাইবার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ক্যাবল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71160" y="1196043"/>
            <a:ext cx="96541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অপটিক্যাল</a:t>
            </a:r>
            <a:r>
              <a:rPr lang="en-US" b="1" dirty="0" smtClean="0"/>
              <a:t> </a:t>
            </a:r>
            <a:r>
              <a:rPr lang="en-US" b="1" dirty="0" err="1" smtClean="0"/>
              <a:t>ফাইবার</a:t>
            </a:r>
            <a:r>
              <a:rPr lang="en-US" b="1" dirty="0" smtClean="0"/>
              <a:t> </a:t>
            </a:r>
            <a:r>
              <a:rPr lang="en-US" b="1" dirty="0" err="1" smtClean="0"/>
              <a:t>ক্যাবল</a:t>
            </a:r>
            <a:r>
              <a:rPr lang="bn-BD" b="1" dirty="0" smtClean="0"/>
              <a:t> মূলত কাঁচের তৈরি এক ধরনের তন্তু । আলো পরিবহনে সক্ষম মাল্টিকম্পোনেন্ট কাঁচ বা প্লাস্টিকের আঁশ দ্বারা তৈরি </a:t>
            </a:r>
            <a:r>
              <a:rPr lang="en-US" b="1" dirty="0" err="1" smtClean="0"/>
              <a:t>অপটিক্যাল</a:t>
            </a:r>
            <a:r>
              <a:rPr lang="en-US" b="1" dirty="0" smtClean="0"/>
              <a:t> </a:t>
            </a:r>
            <a:r>
              <a:rPr lang="en-US" b="1" dirty="0" err="1" smtClean="0"/>
              <a:t>ফাইবার</a:t>
            </a:r>
            <a:r>
              <a:rPr lang="en-US" b="1" dirty="0" smtClean="0"/>
              <a:t> </a:t>
            </a:r>
            <a:r>
              <a:rPr lang="en-US" b="1" dirty="0" err="1" smtClean="0"/>
              <a:t>ক্যাবল</a:t>
            </a:r>
            <a:r>
              <a:rPr lang="bn-BD" b="1" dirty="0" smtClean="0"/>
              <a:t>।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পুর্ণ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অভ্যন্তরীণ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প্রতিফলনের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সুত্র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লাগিয়ে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দ্রুত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ডেটা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আদান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–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এ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ক্যাবলে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ডেটা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আদান-প্রদানের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লেজার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রশ্মি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এর ডেটা ট্রান্সমিশন ব্যান্ডউইথ ১০০ </a:t>
            </a:r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Mbps – 2 Gbps. </a:t>
            </a:r>
            <a:endParaRPr lang="en-US" sz="2000" b="1" dirty="0" smtClean="0"/>
          </a:p>
          <a:p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8" t="9889" r="4637"/>
          <a:stretch/>
        </p:blipFill>
        <p:spPr>
          <a:xfrm>
            <a:off x="5998238" y="3370769"/>
            <a:ext cx="5013434" cy="282956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45291" y="3123336"/>
            <a:ext cx="1488629" cy="6433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tx1"/>
                </a:solidFill>
              </a:rPr>
              <a:t>বৈশি</a:t>
            </a:r>
            <a:r>
              <a:rPr lang="en-US" sz="2400" b="1" dirty="0" err="1" smtClean="0">
                <a:solidFill>
                  <a:schemeClr val="tx1"/>
                </a:solidFill>
              </a:rPr>
              <a:t>ষ্ট্য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5291" y="3916901"/>
            <a:ext cx="5121327" cy="20611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 smtClean="0">
                <a:solidFill>
                  <a:schemeClr val="tx1"/>
                </a:solidFill>
              </a:rPr>
              <a:t>১।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গতি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আলোর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গতির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একসাথে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প্রেরণ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শক্তির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অপচয়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একেবারে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এ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ক্যাবল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রাসায়নিকভাবে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নিস্ক্রিয়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BD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80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0222" y="270815"/>
            <a:ext cx="43321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অপটিক্যাল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ফাইবার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ক্যাবল</a:t>
            </a:r>
            <a:r>
              <a:rPr lang="bn-BD" sz="2000" b="1" dirty="0" smtClean="0"/>
              <a:t>ের গঠন</a:t>
            </a:r>
            <a:endParaRPr lang="en-US" sz="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8375" y="1510027"/>
            <a:ext cx="3451252" cy="49570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99930" y="1643270"/>
            <a:ext cx="595022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অপটিক্যাল</a:t>
            </a:r>
            <a:r>
              <a:rPr lang="en-US" dirty="0" smtClean="0"/>
              <a:t> </a:t>
            </a:r>
            <a:r>
              <a:rPr lang="en-US" dirty="0" err="1" smtClean="0"/>
              <a:t>ফাইবার</a:t>
            </a:r>
            <a:r>
              <a:rPr lang="en-US" dirty="0" smtClean="0"/>
              <a:t> </a:t>
            </a:r>
            <a:r>
              <a:rPr lang="en-US" dirty="0" err="1" smtClean="0"/>
              <a:t>ক্যাবল</a:t>
            </a:r>
            <a:r>
              <a:rPr lang="bn-BD" dirty="0" smtClean="0"/>
              <a:t>কে তিন ভাগে ভাগ করা হয়েছে। যথা –</a:t>
            </a:r>
          </a:p>
          <a:p>
            <a:endParaRPr lang="bn-BD" sz="2000" b="1" dirty="0" smtClean="0"/>
          </a:p>
          <a:p>
            <a:r>
              <a:rPr lang="bn-BD" sz="2000" b="1" dirty="0" smtClean="0"/>
              <a:t>১। ক্ল্যাডিং</a:t>
            </a:r>
          </a:p>
          <a:p>
            <a:endParaRPr lang="bn-BD" dirty="0" smtClean="0"/>
          </a:p>
          <a:p>
            <a:r>
              <a:rPr lang="bn-BD" sz="2000" b="1" dirty="0" smtClean="0"/>
              <a:t>২। কোর</a:t>
            </a:r>
          </a:p>
          <a:p>
            <a:endParaRPr lang="bn-BD" dirty="0" smtClean="0"/>
          </a:p>
          <a:p>
            <a:r>
              <a:rPr lang="bn-BD" sz="2000" b="1" dirty="0" smtClean="0"/>
              <a:t>৩। জ্যাকেট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23727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0917" y="1795336"/>
            <a:ext cx="1790754" cy="43955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33655" y="2034421"/>
            <a:ext cx="861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/>
              <a:t>কোর</a:t>
            </a:r>
            <a:endParaRPr lang="en-US" b="1" dirty="0"/>
          </a:p>
        </p:txBody>
      </p:sp>
      <p:cxnSp>
        <p:nvCxnSpPr>
          <p:cNvPr id="7" name="Straight Arrow Connector 6"/>
          <p:cNvCxnSpPr>
            <a:stCxn id="5" idx="3"/>
          </p:cNvCxnSpPr>
          <p:nvPr/>
        </p:nvCxnSpPr>
        <p:spPr>
          <a:xfrm flipV="1">
            <a:off x="8595046" y="2106876"/>
            <a:ext cx="1452930" cy="1122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96402" y="1071154"/>
            <a:ext cx="6930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 ভিন্ন </a:t>
            </a:r>
            <a:r>
              <a:rPr lang="bn-BD" sz="2400" dirty="0">
                <a:latin typeface="ArhialkhanMJ" panose="00000400000000000000" pitchFamily="2" charset="0"/>
                <a:cs typeface="NikoshBAN" panose="02000000000000000000" pitchFamily="2" charset="0"/>
              </a:rPr>
              <a:t>প্রতিসরাংক</a:t>
            </a:r>
            <a:r>
              <a:rPr lang="bn-BD" sz="2000" dirty="0"/>
              <a:t> বিশিষ্ট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bn-BD" sz="2000" dirty="0"/>
              <a:t> আলোক পরিবাহকের </a:t>
            </a:r>
            <a:r>
              <a:rPr lang="bn-BD" sz="2000" dirty="0" smtClean="0"/>
              <a:t>ভিতরের </a:t>
            </a:r>
            <a:r>
              <a:rPr lang="bn-BD" sz="2000" dirty="0"/>
              <a:t>স্তর বা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আবরণকে</a:t>
            </a:r>
            <a:r>
              <a:rPr lang="bn-BD" sz="2000" dirty="0"/>
              <a:t> </a:t>
            </a:r>
            <a:r>
              <a:rPr lang="bn-BD" sz="2000" dirty="0" smtClean="0"/>
              <a:t>কোর </a:t>
            </a:r>
            <a:r>
              <a:rPr lang="bn-BD" sz="2000" dirty="0"/>
              <a:t>বলে।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6402" y="3537808"/>
            <a:ext cx="73615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১। </a:t>
            </a:r>
            <a:r>
              <a:rPr lang="en-US" sz="2000" dirty="0" err="1" smtClean="0"/>
              <a:t>এটি</a:t>
            </a:r>
            <a:r>
              <a:rPr lang="en-US" sz="2000" dirty="0" smtClean="0"/>
              <a:t> </a:t>
            </a:r>
            <a:r>
              <a:rPr lang="en-US" sz="2000" dirty="0" err="1" smtClean="0"/>
              <a:t>সিলিকা</a:t>
            </a:r>
            <a:r>
              <a:rPr lang="en-US" sz="2000" dirty="0" smtClean="0"/>
              <a:t> </a:t>
            </a:r>
            <a:r>
              <a:rPr lang="en-US" sz="2000" dirty="0" err="1" smtClean="0"/>
              <a:t>মাল্টিকম্পোনে</a:t>
            </a:r>
            <a:r>
              <a:rPr lang="bn-BD" sz="2000" dirty="0" smtClean="0"/>
              <a:t>ন্ট </a:t>
            </a:r>
            <a:r>
              <a:rPr lang="en-US" sz="2000" dirty="0" smtClean="0"/>
              <a:t> </a:t>
            </a:r>
            <a:r>
              <a:rPr lang="en-US" sz="2000" dirty="0" err="1" smtClean="0"/>
              <a:t>কাঁচ</a:t>
            </a:r>
            <a:r>
              <a:rPr lang="en-US" sz="2000" dirty="0" smtClean="0"/>
              <a:t> </a:t>
            </a:r>
            <a:r>
              <a:rPr lang="en-US" sz="2000" dirty="0" err="1" smtClean="0"/>
              <a:t>বা</a:t>
            </a:r>
            <a:r>
              <a:rPr lang="en-US" sz="2000" dirty="0" smtClean="0"/>
              <a:t> </a:t>
            </a:r>
            <a:r>
              <a:rPr lang="en-US" sz="2000" dirty="0" err="1" smtClean="0"/>
              <a:t>স্বচ্ছ</a:t>
            </a:r>
            <a:r>
              <a:rPr lang="en-US" sz="2000" dirty="0" smtClean="0"/>
              <a:t> </a:t>
            </a:r>
            <a:r>
              <a:rPr lang="en-US" sz="2000" dirty="0" err="1" smtClean="0"/>
              <a:t>প্লাস্টিক</a:t>
            </a:r>
            <a:r>
              <a:rPr lang="en-US" sz="2000" dirty="0" smtClean="0"/>
              <a:t> </a:t>
            </a:r>
            <a:r>
              <a:rPr lang="en-US" sz="2000" dirty="0" err="1" smtClean="0"/>
              <a:t>দিয়ে</a:t>
            </a:r>
            <a:r>
              <a:rPr lang="en-US" sz="2000" dirty="0" smtClean="0"/>
              <a:t> </a:t>
            </a:r>
            <a:r>
              <a:rPr lang="en-US" sz="2000" dirty="0" err="1" smtClean="0"/>
              <a:t>তৈরি</a:t>
            </a:r>
            <a:r>
              <a:rPr lang="en-US" sz="2000" dirty="0" smtClean="0"/>
              <a:t> ।</a:t>
            </a:r>
          </a:p>
          <a:p>
            <a:endParaRPr lang="bn-BD" sz="2000" dirty="0" smtClean="0"/>
          </a:p>
          <a:p>
            <a:r>
              <a:rPr lang="en-US" sz="2000" dirty="0" smtClean="0"/>
              <a:t>২। </a:t>
            </a:r>
            <a:r>
              <a:rPr lang="en-US" sz="2000" dirty="0" err="1" smtClean="0"/>
              <a:t>কোরের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ব্যাস</a:t>
            </a:r>
            <a:r>
              <a:rPr lang="en-US" sz="2000" dirty="0" smtClean="0"/>
              <a:t> ৮-১০০ </a:t>
            </a:r>
            <a:r>
              <a:rPr lang="en-US" sz="2000" dirty="0" err="1" smtClean="0"/>
              <a:t>মাইক্রোমিটার</a:t>
            </a:r>
            <a:r>
              <a:rPr lang="en-US" sz="2000" dirty="0" smtClean="0"/>
              <a:t> ।</a:t>
            </a:r>
          </a:p>
          <a:p>
            <a:endParaRPr lang="bn-BD" sz="2000" dirty="0" smtClean="0"/>
          </a:p>
          <a:p>
            <a:r>
              <a:rPr lang="en-US" sz="2000" dirty="0" smtClean="0"/>
              <a:t>৩। </a:t>
            </a:r>
            <a:r>
              <a:rPr lang="en-US" sz="2000" dirty="0" err="1" smtClean="0"/>
              <a:t>ইহা</a:t>
            </a:r>
            <a:r>
              <a:rPr lang="en-US" sz="2000" dirty="0" smtClean="0"/>
              <a:t> </a:t>
            </a:r>
            <a:r>
              <a:rPr lang="en-US" sz="2000" dirty="0" err="1" smtClean="0"/>
              <a:t>আলোক</a:t>
            </a:r>
            <a:r>
              <a:rPr lang="en-US" sz="2000" dirty="0" smtClean="0"/>
              <a:t> </a:t>
            </a:r>
            <a:r>
              <a:rPr lang="en-US" sz="2000" dirty="0" err="1" smtClean="0"/>
              <a:t>বা</a:t>
            </a:r>
            <a:r>
              <a:rPr lang="en-US" sz="2000" dirty="0" smtClean="0"/>
              <a:t> </a:t>
            </a:r>
            <a:r>
              <a:rPr lang="en-US" sz="2000" dirty="0" err="1" smtClean="0"/>
              <a:t>লাইট</a:t>
            </a:r>
            <a:r>
              <a:rPr lang="en-US" sz="2000" dirty="0" smtClean="0"/>
              <a:t> </a:t>
            </a:r>
            <a:r>
              <a:rPr lang="en-US" sz="2000" dirty="0" err="1" smtClean="0"/>
              <a:t>সিগন্যাল</a:t>
            </a:r>
            <a:r>
              <a:rPr lang="en-US" sz="2000" dirty="0" smtClean="0"/>
              <a:t> </a:t>
            </a:r>
            <a:r>
              <a:rPr lang="en-US" sz="2000" dirty="0" err="1" smtClean="0"/>
              <a:t>সঞ্চালন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করে</a:t>
            </a:r>
            <a:r>
              <a:rPr lang="en-US" sz="2000" dirty="0" smtClean="0"/>
              <a:t> ।  </a:t>
            </a:r>
            <a:endParaRPr lang="bn-BD" sz="2000" dirty="0" smtClean="0"/>
          </a:p>
          <a:p>
            <a:endParaRPr lang="bn-BD" sz="20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1096402" y="2437217"/>
            <a:ext cx="171599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b="1" dirty="0" smtClean="0">
                <a:solidFill>
                  <a:schemeClr val="tx1"/>
                </a:solidFill>
              </a:rPr>
              <a:t>বৈশিষ্ট্যঃ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08944" y="247789"/>
            <a:ext cx="150043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</a:rPr>
              <a:t>কোরঃ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63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599</Words>
  <Application>Microsoft Office PowerPoint</Application>
  <PresentationFormat>Widescreen</PresentationFormat>
  <Paragraphs>124</Paragraphs>
  <Slides>19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ArhialkhanMJ</vt:lpstr>
      <vt:lpstr>Arial</vt:lpstr>
      <vt:lpstr>Calibri</vt:lpstr>
      <vt:lpstr>Calibri Light</vt:lpstr>
      <vt:lpstr>NikoshBAN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Rasel</dc:creator>
  <cp:lastModifiedBy>Rasel</cp:lastModifiedBy>
  <cp:revision>59</cp:revision>
  <dcterms:created xsi:type="dcterms:W3CDTF">2018-04-15T17:14:14Z</dcterms:created>
  <dcterms:modified xsi:type="dcterms:W3CDTF">2020-02-27T06:15:45Z</dcterms:modified>
</cp:coreProperties>
</file>