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7C80-B85A-4501-B898-B9A5355A4E2A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F87-9CCC-4E31-854A-E7224E27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7C80-B85A-4501-B898-B9A5355A4E2A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F87-9CCC-4E31-854A-E7224E27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7C80-B85A-4501-B898-B9A5355A4E2A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F87-9CCC-4E31-854A-E7224E27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7C80-B85A-4501-B898-B9A5355A4E2A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F87-9CCC-4E31-854A-E7224E27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7C80-B85A-4501-B898-B9A5355A4E2A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F87-9CCC-4E31-854A-E7224E27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7C80-B85A-4501-B898-B9A5355A4E2A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F87-9CCC-4E31-854A-E7224E27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7C80-B85A-4501-B898-B9A5355A4E2A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F87-9CCC-4E31-854A-E7224E27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7C80-B85A-4501-B898-B9A5355A4E2A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F87-9CCC-4E31-854A-E7224E27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7C80-B85A-4501-B898-B9A5355A4E2A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F87-9CCC-4E31-854A-E7224E27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7C80-B85A-4501-B898-B9A5355A4E2A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F87-9CCC-4E31-854A-E7224E27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7C80-B85A-4501-B898-B9A5355A4E2A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F87-9CCC-4E31-854A-E7224E27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17C80-B85A-4501-B898-B9A5355A4E2A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21F87-9CCC-4E31-854A-E7224E27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hakhawath747@gam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8800" dirty="0" err="1" smtClean="0">
                <a:solidFill>
                  <a:srgbClr val="FFFF00"/>
                </a:solidFill>
              </a:rPr>
              <a:t>শুভেচ্ছা</a:t>
            </a:r>
            <a:r>
              <a:rPr lang="en-US" sz="8800" dirty="0" smtClean="0">
                <a:solidFill>
                  <a:srgbClr val="FFFF00"/>
                </a:solidFill>
              </a:rPr>
              <a:t> </a:t>
            </a:r>
            <a:endParaRPr lang="en-US" sz="8800" dirty="0">
              <a:solidFill>
                <a:srgbClr val="FFFF00"/>
              </a:solidFill>
            </a:endParaRPr>
          </a:p>
        </p:txBody>
      </p:sp>
      <p:pic>
        <p:nvPicPr>
          <p:cNvPr id="5" name="Content Placeholder 4" descr="52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524000"/>
            <a:ext cx="6400799" cy="38100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>
                <a:solidFill>
                  <a:srgbClr val="002060"/>
                </a:solidFill>
              </a:rPr>
              <a:t>নিচের চিত্রগুলো লক্ষ কর।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Content Placeholder 3" descr="s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47800"/>
            <a:ext cx="3505200" cy="26670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s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447800"/>
            <a:ext cx="3505200" cy="25908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s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4800600"/>
            <a:ext cx="4419600" cy="19050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ounded Rectangle 6"/>
          <p:cNvSpPr/>
          <p:nvPr/>
        </p:nvSpPr>
        <p:spPr>
          <a:xfrm>
            <a:off x="381000" y="4191000"/>
            <a:ext cx="3200400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</a:rPr>
              <a:t> ঝুকিঁ</a:t>
            </a:r>
            <a:endParaRPr lang="en-US" sz="4800" dirty="0"/>
          </a:p>
        </p:txBody>
      </p:sp>
      <p:sp>
        <p:nvSpPr>
          <p:cNvPr id="8" name="Flowchart: Alternate Process 7"/>
          <p:cNvSpPr/>
          <p:nvPr/>
        </p:nvSpPr>
        <p:spPr>
          <a:xfrm rot="16200000">
            <a:off x="3314700" y="2628900"/>
            <a:ext cx="3048000" cy="685800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</a:rPr>
              <a:t>ঝুকিঁ</a:t>
            </a:r>
            <a:r>
              <a:rPr lang="bn-IN" dirty="0" smtClean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57200" y="5410200"/>
            <a:ext cx="38100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7030A0"/>
                </a:solidFill>
              </a:rPr>
              <a:t>অনিশ্চয়তা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4000" dirty="0" smtClean="0"/>
              <a:t>ঝুঁকিমুক্ত আয় ও ঝুঁকিবহুল আয়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124200" y="1676400"/>
            <a:ext cx="2514600" cy="1066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FF00"/>
                </a:solidFill>
              </a:rPr>
              <a:t>ঝুঁকি বিবেচনায় আয়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1066800" y="2743200"/>
            <a:ext cx="7162800" cy="304800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33400" y="3124200"/>
            <a:ext cx="3810000" cy="3124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ঝুঁকিমুক্ত আয়ে প্রকূত আয় সবসময় প্রত্যাশিত আয়ের সমান হয়। যেমনঃ ট্রেজারি বিল</a:t>
            </a:r>
            <a:r>
              <a:rPr lang="bn-IN" dirty="0" smtClean="0">
                <a:solidFill>
                  <a:srgbClr val="002060"/>
                </a:solidFill>
              </a:rPr>
              <a:t>।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5105400" y="3048000"/>
            <a:ext cx="3505200" cy="3048000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002060"/>
                </a:solidFill>
              </a:rPr>
              <a:t>যেসব আয়ের সাথে ঝুঁকি জড়িত সেসব আয়কে ঝুকিহুল আয় বলে। যেমনঃ সেকেন্ডারি বাজারের শেয়ারে বিনিয়োগ </a:t>
            </a:r>
            <a:r>
              <a:rPr lang="bn-IN" dirty="0" smtClean="0">
                <a:solidFill>
                  <a:srgbClr val="002060"/>
                </a:solidFill>
              </a:rPr>
              <a:t>।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33400" y="25908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153400" y="25908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" y="2667000"/>
            <a:ext cx="3581400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2060"/>
                </a:solidFill>
              </a:rPr>
              <a:t>ঝুঁকিমুক্ত আয় 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181600" y="2590800"/>
            <a:ext cx="3429000" cy="60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7030A0"/>
                </a:solidFill>
              </a:rPr>
              <a:t>ঝুঁকিবহুল আয় 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6000" dirty="0" smtClean="0">
                <a:solidFill>
                  <a:srgbClr val="0070C0"/>
                </a:solidFill>
              </a:rPr>
              <a:t>দলীয় কাজ 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5" name="Flowchart: Data 4"/>
          <p:cNvSpPr/>
          <p:nvPr/>
        </p:nvSpPr>
        <p:spPr>
          <a:xfrm>
            <a:off x="4876800" y="1676400"/>
            <a:ext cx="3733800" cy="4267200"/>
          </a:xfrm>
          <a:prstGeom prst="flowChartInputOutp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FF00"/>
                </a:solidFill>
              </a:rPr>
              <a:t>প্রত্যাশার বাইরে কোনো কিছু ঘটার সম্ভাবনাকে কি বলে? 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6" name="Content Placeholder 3" descr="IMG201909151333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524000"/>
            <a:ext cx="4724400" cy="51816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xagon 3"/>
          <p:cNvSpPr/>
          <p:nvPr/>
        </p:nvSpPr>
        <p:spPr>
          <a:xfrm>
            <a:off x="2057400" y="304800"/>
            <a:ext cx="4724400" cy="1219200"/>
          </a:xfrm>
          <a:prstGeom prst="hexag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7030A0"/>
                </a:solidFill>
              </a:rPr>
              <a:t>উত্তর</a:t>
            </a:r>
            <a:r>
              <a:rPr lang="en-US" sz="8000" dirty="0" smtClean="0">
                <a:solidFill>
                  <a:srgbClr val="7030A0"/>
                </a:solidFill>
              </a:rPr>
              <a:t> </a:t>
            </a:r>
            <a:endParaRPr lang="en-US" sz="8000" dirty="0">
              <a:solidFill>
                <a:srgbClr val="7030A0"/>
              </a:solidFill>
            </a:endParaRPr>
          </a:p>
        </p:txBody>
      </p:sp>
      <p:sp>
        <p:nvSpPr>
          <p:cNvPr id="6" name="Parallelogram 5"/>
          <p:cNvSpPr/>
          <p:nvPr/>
        </p:nvSpPr>
        <p:spPr>
          <a:xfrm>
            <a:off x="1447800" y="1905000"/>
            <a:ext cx="6934200" cy="3810000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</a:rPr>
              <a:t>প্রত্যাশার বাইরে কোনো কিছু ঘটার সম্ভাবনাকে অনিশ্চয়তা  বলে।  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IN" sz="1800" dirty="0" smtClean="0">
                <a:solidFill>
                  <a:srgbClr val="00B050"/>
                </a:solidFill>
              </a:rPr>
              <a:t>মি </a:t>
            </a:r>
            <a:r>
              <a:rPr lang="en-US" sz="1800" dirty="0" smtClean="0">
                <a:solidFill>
                  <a:srgbClr val="00B050"/>
                </a:solidFill>
              </a:rPr>
              <a:t>.</a:t>
            </a:r>
            <a:r>
              <a:rPr lang="bn-IN" sz="1800" dirty="0" smtClean="0">
                <a:solidFill>
                  <a:srgbClr val="00B050"/>
                </a:solidFill>
              </a:rPr>
              <a:t>শফিক একজন ব্যবসায়ী। তিনি গত বছর ১ কোটি টাকার পণ্য বিক্রি করেছেন। কিন্তু তিনি আশাঙ্কা করেছেন যে আগামী  বছর বিক্রয়ের পরিমাণ কমে যেতে পারে। </a:t>
            </a:r>
          </a:p>
          <a:p>
            <a:r>
              <a:rPr lang="bn-IN" sz="1800" dirty="0" smtClean="0">
                <a:solidFill>
                  <a:srgbClr val="7030A0"/>
                </a:solidFill>
              </a:rPr>
              <a:t>১। মি শফিকের আশঙ্কা কী বলে আখ্যায়িত করা যায়? 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      </a:t>
            </a:r>
            <a:r>
              <a:rPr lang="bn-IN" sz="1800" dirty="0" smtClean="0">
                <a:solidFill>
                  <a:srgbClr val="FF0000"/>
                </a:solidFill>
              </a:rPr>
              <a:t>(ক) ঝুঁকি    </a:t>
            </a:r>
            <a:r>
              <a:rPr lang="bn-IN" sz="1800" dirty="0" smtClean="0">
                <a:solidFill>
                  <a:srgbClr val="00B0F0"/>
                </a:solidFill>
              </a:rPr>
              <a:t>(খ) গরমিল </a:t>
            </a:r>
          </a:p>
          <a:p>
            <a:r>
              <a:rPr lang="en-US" sz="1800" dirty="0" smtClean="0">
                <a:solidFill>
                  <a:srgbClr val="00B0F0"/>
                </a:solidFill>
              </a:rPr>
              <a:t>      </a:t>
            </a:r>
            <a:r>
              <a:rPr lang="bn-IN" sz="1800" dirty="0" smtClean="0">
                <a:solidFill>
                  <a:srgbClr val="00B0F0"/>
                </a:solidFill>
              </a:rPr>
              <a:t>(গ) বিচ্যুতি   (ঘ) আদর্শ বিচ্যুতি </a:t>
            </a:r>
          </a:p>
          <a:p>
            <a:r>
              <a:rPr lang="bn-IN" sz="1800" dirty="0" smtClean="0">
                <a:solidFill>
                  <a:srgbClr val="00B050"/>
                </a:solidFill>
              </a:rPr>
              <a:t>২।  মি </a:t>
            </a:r>
            <a:r>
              <a:rPr lang="en-US" sz="1800" dirty="0" smtClean="0">
                <a:solidFill>
                  <a:srgbClr val="00B050"/>
                </a:solidFill>
              </a:rPr>
              <a:t>.</a:t>
            </a:r>
            <a:r>
              <a:rPr lang="bn-IN" sz="1800" dirty="0" smtClean="0">
                <a:solidFill>
                  <a:srgbClr val="00B050"/>
                </a:solidFill>
              </a:rPr>
              <a:t>শফিকের আশঙ্কা দূর করার জন্য করণিয়  </a:t>
            </a:r>
            <a:r>
              <a:rPr lang="bn-IN" sz="1800" dirty="0" smtClean="0">
                <a:solidFill>
                  <a:srgbClr val="FFFF00"/>
                </a:solidFill>
              </a:rPr>
              <a:t>- </a:t>
            </a:r>
          </a:p>
          <a:p>
            <a:r>
              <a:rPr lang="en-US" sz="1800" dirty="0" err="1" smtClean="0"/>
              <a:t>i</a:t>
            </a:r>
            <a:r>
              <a:rPr lang="bn-IN" sz="1800" dirty="0" smtClean="0"/>
              <a:t> </a:t>
            </a:r>
            <a:r>
              <a:rPr lang="en-US" sz="1800" dirty="0" smtClean="0"/>
              <a:t> </a:t>
            </a:r>
            <a:r>
              <a:rPr lang="en-US" sz="1800" dirty="0" err="1" smtClean="0">
                <a:solidFill>
                  <a:srgbClr val="7030A0"/>
                </a:solidFill>
              </a:rPr>
              <a:t>প্রতিষ্ঠানের</a:t>
            </a:r>
            <a:r>
              <a:rPr lang="en-US" sz="1800" dirty="0" smtClean="0">
                <a:solidFill>
                  <a:srgbClr val="7030A0"/>
                </a:solidFill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</a:rPr>
              <a:t>কোন</a:t>
            </a:r>
            <a:r>
              <a:rPr lang="en-US" sz="1800" dirty="0" smtClean="0">
                <a:solidFill>
                  <a:srgbClr val="7030A0"/>
                </a:solidFill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</a:rPr>
              <a:t>ক্ষেত্রে</a:t>
            </a:r>
            <a:r>
              <a:rPr lang="en-US" sz="1800" dirty="0" smtClean="0">
                <a:solidFill>
                  <a:srgbClr val="7030A0"/>
                </a:solidFill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</a:rPr>
              <a:t>ঝুকি</a:t>
            </a:r>
            <a:r>
              <a:rPr lang="en-US" sz="1800" dirty="0" smtClean="0">
                <a:solidFill>
                  <a:srgbClr val="7030A0"/>
                </a:solidFill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</a:rPr>
              <a:t>রয়েছে</a:t>
            </a:r>
            <a:r>
              <a:rPr lang="en-US" sz="1800" dirty="0" smtClean="0">
                <a:solidFill>
                  <a:srgbClr val="7030A0"/>
                </a:solidFill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</a:rPr>
              <a:t>তা</a:t>
            </a:r>
            <a:r>
              <a:rPr lang="en-US" sz="1800" dirty="0" smtClean="0">
                <a:solidFill>
                  <a:srgbClr val="7030A0"/>
                </a:solidFill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</a:rPr>
              <a:t>চিহ্নিত</a:t>
            </a:r>
            <a:r>
              <a:rPr lang="en-US" sz="1800" dirty="0" smtClean="0">
                <a:solidFill>
                  <a:srgbClr val="7030A0"/>
                </a:solidFill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</a:rPr>
              <a:t>করা</a:t>
            </a:r>
            <a:r>
              <a:rPr lang="en-US" sz="18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ii</a:t>
            </a:r>
            <a:r>
              <a:rPr lang="bn-IN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</a:rPr>
              <a:t>অগ্রিম</a:t>
            </a:r>
            <a:r>
              <a:rPr lang="en-US" sz="1800" dirty="0" smtClean="0">
                <a:solidFill>
                  <a:srgbClr val="00B0F0"/>
                </a:solidFill>
              </a:rPr>
              <a:t>  </a:t>
            </a:r>
            <a:r>
              <a:rPr lang="en-US" sz="1800" dirty="0" err="1" smtClean="0">
                <a:solidFill>
                  <a:srgbClr val="00B0F0"/>
                </a:solidFill>
              </a:rPr>
              <a:t>বিক্রি</a:t>
            </a:r>
            <a:r>
              <a:rPr lang="en-US" sz="1800" dirty="0" smtClean="0">
                <a:solidFill>
                  <a:srgbClr val="00B0F0"/>
                </a:solidFill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</a:rPr>
              <a:t>করা</a:t>
            </a:r>
            <a:r>
              <a:rPr lang="en-US" sz="1800" dirty="0" smtClean="0">
                <a:solidFill>
                  <a:srgbClr val="00B0F0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     iii </a:t>
            </a:r>
            <a:r>
              <a:rPr lang="bn-IN" sz="2400" dirty="0" smtClean="0">
                <a:solidFill>
                  <a:srgbClr val="00B0F0"/>
                </a:solidFill>
              </a:rPr>
              <a:t> </a:t>
            </a:r>
            <a:r>
              <a:rPr lang="bn-IN" sz="1800" dirty="0" smtClean="0">
                <a:solidFill>
                  <a:srgbClr val="00B0F0"/>
                </a:solidFill>
              </a:rPr>
              <a:t>ঋান করা </a:t>
            </a:r>
            <a:endParaRPr lang="en-US" sz="1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B0F0"/>
                </a:solidFill>
              </a:rPr>
              <a:t>       </a:t>
            </a:r>
            <a:r>
              <a:rPr lang="en-US" sz="1800" dirty="0" err="1" smtClean="0">
                <a:solidFill>
                  <a:srgbClr val="00B0F0"/>
                </a:solidFill>
              </a:rPr>
              <a:t>নিচের</a:t>
            </a:r>
            <a:r>
              <a:rPr lang="en-US" sz="1800" dirty="0" smtClean="0">
                <a:solidFill>
                  <a:srgbClr val="00B0F0"/>
                </a:solidFill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</a:rPr>
              <a:t>কোনটি</a:t>
            </a:r>
            <a:r>
              <a:rPr lang="en-US" sz="1800" dirty="0" smtClean="0">
                <a:solidFill>
                  <a:srgbClr val="00B0F0"/>
                </a:solidFill>
              </a:rPr>
              <a:t>  </a:t>
            </a:r>
            <a:r>
              <a:rPr lang="en-US" sz="1800" dirty="0" err="1" smtClean="0">
                <a:solidFill>
                  <a:srgbClr val="00B0F0"/>
                </a:solidFill>
              </a:rPr>
              <a:t>সঠিক</a:t>
            </a:r>
            <a:r>
              <a:rPr lang="en-US" sz="1800" dirty="0" smtClean="0">
                <a:solidFill>
                  <a:srgbClr val="00B0F0"/>
                </a:solidFill>
              </a:rPr>
              <a:t> ?</a:t>
            </a: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(ক) 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1800" dirty="0" smtClean="0">
                <a:solidFill>
                  <a:srgbClr val="FF0000"/>
                </a:solidFill>
              </a:rPr>
              <a:t> ও  </a:t>
            </a:r>
            <a:r>
              <a:rPr lang="en-US" sz="2000" dirty="0" smtClean="0">
                <a:solidFill>
                  <a:srgbClr val="FF0000"/>
                </a:solidFill>
              </a:rPr>
              <a:t>ii </a:t>
            </a:r>
            <a:r>
              <a:rPr lang="en-US" sz="1800" dirty="0" smtClean="0">
                <a:solidFill>
                  <a:srgbClr val="FF0000"/>
                </a:solidFill>
              </a:rPr>
              <a:t>                          </a:t>
            </a:r>
            <a:r>
              <a:rPr lang="bn-IN" sz="1800" dirty="0" smtClean="0">
                <a:solidFill>
                  <a:srgbClr val="FF0000"/>
                </a:solidFill>
              </a:rPr>
              <a:t>  </a:t>
            </a:r>
            <a:r>
              <a:rPr lang="en-US" sz="1800" dirty="0" smtClean="0">
                <a:solidFill>
                  <a:srgbClr val="7030A0"/>
                </a:solidFill>
              </a:rPr>
              <a:t>(খ) </a:t>
            </a:r>
            <a:r>
              <a:rPr lang="en-US" sz="1800" dirty="0" err="1" smtClean="0">
                <a:solidFill>
                  <a:srgbClr val="7030A0"/>
                </a:solidFill>
              </a:rPr>
              <a:t>i</a:t>
            </a:r>
            <a:r>
              <a:rPr lang="en-US" sz="1800" dirty="0" smtClean="0">
                <a:solidFill>
                  <a:srgbClr val="7030A0"/>
                </a:solidFill>
              </a:rPr>
              <a:t> ও </a:t>
            </a:r>
            <a:r>
              <a:rPr lang="en-US" sz="2000" dirty="0" smtClean="0">
                <a:solidFill>
                  <a:srgbClr val="7030A0"/>
                </a:solidFill>
              </a:rPr>
              <a:t>iii</a:t>
            </a:r>
          </a:p>
          <a:p>
            <a:pPr>
              <a:buNone/>
            </a:pPr>
            <a:r>
              <a:rPr lang="en-US" sz="1800" dirty="0" smtClean="0">
                <a:solidFill>
                  <a:srgbClr val="7030A0"/>
                </a:solidFill>
              </a:rPr>
              <a:t>         (গ)</a:t>
            </a:r>
            <a:r>
              <a:rPr lang="en-US" sz="2000" dirty="0" smtClean="0">
                <a:solidFill>
                  <a:srgbClr val="7030A0"/>
                </a:solidFill>
              </a:rPr>
              <a:t> ii </a:t>
            </a:r>
            <a:r>
              <a:rPr lang="en-US" sz="1800" dirty="0" smtClean="0">
                <a:solidFill>
                  <a:srgbClr val="7030A0"/>
                </a:solidFill>
              </a:rPr>
              <a:t>ও  </a:t>
            </a:r>
            <a:r>
              <a:rPr lang="en-US" sz="2000" dirty="0" smtClean="0">
                <a:solidFill>
                  <a:srgbClr val="7030A0"/>
                </a:solidFill>
              </a:rPr>
              <a:t>iii  </a:t>
            </a:r>
            <a:r>
              <a:rPr lang="en-US" sz="1800" dirty="0" smtClean="0">
                <a:solidFill>
                  <a:srgbClr val="7030A0"/>
                </a:solidFill>
              </a:rPr>
              <a:t>                          (ঘ) </a:t>
            </a:r>
            <a:r>
              <a:rPr lang="en-US" sz="2000" dirty="0" err="1" smtClean="0">
                <a:solidFill>
                  <a:srgbClr val="7030A0"/>
                </a:solidFill>
              </a:rPr>
              <a:t>i,ii</a:t>
            </a:r>
            <a:r>
              <a:rPr lang="en-US" sz="1800" dirty="0" smtClean="0">
                <a:solidFill>
                  <a:srgbClr val="7030A0"/>
                </a:solidFill>
              </a:rPr>
              <a:t> ও </a:t>
            </a:r>
            <a:r>
              <a:rPr lang="en-US" sz="2000" dirty="0" smtClean="0">
                <a:solidFill>
                  <a:srgbClr val="7030A0"/>
                </a:solidFill>
              </a:rPr>
              <a:t>iii  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মূল্যায়ন </a:t>
            </a:r>
            <a:endParaRPr lang="en-US" sz="7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219200" y="2743200"/>
            <a:ext cx="2286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38200" y="5334000"/>
            <a:ext cx="381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4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676400"/>
            <a:ext cx="5867400" cy="30480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Flowchart: Manual Operation 3"/>
          <p:cNvSpPr/>
          <p:nvPr/>
        </p:nvSpPr>
        <p:spPr>
          <a:xfrm>
            <a:off x="1371600" y="381000"/>
            <a:ext cx="5334000" cy="990600"/>
          </a:xfrm>
          <a:prstGeom prst="flowChartManualOperat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B050"/>
                </a:solidFill>
              </a:rPr>
              <a:t>বাড়ীর কাজ 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029200"/>
            <a:ext cx="79248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</a:rPr>
              <a:t> আদর্শ বিচ্যুতি কোন ধরনের পদ্ধতি? 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8800" dirty="0" smtClean="0">
                <a:solidFill>
                  <a:srgbClr val="0070C0"/>
                </a:solidFill>
              </a:rPr>
              <a:t>ধন্যবাদ </a:t>
            </a:r>
            <a:endParaRPr lang="en-US" sz="8800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53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752600"/>
            <a:ext cx="5829300" cy="3962400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 Single Corner Rectangle 3"/>
          <p:cNvSpPr/>
          <p:nvPr/>
        </p:nvSpPr>
        <p:spPr>
          <a:xfrm>
            <a:off x="533400" y="304800"/>
            <a:ext cx="8382000" cy="1143000"/>
          </a:xfrm>
          <a:prstGeom prst="round1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IMG_999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-152398" y="1143000"/>
            <a:ext cx="3428998" cy="3124199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Snip Same Side Corner Rectangle 6"/>
          <p:cNvSpPr/>
          <p:nvPr/>
        </p:nvSpPr>
        <p:spPr>
          <a:xfrm>
            <a:off x="0" y="4343400"/>
            <a:ext cx="6172200" cy="2514600"/>
          </a:xfrm>
          <a:prstGeom prst="snip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002060"/>
                </a:solidFill>
              </a:rPr>
              <a:t>সহকারি শিক্ষক (ব্যবসায় শিক্ষা)</a:t>
            </a:r>
          </a:p>
          <a:p>
            <a:r>
              <a:rPr lang="bn-IN" sz="2400" dirty="0" smtClean="0">
                <a:solidFill>
                  <a:srgbClr val="002060"/>
                </a:solidFill>
              </a:rPr>
              <a:t>মোক্তাল হোসেন উচ্চ বিদ্যালয়</a:t>
            </a:r>
            <a:r>
              <a:rPr lang="en-US" sz="2400" dirty="0" smtClean="0">
                <a:solidFill>
                  <a:srgbClr val="002060"/>
                </a:solidFill>
              </a:rPr>
              <a:t>। </a:t>
            </a:r>
            <a:endParaRPr lang="bn-IN" sz="2400" dirty="0" smtClean="0">
              <a:solidFill>
                <a:srgbClr val="002060"/>
              </a:solidFill>
            </a:endParaRPr>
          </a:p>
          <a:p>
            <a:r>
              <a:rPr lang="bn-IN" sz="2400" dirty="0" smtClean="0">
                <a:solidFill>
                  <a:srgbClr val="002060"/>
                </a:solidFill>
              </a:rPr>
              <a:t>চল্লিশা,সদর,নেত্রকোণা</a:t>
            </a:r>
          </a:p>
          <a:p>
            <a:r>
              <a:rPr lang="en-US" sz="2400" dirty="0" smtClean="0">
                <a:solidFill>
                  <a:srgbClr val="002060"/>
                </a:solidFill>
                <a:hlinkClick r:id="rId3"/>
              </a:rPr>
              <a:t>shakhawath747@gamil.com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 Mob:01917636486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5791200" y="1447800"/>
            <a:ext cx="3352800" cy="5410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002060"/>
                </a:solidFill>
              </a:rPr>
              <a:t>শ্রেণিঃ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bn-IN" sz="3600" dirty="0" smtClean="0">
                <a:solidFill>
                  <a:srgbClr val="002060"/>
                </a:solidFill>
              </a:rPr>
              <a:t>নবম </a:t>
            </a:r>
            <a:endParaRPr lang="en-US" sz="3600" dirty="0" smtClean="0">
              <a:solidFill>
                <a:srgbClr val="002060"/>
              </a:solidFill>
            </a:endParaRPr>
          </a:p>
          <a:p>
            <a:r>
              <a:rPr lang="bn-IN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বিষয়ঃ</a:t>
            </a:r>
            <a:r>
              <a:rPr lang="bn-IN" sz="3600" dirty="0" smtClean="0">
                <a:solidFill>
                  <a:srgbClr val="002060"/>
                </a:solidFill>
              </a:rPr>
              <a:t>ফিন্যান্স ও ব্যাংকিং </a:t>
            </a:r>
            <a:endParaRPr lang="en-US" sz="3600" dirty="0" smtClean="0">
              <a:solidFill>
                <a:srgbClr val="002060"/>
              </a:solidFill>
            </a:endParaRPr>
          </a:p>
          <a:p>
            <a:r>
              <a:rPr lang="en-US" sz="3600" dirty="0" err="1" smtClean="0">
                <a:solidFill>
                  <a:srgbClr val="002060"/>
                </a:solidFill>
              </a:rPr>
              <a:t>পাঠ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শিরোনাম</a:t>
            </a:r>
            <a:r>
              <a:rPr lang="bn-IN" sz="3600" dirty="0" smtClean="0">
                <a:solidFill>
                  <a:srgbClr val="FF0000"/>
                </a:solidFill>
              </a:rPr>
              <a:t>ঃঝুকি ও অনিশ্চয়তা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002060"/>
                </a:solidFill>
              </a:rPr>
              <a:t>অধ্যায়ঃ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bn-IN" sz="3600" dirty="0" smtClean="0">
                <a:solidFill>
                  <a:srgbClr val="002060"/>
                </a:solidFill>
              </a:rPr>
              <a:t> চতুর্থ </a:t>
            </a:r>
            <a:endParaRPr lang="en-US" sz="3600" dirty="0" smtClean="0">
              <a:solidFill>
                <a:srgbClr val="002060"/>
              </a:solidFill>
            </a:endParaRPr>
          </a:p>
          <a:p>
            <a:r>
              <a:rPr lang="en-US" sz="3600" dirty="0" err="1" smtClean="0">
                <a:solidFill>
                  <a:srgbClr val="002060"/>
                </a:solidFill>
              </a:rPr>
              <a:t>সময়ঃ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3600" dirty="0" err="1" smtClean="0">
                <a:solidFill>
                  <a:srgbClr val="002060"/>
                </a:solidFill>
              </a:rPr>
              <a:t>তারিখঃ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endParaRPr lang="en-US" sz="3600" dirty="0"/>
          </a:p>
        </p:txBody>
      </p:sp>
      <p:sp>
        <p:nvSpPr>
          <p:cNvPr id="11" name="Oval 10"/>
          <p:cNvSpPr/>
          <p:nvPr/>
        </p:nvSpPr>
        <p:spPr>
          <a:xfrm>
            <a:off x="2133600" y="381000"/>
            <a:ext cx="3962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পরিচিতি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4419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এম </a:t>
            </a:r>
            <a:r>
              <a:rPr lang="en-US" sz="2800" dirty="0" smtClean="0"/>
              <a:t>.</a:t>
            </a:r>
            <a:r>
              <a:rPr lang="bn-IN" sz="2800" dirty="0" smtClean="0"/>
              <a:t>সাখাওয়াত  হোসেন ।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038600" y="1447800"/>
            <a:ext cx="1295400" cy="2819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s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3657600" cy="2133600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ounded Rectangle 3"/>
          <p:cNvSpPr/>
          <p:nvPr/>
        </p:nvSpPr>
        <p:spPr>
          <a:xfrm>
            <a:off x="457200" y="381000"/>
            <a:ext cx="8229600" cy="990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</a:rPr>
              <a:t>আজকের</a:t>
            </a:r>
            <a:r>
              <a:rPr lang="en-US" sz="6000" dirty="0" smtClean="0">
                <a:solidFill>
                  <a:srgbClr val="FFFF00"/>
                </a:solidFill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</a:rPr>
              <a:t>পাঠ</a:t>
            </a:r>
            <a:r>
              <a:rPr lang="en-US" sz="6000" dirty="0" smtClean="0">
                <a:solidFill>
                  <a:srgbClr val="FFFF00"/>
                </a:solidFill>
              </a:rPr>
              <a:t> </a:t>
            </a:r>
            <a:endParaRPr lang="en-US" sz="6000" dirty="0">
              <a:solidFill>
                <a:srgbClr val="FFFF00"/>
              </a:solidFill>
            </a:endParaRPr>
          </a:p>
        </p:txBody>
      </p:sp>
      <p:pic>
        <p:nvPicPr>
          <p:cNvPr id="6" name="Picture 5" descr="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371600"/>
            <a:ext cx="3429000" cy="2286000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b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962400"/>
            <a:ext cx="3733800" cy="24384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 descr="b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5400" y="4114800"/>
            <a:ext cx="3429000" cy="22860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Oval 10"/>
          <p:cNvSpPr/>
          <p:nvPr/>
        </p:nvSpPr>
        <p:spPr>
          <a:xfrm>
            <a:off x="4038600" y="1371600"/>
            <a:ext cx="1143000" cy="502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</a:rPr>
              <a:t>ঝুঁকি</a:t>
            </a:r>
            <a:r>
              <a:rPr lang="en-US" sz="3200" dirty="0" smtClean="0">
                <a:solidFill>
                  <a:srgbClr val="002060"/>
                </a:solidFill>
              </a:rPr>
              <a:t> ও </a:t>
            </a:r>
            <a:r>
              <a:rPr lang="en-US" sz="3200" dirty="0" err="1" smtClean="0">
                <a:solidFill>
                  <a:srgbClr val="002060"/>
                </a:solidFill>
              </a:rPr>
              <a:t>অনিশ্চয়তা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219200" y="304800"/>
            <a:ext cx="5791200" cy="1066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70C0"/>
                </a:solidFill>
              </a:rPr>
              <a:t>শিখনফল</a:t>
            </a:r>
            <a:r>
              <a:rPr lang="en-US" sz="6600" dirty="0" smtClean="0">
                <a:solidFill>
                  <a:srgbClr val="0070C0"/>
                </a:solidFill>
              </a:rPr>
              <a:t> </a:t>
            </a:r>
            <a:endParaRPr lang="en-US" sz="6600" dirty="0">
              <a:solidFill>
                <a:srgbClr val="0070C0"/>
              </a:solidFill>
            </a:endParaRPr>
          </a:p>
        </p:txBody>
      </p:sp>
      <p:sp>
        <p:nvSpPr>
          <p:cNvPr id="6" name="Flowchart: Data 5"/>
          <p:cNvSpPr/>
          <p:nvPr/>
        </p:nvSpPr>
        <p:spPr>
          <a:xfrm>
            <a:off x="457200" y="1676400"/>
            <a:ext cx="7696200" cy="4343400"/>
          </a:xfrm>
          <a:prstGeom prst="flowChartInputOutp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457200" y="1676400"/>
            <a:ext cx="76962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</a:rPr>
              <a:t>পাঠ শেষে শিক্ষার্থীরা - 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457200" y="2590800"/>
            <a:ext cx="8229600" cy="612648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</a:rPr>
              <a:t>ঝুঁকি</a:t>
            </a:r>
            <a:r>
              <a:rPr lang="en-US" sz="2400" dirty="0" smtClean="0">
                <a:solidFill>
                  <a:srgbClr val="002060"/>
                </a:solidFill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</a:rPr>
              <a:t>অনিশ্চয়তা</a:t>
            </a:r>
            <a:r>
              <a:rPr lang="bn-IN" sz="2400" dirty="0" smtClean="0">
                <a:solidFill>
                  <a:srgbClr val="002060"/>
                </a:solidFill>
              </a:rPr>
              <a:t>র ধারনা ব্যাখ্যা করতে পারবে।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57200" y="3505200"/>
            <a:ext cx="8229600" cy="612648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2060"/>
                </a:solidFill>
              </a:rPr>
              <a:t>বিভিন্ন ধরনের </a:t>
            </a:r>
            <a:r>
              <a:rPr lang="en-US" sz="2000" dirty="0" err="1" smtClean="0">
                <a:solidFill>
                  <a:srgbClr val="002060"/>
                </a:solidFill>
              </a:rPr>
              <a:t>ঝুঁকি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bn-IN" sz="2000" dirty="0" smtClean="0">
                <a:solidFill>
                  <a:srgbClr val="002060"/>
                </a:solidFill>
              </a:rPr>
              <a:t>ও অনিশ্চয়তা উৎস চিহ্নিত করতে পারবে।</a:t>
            </a:r>
            <a:endParaRPr lang="en-US" sz="2000" dirty="0" smtClean="0">
              <a:solidFill>
                <a:srgbClr val="002060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457200" y="4419600"/>
            <a:ext cx="8229600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2060"/>
                </a:solidFill>
              </a:rPr>
              <a:t>আর্থিক সিদ্ধান গ্রহনে  </a:t>
            </a:r>
            <a:r>
              <a:rPr lang="en-US" sz="2000" dirty="0" err="1" smtClean="0">
                <a:solidFill>
                  <a:srgbClr val="002060"/>
                </a:solidFill>
              </a:rPr>
              <a:t>ঝুঁকি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bn-IN" sz="2000" dirty="0" smtClean="0">
                <a:solidFill>
                  <a:srgbClr val="002060"/>
                </a:solidFill>
              </a:rPr>
              <a:t>ও অনিশ্চয়তা প্রভাব বিশ্লেষণ করতে পারবে। </a:t>
            </a:r>
            <a:endParaRPr lang="en-US" sz="2000" dirty="0"/>
          </a:p>
        </p:txBody>
      </p:sp>
      <p:sp>
        <p:nvSpPr>
          <p:cNvPr id="11" name="Flowchart: Process 10"/>
          <p:cNvSpPr/>
          <p:nvPr/>
        </p:nvSpPr>
        <p:spPr>
          <a:xfrm>
            <a:off x="457200" y="5181600"/>
            <a:ext cx="8305800" cy="612648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ঝুঁকিমক্ত আয় ও ঝুঁকিবহল আয়ের পার্থক্য  নির্ণয় করতে পারবে। </a:t>
            </a:r>
            <a:endParaRPr lang="en-US" sz="2000" dirty="0"/>
          </a:p>
        </p:txBody>
      </p:sp>
      <p:sp>
        <p:nvSpPr>
          <p:cNvPr id="12" name="Oval 11"/>
          <p:cNvSpPr/>
          <p:nvPr/>
        </p:nvSpPr>
        <p:spPr>
          <a:xfrm>
            <a:off x="457200" y="2438400"/>
            <a:ext cx="5334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১</a:t>
            </a:r>
            <a:endParaRPr lang="en-US" sz="3200" dirty="0"/>
          </a:p>
        </p:txBody>
      </p:sp>
      <p:sp>
        <p:nvSpPr>
          <p:cNvPr id="14" name="Oval 13"/>
          <p:cNvSpPr/>
          <p:nvPr/>
        </p:nvSpPr>
        <p:spPr>
          <a:xfrm>
            <a:off x="381000" y="4495800"/>
            <a:ext cx="381000" cy="609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৩</a:t>
            </a:r>
            <a:endParaRPr lang="en-US" sz="3200" dirty="0"/>
          </a:p>
        </p:txBody>
      </p:sp>
      <p:sp>
        <p:nvSpPr>
          <p:cNvPr id="15" name="Oval 14"/>
          <p:cNvSpPr/>
          <p:nvPr/>
        </p:nvSpPr>
        <p:spPr>
          <a:xfrm>
            <a:off x="381000" y="5181600"/>
            <a:ext cx="60960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৪</a:t>
            </a:r>
            <a:endParaRPr lang="en-US" sz="3200" dirty="0"/>
          </a:p>
        </p:txBody>
      </p:sp>
      <p:sp>
        <p:nvSpPr>
          <p:cNvPr id="16" name="Oval 15"/>
          <p:cNvSpPr/>
          <p:nvPr/>
        </p:nvSpPr>
        <p:spPr>
          <a:xfrm>
            <a:off x="381000" y="3505200"/>
            <a:ext cx="609600" cy="609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২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bn-IN" dirty="0" smtClean="0">
                <a:solidFill>
                  <a:srgbClr val="FFFF00"/>
                </a:solidFill>
              </a:rPr>
              <a:t>ঝুঁকি ও অনিশ্চয়তা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514600"/>
            <a:ext cx="2438400" cy="1371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ঝুঁকি বেশি </a:t>
            </a:r>
            <a:endParaRPr lang="en-US" sz="3600" dirty="0"/>
          </a:p>
        </p:txBody>
      </p:sp>
      <p:sp>
        <p:nvSpPr>
          <p:cNvPr id="7" name="Round Single Corner Rectangle 6"/>
          <p:cNvSpPr/>
          <p:nvPr/>
        </p:nvSpPr>
        <p:spPr>
          <a:xfrm>
            <a:off x="5791200" y="2438400"/>
            <a:ext cx="2438400" cy="1371600"/>
          </a:xfrm>
          <a:prstGeom prst="round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আয় বেশি </a:t>
            </a:r>
            <a:endParaRPr lang="en-US" sz="3600" dirty="0"/>
          </a:p>
        </p:txBody>
      </p:sp>
      <p:sp>
        <p:nvSpPr>
          <p:cNvPr id="9" name="Oval 8"/>
          <p:cNvSpPr/>
          <p:nvPr/>
        </p:nvSpPr>
        <p:spPr>
          <a:xfrm>
            <a:off x="1295400" y="1600200"/>
            <a:ext cx="914400" cy="914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43000" y="5410200"/>
            <a:ext cx="914400" cy="762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Single Corner Rectangle 11"/>
          <p:cNvSpPr/>
          <p:nvPr/>
        </p:nvSpPr>
        <p:spPr>
          <a:xfrm>
            <a:off x="914400" y="4114800"/>
            <a:ext cx="2362200" cy="1295400"/>
          </a:xfrm>
          <a:prstGeom prst="round1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ঝুঁকি কম </a:t>
            </a:r>
            <a:endParaRPr lang="en-US" sz="3600" dirty="0"/>
          </a:p>
        </p:txBody>
      </p:sp>
      <p:sp>
        <p:nvSpPr>
          <p:cNvPr id="13" name="Oval 12"/>
          <p:cNvSpPr/>
          <p:nvPr/>
        </p:nvSpPr>
        <p:spPr>
          <a:xfrm>
            <a:off x="6781800" y="1524000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5867400" y="4191000"/>
            <a:ext cx="2362200" cy="1219200"/>
          </a:xfrm>
          <a:prstGeom prst="round2Same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আয় কম </a:t>
            </a:r>
            <a:endParaRPr lang="en-US" sz="3600" dirty="0"/>
          </a:p>
        </p:txBody>
      </p:sp>
      <p:sp>
        <p:nvSpPr>
          <p:cNvPr id="15" name="Oval 14"/>
          <p:cNvSpPr/>
          <p:nvPr/>
        </p:nvSpPr>
        <p:spPr>
          <a:xfrm>
            <a:off x="6858000" y="5334000"/>
            <a:ext cx="914400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3505200" y="2514600"/>
            <a:ext cx="2133600" cy="10668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3505200" y="4343400"/>
            <a:ext cx="2133600" cy="1066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12" grpId="0" animBg="1"/>
      <p:bldP spid="14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Diamond 4"/>
          <p:cNvSpPr/>
          <p:nvPr/>
        </p:nvSpPr>
        <p:spPr>
          <a:xfrm>
            <a:off x="457200" y="304800"/>
            <a:ext cx="8534400" cy="11430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ঝুঁকির উৎস </a:t>
            </a:r>
            <a:endParaRPr lang="en-US" sz="4800" dirty="0"/>
          </a:p>
        </p:txBody>
      </p:sp>
      <p:sp>
        <p:nvSpPr>
          <p:cNvPr id="7" name="Oval 6"/>
          <p:cNvSpPr/>
          <p:nvPr/>
        </p:nvSpPr>
        <p:spPr>
          <a:xfrm>
            <a:off x="609600" y="2971800"/>
            <a:ext cx="1981200" cy="1295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</a:rPr>
              <a:t>ঝুঁকির উৎস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0" name="Snip Diagonal Corner Rectangle 9"/>
          <p:cNvSpPr/>
          <p:nvPr/>
        </p:nvSpPr>
        <p:spPr>
          <a:xfrm>
            <a:off x="2971800" y="1600200"/>
            <a:ext cx="2438400" cy="1600200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002060"/>
                </a:solidFill>
              </a:rPr>
              <a:t>ব্যবসায় প্রতিষ্ঠানের দূষ্টিকোণ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1" name="Snip Single Corner Rectangle 10"/>
          <p:cNvSpPr/>
          <p:nvPr/>
        </p:nvSpPr>
        <p:spPr>
          <a:xfrm>
            <a:off x="2514600" y="4419600"/>
            <a:ext cx="2514600" cy="1447800"/>
          </a:xfrm>
          <a:prstGeom prst="snip1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002060"/>
                </a:solidFill>
              </a:rPr>
              <a:t>বিনিয়োগকারীর দূষ্টিকোণ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19456201">
            <a:off x="2463297" y="3042814"/>
            <a:ext cx="978408" cy="66159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3003995">
            <a:off x="2140276" y="4025918"/>
            <a:ext cx="917165" cy="64802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Alternate Process 15"/>
          <p:cNvSpPr/>
          <p:nvPr/>
        </p:nvSpPr>
        <p:spPr>
          <a:xfrm>
            <a:off x="6400800" y="2667000"/>
            <a:ext cx="2286000" cy="838200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আর্থিক ঝুঁকি </a:t>
            </a:r>
            <a:endParaRPr lang="en-US" sz="2400" dirty="0"/>
          </a:p>
        </p:txBody>
      </p:sp>
      <p:sp>
        <p:nvSpPr>
          <p:cNvPr id="17" name="Flowchart: Alternate Process 16"/>
          <p:cNvSpPr/>
          <p:nvPr/>
        </p:nvSpPr>
        <p:spPr>
          <a:xfrm>
            <a:off x="6477000" y="1676400"/>
            <a:ext cx="2209800" cy="8382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ব্যবসায় ঝুঁকি  </a:t>
            </a:r>
            <a:endParaRPr lang="en-US" sz="2400" dirty="0"/>
          </a:p>
        </p:txBody>
      </p:sp>
      <p:sp>
        <p:nvSpPr>
          <p:cNvPr id="18" name="Flowchart: Alternate Process 17"/>
          <p:cNvSpPr/>
          <p:nvPr/>
        </p:nvSpPr>
        <p:spPr>
          <a:xfrm>
            <a:off x="6324600" y="3733800"/>
            <a:ext cx="2438400" cy="838200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সুদ হারের ঝঁকি </a:t>
            </a:r>
            <a:endParaRPr lang="en-US" sz="2400" dirty="0"/>
          </a:p>
        </p:txBody>
      </p:sp>
      <p:sp>
        <p:nvSpPr>
          <p:cNvPr id="19" name="Flowchart: Alternate Process 18"/>
          <p:cNvSpPr/>
          <p:nvPr/>
        </p:nvSpPr>
        <p:spPr>
          <a:xfrm>
            <a:off x="6248400" y="5029200"/>
            <a:ext cx="2438400" cy="76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তারল্য ঝঁকি </a:t>
            </a:r>
            <a:endParaRPr lang="en-US" sz="2400" dirty="0"/>
          </a:p>
        </p:txBody>
      </p:sp>
      <p:sp>
        <p:nvSpPr>
          <p:cNvPr id="20" name="Bent Arrow 19"/>
          <p:cNvSpPr/>
          <p:nvPr/>
        </p:nvSpPr>
        <p:spPr>
          <a:xfrm rot="2545658">
            <a:off x="5499228" y="1587805"/>
            <a:ext cx="1008709" cy="1107237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Bent Arrow 21"/>
          <p:cNvSpPr/>
          <p:nvPr/>
        </p:nvSpPr>
        <p:spPr>
          <a:xfrm>
            <a:off x="5029200" y="4038600"/>
            <a:ext cx="1271016" cy="868680"/>
          </a:xfrm>
          <a:prstGeom prst="ben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-Up Arrow 23"/>
          <p:cNvSpPr/>
          <p:nvPr/>
        </p:nvSpPr>
        <p:spPr>
          <a:xfrm rot="2873069">
            <a:off x="5232242" y="4933702"/>
            <a:ext cx="965513" cy="1181596"/>
          </a:xfrm>
          <a:prstGeom prst="bent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Bent-Up Arrow 25"/>
          <p:cNvSpPr/>
          <p:nvPr/>
        </p:nvSpPr>
        <p:spPr>
          <a:xfrm rot="3560042">
            <a:off x="5592743" y="2212768"/>
            <a:ext cx="921324" cy="1126430"/>
          </a:xfrm>
          <a:prstGeom prst="bentUpArrow">
            <a:avLst>
              <a:gd name="adj1" fmla="val 25000"/>
              <a:gd name="adj2" fmla="val 15009"/>
              <a:gd name="adj3" fmla="val 25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4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bn-IN" sz="6000" dirty="0" smtClean="0">
                <a:solidFill>
                  <a:srgbClr val="7030A0"/>
                </a:solidFill>
              </a:rPr>
              <a:t>ঝুঁকির তাৎপর্য 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3124200" y="1600200"/>
            <a:ext cx="2667000" cy="1066800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ঝুঁকির তাৎপর্য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533400" y="4114800"/>
            <a:ext cx="3886200" cy="1905000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2060"/>
                </a:solidFill>
              </a:rPr>
              <a:t>ব্যবসায়ে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পরিকল্পনা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প্রণয়নে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সময়ই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ভবিষ্যতের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সম্ভাব্য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ঘটনাসমুহ</a:t>
            </a:r>
            <a:r>
              <a:rPr lang="en-US" sz="2000" dirty="0" smtClean="0">
                <a:solidFill>
                  <a:srgbClr val="002060"/>
                </a:solidFill>
              </a:rPr>
              <a:t> (</a:t>
            </a:r>
            <a:r>
              <a:rPr lang="en-US" sz="2000" dirty="0" err="1" smtClean="0">
                <a:solidFill>
                  <a:srgbClr val="002060"/>
                </a:solidFill>
              </a:rPr>
              <a:t>ঝুকি</a:t>
            </a:r>
            <a:r>
              <a:rPr lang="bn-IN" sz="2000" dirty="0" smtClean="0">
                <a:solidFill>
                  <a:srgbClr val="002060"/>
                </a:solidFill>
              </a:rPr>
              <a:t>পূর্ণ) বিশ্লেষণ করে আগাম ব্যব স্থা গ্রহন করা ।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" name="Round Same Side Corner Rectangle 5"/>
          <p:cNvSpPr/>
          <p:nvPr/>
        </p:nvSpPr>
        <p:spPr>
          <a:xfrm>
            <a:off x="4724400" y="4114800"/>
            <a:ext cx="4038600" cy="1981200"/>
          </a:xfrm>
          <a:prstGeom prst="round2Same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2060"/>
                </a:solidFill>
              </a:rPr>
              <a:t>ব্যবসায় শুরু করার আগে পণ্যের বাজার চাহিদা সম্পর্কে বিচার –বিশ্লেষণ করে বাস্তবসম্নত চাহিদা অনুযায়ী সিদ্ধান্ত নিতে হবে। কারণ এর সাথে মুনাফা জড়িত </a:t>
            </a:r>
            <a:r>
              <a:rPr lang="bn-IN" dirty="0" smtClean="0">
                <a:solidFill>
                  <a:srgbClr val="FF0000"/>
                </a:solidFill>
              </a:rPr>
              <a:t>।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Up-Down Arrow 6"/>
          <p:cNvSpPr/>
          <p:nvPr/>
        </p:nvSpPr>
        <p:spPr>
          <a:xfrm rot="1836733">
            <a:off x="2168643" y="2338969"/>
            <a:ext cx="1031806" cy="1916411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-Down Arrow 7"/>
          <p:cNvSpPr/>
          <p:nvPr/>
        </p:nvSpPr>
        <p:spPr>
          <a:xfrm rot="19814917">
            <a:off x="5709470" y="2415127"/>
            <a:ext cx="992407" cy="1776876"/>
          </a:xfrm>
          <a:prstGeom prst="up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/>
          <p:cNvSpPr/>
          <p:nvPr/>
        </p:nvSpPr>
        <p:spPr>
          <a:xfrm rot="16200000">
            <a:off x="4229100" y="4533900"/>
            <a:ext cx="914400" cy="12954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err="1" smtClean="0"/>
              <a:t>একক</a:t>
            </a:r>
            <a:r>
              <a:rPr lang="en-US" sz="6600" dirty="0" smtClean="0"/>
              <a:t> </a:t>
            </a:r>
            <a:r>
              <a:rPr lang="en-US" sz="6600" dirty="0" err="1" smtClean="0"/>
              <a:t>কাজ</a:t>
            </a:r>
            <a:r>
              <a:rPr lang="en-US" sz="6600" dirty="0" smtClean="0"/>
              <a:t> </a:t>
            </a:r>
            <a:endParaRPr lang="en-US" sz="6600" dirty="0"/>
          </a:p>
        </p:txBody>
      </p:sp>
      <p:pic>
        <p:nvPicPr>
          <p:cNvPr id="5" name="Content Placeholder 4" descr="IMG_43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114300" y="2324100"/>
            <a:ext cx="4724400" cy="34290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4572000" y="1447800"/>
            <a:ext cx="4114800" cy="5105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00B050"/>
                </a:solidFill>
              </a:rPr>
              <a:t>ঝুঁকি কী? </a:t>
            </a:r>
            <a:endParaRPr lang="en-US" sz="6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7200" dirty="0" smtClean="0"/>
              <a:t>উত্তর 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457200" y="1676400"/>
            <a:ext cx="8229600" cy="2895600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002060"/>
                </a:solidFill>
              </a:rPr>
              <a:t>প্রত্যাশিত ফলাফল থেকে প্রকৃত ফলাফল ভিন্ন হওয়ার আশঙ্কাই ঝুকিঁ। 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382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শুভেচ্ছা </vt:lpstr>
      <vt:lpstr>Slide 2</vt:lpstr>
      <vt:lpstr>Slide 3</vt:lpstr>
      <vt:lpstr>Slide 4</vt:lpstr>
      <vt:lpstr> ঝুঁকি ও অনিশ্চয়তা </vt:lpstr>
      <vt:lpstr>Slide 6</vt:lpstr>
      <vt:lpstr> ঝুঁকির তাৎপর্য </vt:lpstr>
      <vt:lpstr>একক কাজ </vt:lpstr>
      <vt:lpstr>উত্তর </vt:lpstr>
      <vt:lpstr>নিচের চিত্রগুলো লক্ষ কর। </vt:lpstr>
      <vt:lpstr>ঝুঁকিমুক্ত আয় ও ঝুঁকিবহুল আয় </vt:lpstr>
      <vt:lpstr>দলীয় কাজ </vt:lpstr>
      <vt:lpstr>Slide 13</vt:lpstr>
      <vt:lpstr>Slide 14</vt:lpstr>
      <vt:lpstr>Slide 15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</dc:title>
  <dc:creator>sagor khan</dc:creator>
  <cp:lastModifiedBy>sagor khan</cp:lastModifiedBy>
  <cp:revision>31</cp:revision>
  <dcterms:created xsi:type="dcterms:W3CDTF">2020-03-01T21:20:49Z</dcterms:created>
  <dcterms:modified xsi:type="dcterms:W3CDTF">2020-03-18T05:23:26Z</dcterms:modified>
</cp:coreProperties>
</file>