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mp4" ContentType="video/mp4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303" r:id="rId2"/>
    <p:sldId id="280" r:id="rId3"/>
    <p:sldId id="295" r:id="rId4"/>
    <p:sldId id="266" r:id="rId5"/>
    <p:sldId id="284" r:id="rId6"/>
    <p:sldId id="282" r:id="rId7"/>
    <p:sldId id="268" r:id="rId8"/>
    <p:sldId id="294" r:id="rId9"/>
    <p:sldId id="298" r:id="rId10"/>
    <p:sldId id="283" r:id="rId11"/>
    <p:sldId id="287" r:id="rId12"/>
    <p:sldId id="285" r:id="rId13"/>
    <p:sldId id="289" r:id="rId14"/>
    <p:sldId id="299" r:id="rId15"/>
    <p:sldId id="267" r:id="rId16"/>
    <p:sldId id="286" r:id="rId17"/>
    <p:sldId id="276" r:id="rId18"/>
    <p:sldId id="290" r:id="rId19"/>
    <p:sldId id="296" r:id="rId20"/>
    <p:sldId id="30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D111"/>
    <a:srgbClr val="800080"/>
    <a:srgbClr val="8EDFEA"/>
    <a:srgbClr val="C3F9CC"/>
    <a:srgbClr val="C2FAC2"/>
    <a:srgbClr val="FF0066"/>
    <a:srgbClr val="F187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E6DFD2-D470-4431-B663-72D4543D4779}" type="doc">
      <dgm:prSet loTypeId="urn:microsoft.com/office/officeart/2008/layout/RadialCluster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1A817A5F-1E3F-4FF9-A6F9-512D66CA9D7A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bn-BD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আয়তের বৈশিষ্ট্য</a:t>
          </a:r>
          <a:endParaRPr lang="en-US" sz="44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E0F63BC-2E8A-4F24-837F-99103ACCDF91}" type="parTrans" cxnId="{A001A292-C5FB-423A-B8DE-01D590268B90}">
      <dgm:prSet/>
      <dgm:spPr/>
      <dgm:t>
        <a:bodyPr/>
        <a:lstStyle/>
        <a:p>
          <a:endParaRPr lang="en-US"/>
        </a:p>
      </dgm:t>
    </dgm:pt>
    <dgm:pt modelId="{FAB34005-5E61-4A75-A447-650CFFAF19AF}" type="sibTrans" cxnId="{A001A292-C5FB-423A-B8DE-01D590268B90}">
      <dgm:prSet/>
      <dgm:spPr/>
      <dgm:t>
        <a:bodyPr/>
        <a:lstStyle/>
        <a:p>
          <a:endParaRPr lang="en-US"/>
        </a:p>
      </dgm:t>
    </dgm:pt>
    <dgm:pt modelId="{4C8F0701-34A6-496C-B4E1-6CFE8D611BE8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bn-BD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আয়তের সবগুলো কোণ সমকোণ। </a:t>
          </a:r>
          <a:endParaRPr lang="en-US" sz="40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FE1338A-B43A-4DCB-9C09-8DAFDF0AC46C}" type="parTrans" cxnId="{F03B057C-6D37-4464-A828-29205B9A470A}">
      <dgm:prSet/>
      <dgm:spPr>
        <a:ln w="57150">
          <a:solidFill>
            <a:srgbClr val="FF0000"/>
          </a:solidFill>
        </a:ln>
      </dgm:spPr>
      <dgm:t>
        <a:bodyPr/>
        <a:lstStyle/>
        <a:p>
          <a:endParaRPr lang="en-US"/>
        </a:p>
      </dgm:t>
    </dgm:pt>
    <dgm:pt modelId="{37383798-7A41-43AB-9EAD-34991F6C49EC}" type="sibTrans" cxnId="{F03B057C-6D37-4464-A828-29205B9A470A}">
      <dgm:prSet/>
      <dgm:spPr/>
      <dgm:t>
        <a:bodyPr/>
        <a:lstStyle/>
        <a:p>
          <a:endParaRPr lang="en-US"/>
        </a:p>
      </dgm:t>
    </dgm:pt>
    <dgm:pt modelId="{EFB21532-A068-47A2-93DD-F4A8BE57624E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bn-BD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আয়তের বিপরীত বাহুগুলো পরস্পর সমান ও সমান্তরাল।  </a:t>
          </a:r>
          <a:endParaRPr lang="en-US" sz="3600" dirty="0">
            <a:solidFill>
              <a:schemeClr val="tx1"/>
            </a:solidFill>
          </a:endParaRPr>
        </a:p>
      </dgm:t>
    </dgm:pt>
    <dgm:pt modelId="{E2C41CAE-244D-4408-BF3A-4FDBB3C2C9EC}" type="parTrans" cxnId="{0F0F8265-4358-49AC-B192-20475B30001B}">
      <dgm:prSet/>
      <dgm:spPr>
        <a:ln w="57150">
          <a:solidFill>
            <a:srgbClr val="FF0000"/>
          </a:solidFill>
        </a:ln>
      </dgm:spPr>
      <dgm:t>
        <a:bodyPr/>
        <a:lstStyle/>
        <a:p>
          <a:endParaRPr lang="en-US"/>
        </a:p>
      </dgm:t>
    </dgm:pt>
    <dgm:pt modelId="{F0FC1B29-1B95-4182-A154-2A110EEB7B83}" type="sibTrans" cxnId="{0F0F8265-4358-49AC-B192-20475B30001B}">
      <dgm:prSet/>
      <dgm:spPr/>
      <dgm:t>
        <a:bodyPr/>
        <a:lstStyle/>
        <a:p>
          <a:endParaRPr lang="en-US"/>
        </a:p>
      </dgm:t>
    </dgm:pt>
    <dgm:pt modelId="{3A8448D7-3742-4133-BAA8-D14A8CD7A552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bn-BD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আয়তের কর্ণ দুইটি সমান। </a:t>
          </a:r>
          <a:endParaRPr lang="en-US" sz="4000" dirty="0">
            <a:solidFill>
              <a:schemeClr val="tx1"/>
            </a:solidFill>
          </a:endParaRPr>
        </a:p>
      </dgm:t>
    </dgm:pt>
    <dgm:pt modelId="{AB2BE177-1E00-4D60-A517-74DE2DC70C5B}" type="parTrans" cxnId="{ADDEED32-EB04-4C45-AA53-76472A7E0710}">
      <dgm:prSet/>
      <dgm:spPr>
        <a:ln w="57150">
          <a:solidFill>
            <a:srgbClr val="FF0000"/>
          </a:solidFill>
        </a:ln>
      </dgm:spPr>
      <dgm:t>
        <a:bodyPr/>
        <a:lstStyle/>
        <a:p>
          <a:endParaRPr lang="en-US"/>
        </a:p>
      </dgm:t>
    </dgm:pt>
    <dgm:pt modelId="{BE08630A-415E-479E-BCFC-CBFC86C5DA5D}" type="sibTrans" cxnId="{ADDEED32-EB04-4C45-AA53-76472A7E0710}">
      <dgm:prSet/>
      <dgm:spPr/>
      <dgm:t>
        <a:bodyPr/>
        <a:lstStyle/>
        <a:p>
          <a:endParaRPr lang="en-US"/>
        </a:p>
      </dgm:t>
    </dgm:pt>
    <dgm:pt modelId="{686C86A9-110D-4AEE-8899-392ADD65BABD}" type="pres">
      <dgm:prSet presAssocID="{87E6DFD2-D470-4431-B663-72D4543D4779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0464E57C-A32B-4D31-A1BC-736A8516C06F}" type="pres">
      <dgm:prSet presAssocID="{1A817A5F-1E3F-4FF9-A6F9-512D66CA9D7A}" presName="singleCycle" presStyleCnt="0"/>
      <dgm:spPr/>
    </dgm:pt>
    <dgm:pt modelId="{E1F290B2-8C54-49D5-A243-BCB433F01B58}" type="pres">
      <dgm:prSet presAssocID="{1A817A5F-1E3F-4FF9-A6F9-512D66CA9D7A}" presName="singleCenter" presStyleLbl="node1" presStyleIdx="0" presStyleCnt="4" custScaleX="207522" custScaleY="62764" custLinFactNeighborX="7677" custLinFactNeighborY="-14823">
        <dgm:presLayoutVars>
          <dgm:chMax val="7"/>
          <dgm:chPref val="7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5DA8898E-11C3-4500-8B07-F465BAB1560B}" type="pres">
      <dgm:prSet presAssocID="{0FE1338A-B43A-4DCB-9C09-8DAFDF0AC46C}" presName="Name56" presStyleLbl="parChTrans1D2" presStyleIdx="0" presStyleCnt="3"/>
      <dgm:spPr/>
      <dgm:t>
        <a:bodyPr/>
        <a:lstStyle/>
        <a:p>
          <a:endParaRPr lang="en-US"/>
        </a:p>
      </dgm:t>
    </dgm:pt>
    <dgm:pt modelId="{92AF7654-C24B-482E-89E2-CF5AEAC89494}" type="pres">
      <dgm:prSet presAssocID="{4C8F0701-34A6-496C-B4E1-6CFE8D611BE8}" presName="text0" presStyleLbl="node1" presStyleIdx="1" presStyleCnt="4" custScaleX="462195" custScaleY="88069" custRadScaleRad="103174" custRadScaleInc="16531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49010CFA-B59E-4A48-9B39-532523EA8975}" type="pres">
      <dgm:prSet presAssocID="{E2C41CAE-244D-4408-BF3A-4FDBB3C2C9EC}" presName="Name56" presStyleLbl="parChTrans1D2" presStyleIdx="1" presStyleCnt="3"/>
      <dgm:spPr/>
      <dgm:t>
        <a:bodyPr/>
        <a:lstStyle/>
        <a:p>
          <a:endParaRPr lang="en-US"/>
        </a:p>
      </dgm:t>
    </dgm:pt>
    <dgm:pt modelId="{1DB3DA57-05CE-40F9-B16F-994E018E843B}" type="pres">
      <dgm:prSet presAssocID="{EFB21532-A068-47A2-93DD-F4A8BE57624E}" presName="text0" presStyleLbl="node1" presStyleIdx="2" presStyleCnt="4" custScaleX="376517" custScaleY="97793" custRadScaleRad="101374" custRadScaleInc="-3227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1358E4E0-79FA-4095-83BE-DB17EE5425E4}" type="pres">
      <dgm:prSet presAssocID="{AB2BE177-1E00-4D60-A517-74DE2DC70C5B}" presName="Name56" presStyleLbl="parChTrans1D2" presStyleIdx="2" presStyleCnt="3"/>
      <dgm:spPr/>
      <dgm:t>
        <a:bodyPr/>
        <a:lstStyle/>
        <a:p>
          <a:endParaRPr lang="en-US"/>
        </a:p>
      </dgm:t>
    </dgm:pt>
    <dgm:pt modelId="{8B05A345-65B9-4641-B879-C68DF023CBDD}" type="pres">
      <dgm:prSet presAssocID="{3A8448D7-3742-4133-BAA8-D14A8CD7A552}" presName="text0" presStyleLbl="node1" presStyleIdx="3" presStyleCnt="4" custScaleX="335409" custScaleY="100460" custRadScaleRad="100057" custRadScaleInc="3679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</dgm:ptLst>
  <dgm:cxnLst>
    <dgm:cxn modelId="{E4606188-146E-4303-B049-6CA1E40769BD}" type="presOf" srcId="{EFB21532-A068-47A2-93DD-F4A8BE57624E}" destId="{1DB3DA57-05CE-40F9-B16F-994E018E843B}" srcOrd="0" destOrd="0" presId="urn:microsoft.com/office/officeart/2008/layout/RadialCluster"/>
    <dgm:cxn modelId="{A001A292-C5FB-423A-B8DE-01D590268B90}" srcId="{87E6DFD2-D470-4431-B663-72D4543D4779}" destId="{1A817A5F-1E3F-4FF9-A6F9-512D66CA9D7A}" srcOrd="0" destOrd="0" parTransId="{FE0F63BC-2E8A-4F24-837F-99103ACCDF91}" sibTransId="{FAB34005-5E61-4A75-A447-650CFFAF19AF}"/>
    <dgm:cxn modelId="{EF67EE33-5570-4658-B6D0-772E2C12620A}" type="presOf" srcId="{4C8F0701-34A6-496C-B4E1-6CFE8D611BE8}" destId="{92AF7654-C24B-482E-89E2-CF5AEAC89494}" srcOrd="0" destOrd="0" presId="urn:microsoft.com/office/officeart/2008/layout/RadialCluster"/>
    <dgm:cxn modelId="{B77DA48D-6F5F-47D8-8B39-209FF2B54DFB}" type="presOf" srcId="{87E6DFD2-D470-4431-B663-72D4543D4779}" destId="{686C86A9-110D-4AEE-8899-392ADD65BABD}" srcOrd="0" destOrd="0" presId="urn:microsoft.com/office/officeart/2008/layout/RadialCluster"/>
    <dgm:cxn modelId="{B9DF7F24-2067-4F67-9AEC-34261660F1CE}" type="presOf" srcId="{0FE1338A-B43A-4DCB-9C09-8DAFDF0AC46C}" destId="{5DA8898E-11C3-4500-8B07-F465BAB1560B}" srcOrd="0" destOrd="0" presId="urn:microsoft.com/office/officeart/2008/layout/RadialCluster"/>
    <dgm:cxn modelId="{CA9FCD47-310A-4458-B4A5-1B59AC4A5EB1}" type="presOf" srcId="{AB2BE177-1E00-4D60-A517-74DE2DC70C5B}" destId="{1358E4E0-79FA-4095-83BE-DB17EE5425E4}" srcOrd="0" destOrd="0" presId="urn:microsoft.com/office/officeart/2008/layout/RadialCluster"/>
    <dgm:cxn modelId="{F03B057C-6D37-4464-A828-29205B9A470A}" srcId="{1A817A5F-1E3F-4FF9-A6F9-512D66CA9D7A}" destId="{4C8F0701-34A6-496C-B4E1-6CFE8D611BE8}" srcOrd="0" destOrd="0" parTransId="{0FE1338A-B43A-4DCB-9C09-8DAFDF0AC46C}" sibTransId="{37383798-7A41-43AB-9EAD-34991F6C49EC}"/>
    <dgm:cxn modelId="{CE4ED4ED-7981-40A4-8872-46F999EC313E}" type="presOf" srcId="{1A817A5F-1E3F-4FF9-A6F9-512D66CA9D7A}" destId="{E1F290B2-8C54-49D5-A243-BCB433F01B58}" srcOrd="0" destOrd="0" presId="urn:microsoft.com/office/officeart/2008/layout/RadialCluster"/>
    <dgm:cxn modelId="{ADDEED32-EB04-4C45-AA53-76472A7E0710}" srcId="{1A817A5F-1E3F-4FF9-A6F9-512D66CA9D7A}" destId="{3A8448D7-3742-4133-BAA8-D14A8CD7A552}" srcOrd="2" destOrd="0" parTransId="{AB2BE177-1E00-4D60-A517-74DE2DC70C5B}" sibTransId="{BE08630A-415E-479E-BCFC-CBFC86C5DA5D}"/>
    <dgm:cxn modelId="{B4B11144-6B24-4CA9-B764-57C09E425C45}" type="presOf" srcId="{E2C41CAE-244D-4408-BF3A-4FDBB3C2C9EC}" destId="{49010CFA-B59E-4A48-9B39-532523EA8975}" srcOrd="0" destOrd="0" presId="urn:microsoft.com/office/officeart/2008/layout/RadialCluster"/>
    <dgm:cxn modelId="{3E4C008E-4525-4C7C-8724-9356FA7795E8}" type="presOf" srcId="{3A8448D7-3742-4133-BAA8-D14A8CD7A552}" destId="{8B05A345-65B9-4641-B879-C68DF023CBDD}" srcOrd="0" destOrd="0" presId="urn:microsoft.com/office/officeart/2008/layout/RadialCluster"/>
    <dgm:cxn modelId="{0F0F8265-4358-49AC-B192-20475B30001B}" srcId="{1A817A5F-1E3F-4FF9-A6F9-512D66CA9D7A}" destId="{EFB21532-A068-47A2-93DD-F4A8BE57624E}" srcOrd="1" destOrd="0" parTransId="{E2C41CAE-244D-4408-BF3A-4FDBB3C2C9EC}" sibTransId="{F0FC1B29-1B95-4182-A154-2A110EEB7B83}"/>
    <dgm:cxn modelId="{AE95A4DF-FE35-4E8E-9CA1-DBA7D2392C96}" type="presParOf" srcId="{686C86A9-110D-4AEE-8899-392ADD65BABD}" destId="{0464E57C-A32B-4D31-A1BC-736A8516C06F}" srcOrd="0" destOrd="0" presId="urn:microsoft.com/office/officeart/2008/layout/RadialCluster"/>
    <dgm:cxn modelId="{7EF1F70B-C41F-4327-A7CA-0E9F51F3BF51}" type="presParOf" srcId="{0464E57C-A32B-4D31-A1BC-736A8516C06F}" destId="{E1F290B2-8C54-49D5-A243-BCB433F01B58}" srcOrd="0" destOrd="0" presId="urn:microsoft.com/office/officeart/2008/layout/RadialCluster"/>
    <dgm:cxn modelId="{2C12E5E4-89C8-4B67-A120-FE654B3D06C6}" type="presParOf" srcId="{0464E57C-A32B-4D31-A1BC-736A8516C06F}" destId="{5DA8898E-11C3-4500-8B07-F465BAB1560B}" srcOrd="1" destOrd="0" presId="urn:microsoft.com/office/officeart/2008/layout/RadialCluster"/>
    <dgm:cxn modelId="{A8007670-6034-4C59-A9B1-1DB9AD2AE698}" type="presParOf" srcId="{0464E57C-A32B-4D31-A1BC-736A8516C06F}" destId="{92AF7654-C24B-482E-89E2-CF5AEAC89494}" srcOrd="2" destOrd="0" presId="urn:microsoft.com/office/officeart/2008/layout/RadialCluster"/>
    <dgm:cxn modelId="{DD2BEDF9-E49F-4780-9CF4-71C338F34FAD}" type="presParOf" srcId="{0464E57C-A32B-4D31-A1BC-736A8516C06F}" destId="{49010CFA-B59E-4A48-9B39-532523EA8975}" srcOrd="3" destOrd="0" presId="urn:microsoft.com/office/officeart/2008/layout/RadialCluster"/>
    <dgm:cxn modelId="{161ACCBD-02B8-4157-84F0-095C2B3209F4}" type="presParOf" srcId="{0464E57C-A32B-4D31-A1BC-736A8516C06F}" destId="{1DB3DA57-05CE-40F9-B16F-994E018E843B}" srcOrd="4" destOrd="0" presId="urn:microsoft.com/office/officeart/2008/layout/RadialCluster"/>
    <dgm:cxn modelId="{1F3BA2BE-65BD-43D0-A698-95E19048C407}" type="presParOf" srcId="{0464E57C-A32B-4D31-A1BC-736A8516C06F}" destId="{1358E4E0-79FA-4095-83BE-DB17EE5425E4}" srcOrd="5" destOrd="0" presId="urn:microsoft.com/office/officeart/2008/layout/RadialCluster"/>
    <dgm:cxn modelId="{64AF0CD6-3552-42F4-ADD5-74967C28A2D1}" type="presParOf" srcId="{0464E57C-A32B-4D31-A1BC-736A8516C06F}" destId="{8B05A345-65B9-4641-B879-C68DF023CBDD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7E6DFD2-D470-4431-B663-72D4543D4779}" type="doc">
      <dgm:prSet loTypeId="urn:microsoft.com/office/officeart/2008/layout/RadialCluster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1A817A5F-1E3F-4FF9-A6F9-512D66CA9D7A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bn-BD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বর্গের বৈশিষ্ট্য  </a:t>
          </a:r>
          <a:endParaRPr lang="en-US" sz="60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E0F63BC-2E8A-4F24-837F-99103ACCDF91}" type="parTrans" cxnId="{A001A292-C5FB-423A-B8DE-01D590268B90}">
      <dgm:prSet/>
      <dgm:spPr/>
      <dgm:t>
        <a:bodyPr/>
        <a:lstStyle/>
        <a:p>
          <a:endParaRPr lang="en-US"/>
        </a:p>
      </dgm:t>
    </dgm:pt>
    <dgm:pt modelId="{FAB34005-5E61-4A75-A447-650CFFAF19AF}" type="sibTrans" cxnId="{A001A292-C5FB-423A-B8DE-01D590268B90}">
      <dgm:prSet/>
      <dgm:spPr/>
      <dgm:t>
        <a:bodyPr/>
        <a:lstStyle/>
        <a:p>
          <a:endParaRPr lang="en-US"/>
        </a:p>
      </dgm:t>
    </dgm:pt>
    <dgm:pt modelId="{4C8F0701-34A6-496C-B4E1-6CFE8D611BE8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bn-BD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বর্গের সবগুলো কোণ সমকোণ। </a:t>
          </a:r>
          <a:endParaRPr lang="en-US" sz="48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FE1338A-B43A-4DCB-9C09-8DAFDF0AC46C}" type="parTrans" cxnId="{F03B057C-6D37-4464-A828-29205B9A470A}">
      <dgm:prSet/>
      <dgm:spPr>
        <a:ln w="57150">
          <a:solidFill>
            <a:srgbClr val="FF0000"/>
          </a:solidFill>
        </a:ln>
      </dgm:spPr>
      <dgm:t>
        <a:bodyPr/>
        <a:lstStyle/>
        <a:p>
          <a:endParaRPr lang="en-US"/>
        </a:p>
      </dgm:t>
    </dgm:pt>
    <dgm:pt modelId="{37383798-7A41-43AB-9EAD-34991F6C49EC}" type="sibTrans" cxnId="{F03B057C-6D37-4464-A828-29205B9A470A}">
      <dgm:prSet/>
      <dgm:spPr/>
      <dgm:t>
        <a:bodyPr/>
        <a:lstStyle/>
        <a:p>
          <a:endParaRPr lang="en-US"/>
        </a:p>
      </dgm:t>
    </dgm:pt>
    <dgm:pt modelId="{EFB21532-A068-47A2-93DD-F4A8BE57624E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bn-BD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বর্গের সবগুলো বাহু পরস্পর সমান ও সমান্তরাল।    </a:t>
          </a:r>
          <a:endParaRPr lang="en-US" sz="4000" dirty="0">
            <a:solidFill>
              <a:schemeClr val="tx1"/>
            </a:solidFill>
          </a:endParaRPr>
        </a:p>
      </dgm:t>
    </dgm:pt>
    <dgm:pt modelId="{E2C41CAE-244D-4408-BF3A-4FDBB3C2C9EC}" type="parTrans" cxnId="{0F0F8265-4358-49AC-B192-20475B30001B}">
      <dgm:prSet/>
      <dgm:spPr>
        <a:ln w="57150">
          <a:solidFill>
            <a:srgbClr val="FF0000"/>
          </a:solidFill>
        </a:ln>
      </dgm:spPr>
      <dgm:t>
        <a:bodyPr/>
        <a:lstStyle/>
        <a:p>
          <a:endParaRPr lang="en-US"/>
        </a:p>
      </dgm:t>
    </dgm:pt>
    <dgm:pt modelId="{F0FC1B29-1B95-4182-A154-2A110EEB7B83}" type="sibTrans" cxnId="{0F0F8265-4358-49AC-B192-20475B30001B}">
      <dgm:prSet/>
      <dgm:spPr/>
      <dgm:t>
        <a:bodyPr/>
        <a:lstStyle/>
        <a:p>
          <a:endParaRPr lang="en-US"/>
        </a:p>
      </dgm:t>
    </dgm:pt>
    <dgm:pt modelId="{3A8448D7-3742-4133-BAA8-D14A8CD7A552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bn-BD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বর্গের কর্ণ দুইটি সমান। </a:t>
          </a:r>
          <a:endParaRPr lang="en-US" sz="4400" dirty="0">
            <a:solidFill>
              <a:schemeClr val="tx1"/>
            </a:solidFill>
          </a:endParaRPr>
        </a:p>
      </dgm:t>
    </dgm:pt>
    <dgm:pt modelId="{AB2BE177-1E00-4D60-A517-74DE2DC70C5B}" type="parTrans" cxnId="{ADDEED32-EB04-4C45-AA53-76472A7E0710}">
      <dgm:prSet/>
      <dgm:spPr>
        <a:ln w="57150">
          <a:solidFill>
            <a:srgbClr val="FF0000"/>
          </a:solidFill>
        </a:ln>
      </dgm:spPr>
      <dgm:t>
        <a:bodyPr/>
        <a:lstStyle/>
        <a:p>
          <a:endParaRPr lang="en-US"/>
        </a:p>
      </dgm:t>
    </dgm:pt>
    <dgm:pt modelId="{BE08630A-415E-479E-BCFC-CBFC86C5DA5D}" type="sibTrans" cxnId="{ADDEED32-EB04-4C45-AA53-76472A7E0710}">
      <dgm:prSet/>
      <dgm:spPr/>
      <dgm:t>
        <a:bodyPr/>
        <a:lstStyle/>
        <a:p>
          <a:endParaRPr lang="en-US"/>
        </a:p>
      </dgm:t>
    </dgm:pt>
    <dgm:pt modelId="{686C86A9-110D-4AEE-8899-392ADD65BABD}" type="pres">
      <dgm:prSet presAssocID="{87E6DFD2-D470-4431-B663-72D4543D4779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0464E57C-A32B-4D31-A1BC-736A8516C06F}" type="pres">
      <dgm:prSet presAssocID="{1A817A5F-1E3F-4FF9-A6F9-512D66CA9D7A}" presName="singleCycle" presStyleCnt="0"/>
      <dgm:spPr/>
    </dgm:pt>
    <dgm:pt modelId="{E1F290B2-8C54-49D5-A243-BCB433F01B58}" type="pres">
      <dgm:prSet presAssocID="{1A817A5F-1E3F-4FF9-A6F9-512D66CA9D7A}" presName="singleCenter" presStyleLbl="node1" presStyleIdx="0" presStyleCnt="4" custScaleX="154615" custScaleY="110461" custLinFactNeighborX="9406" custLinFactNeighborY="-15255">
        <dgm:presLayoutVars>
          <dgm:chMax val="7"/>
          <dgm:chPref val="7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5DA8898E-11C3-4500-8B07-F465BAB1560B}" type="pres">
      <dgm:prSet presAssocID="{0FE1338A-B43A-4DCB-9C09-8DAFDF0AC46C}" presName="Name56" presStyleLbl="parChTrans1D2" presStyleIdx="0" presStyleCnt="3"/>
      <dgm:spPr/>
      <dgm:t>
        <a:bodyPr/>
        <a:lstStyle/>
        <a:p>
          <a:endParaRPr lang="en-US"/>
        </a:p>
      </dgm:t>
    </dgm:pt>
    <dgm:pt modelId="{92AF7654-C24B-482E-89E2-CF5AEAC89494}" type="pres">
      <dgm:prSet presAssocID="{4C8F0701-34A6-496C-B4E1-6CFE8D611BE8}" presName="text0" presStyleLbl="node1" presStyleIdx="1" presStyleCnt="4" custScaleX="522537" custRadScaleRad="104331" custRadScaleInc="132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010CFA-B59E-4A48-9B39-532523EA8975}" type="pres">
      <dgm:prSet presAssocID="{E2C41CAE-244D-4408-BF3A-4FDBB3C2C9EC}" presName="Name56" presStyleLbl="parChTrans1D2" presStyleIdx="1" presStyleCnt="3"/>
      <dgm:spPr/>
      <dgm:t>
        <a:bodyPr/>
        <a:lstStyle/>
        <a:p>
          <a:endParaRPr lang="en-US"/>
        </a:p>
      </dgm:t>
    </dgm:pt>
    <dgm:pt modelId="{1DB3DA57-05CE-40F9-B16F-994E018E843B}" type="pres">
      <dgm:prSet presAssocID="{EFB21532-A068-47A2-93DD-F4A8BE57624E}" presName="text0" presStyleLbl="node1" presStyleIdx="2" presStyleCnt="4" custScaleX="406192" custScaleY="132023" custRadScaleRad="111426" custRadScaleInc="-64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58E4E0-79FA-4095-83BE-DB17EE5425E4}" type="pres">
      <dgm:prSet presAssocID="{AB2BE177-1E00-4D60-A517-74DE2DC70C5B}" presName="Name56" presStyleLbl="parChTrans1D2" presStyleIdx="2" presStyleCnt="3"/>
      <dgm:spPr/>
      <dgm:t>
        <a:bodyPr/>
        <a:lstStyle/>
        <a:p>
          <a:endParaRPr lang="en-US"/>
        </a:p>
      </dgm:t>
    </dgm:pt>
    <dgm:pt modelId="{8B05A345-65B9-4641-B879-C68DF023CBDD}" type="pres">
      <dgm:prSet presAssocID="{3A8448D7-3742-4133-BAA8-D14A8CD7A552}" presName="text0" presStyleLbl="node1" presStyleIdx="3" presStyleCnt="4" custScaleX="354338" custScaleY="1348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4606188-146E-4303-B049-6CA1E40769BD}" type="presOf" srcId="{EFB21532-A068-47A2-93DD-F4A8BE57624E}" destId="{1DB3DA57-05CE-40F9-B16F-994E018E843B}" srcOrd="0" destOrd="0" presId="urn:microsoft.com/office/officeart/2008/layout/RadialCluster"/>
    <dgm:cxn modelId="{A001A292-C5FB-423A-B8DE-01D590268B90}" srcId="{87E6DFD2-D470-4431-B663-72D4543D4779}" destId="{1A817A5F-1E3F-4FF9-A6F9-512D66CA9D7A}" srcOrd="0" destOrd="0" parTransId="{FE0F63BC-2E8A-4F24-837F-99103ACCDF91}" sibTransId="{FAB34005-5E61-4A75-A447-650CFFAF19AF}"/>
    <dgm:cxn modelId="{EF67EE33-5570-4658-B6D0-772E2C12620A}" type="presOf" srcId="{4C8F0701-34A6-496C-B4E1-6CFE8D611BE8}" destId="{92AF7654-C24B-482E-89E2-CF5AEAC89494}" srcOrd="0" destOrd="0" presId="urn:microsoft.com/office/officeart/2008/layout/RadialCluster"/>
    <dgm:cxn modelId="{B77DA48D-6F5F-47D8-8B39-209FF2B54DFB}" type="presOf" srcId="{87E6DFD2-D470-4431-B663-72D4543D4779}" destId="{686C86A9-110D-4AEE-8899-392ADD65BABD}" srcOrd="0" destOrd="0" presId="urn:microsoft.com/office/officeart/2008/layout/RadialCluster"/>
    <dgm:cxn modelId="{B9DF7F24-2067-4F67-9AEC-34261660F1CE}" type="presOf" srcId="{0FE1338A-B43A-4DCB-9C09-8DAFDF0AC46C}" destId="{5DA8898E-11C3-4500-8B07-F465BAB1560B}" srcOrd="0" destOrd="0" presId="urn:microsoft.com/office/officeart/2008/layout/RadialCluster"/>
    <dgm:cxn modelId="{CA9FCD47-310A-4458-B4A5-1B59AC4A5EB1}" type="presOf" srcId="{AB2BE177-1E00-4D60-A517-74DE2DC70C5B}" destId="{1358E4E0-79FA-4095-83BE-DB17EE5425E4}" srcOrd="0" destOrd="0" presId="urn:microsoft.com/office/officeart/2008/layout/RadialCluster"/>
    <dgm:cxn modelId="{F03B057C-6D37-4464-A828-29205B9A470A}" srcId="{1A817A5F-1E3F-4FF9-A6F9-512D66CA9D7A}" destId="{4C8F0701-34A6-496C-B4E1-6CFE8D611BE8}" srcOrd="0" destOrd="0" parTransId="{0FE1338A-B43A-4DCB-9C09-8DAFDF0AC46C}" sibTransId="{37383798-7A41-43AB-9EAD-34991F6C49EC}"/>
    <dgm:cxn modelId="{CE4ED4ED-7981-40A4-8872-46F999EC313E}" type="presOf" srcId="{1A817A5F-1E3F-4FF9-A6F9-512D66CA9D7A}" destId="{E1F290B2-8C54-49D5-A243-BCB433F01B58}" srcOrd="0" destOrd="0" presId="urn:microsoft.com/office/officeart/2008/layout/RadialCluster"/>
    <dgm:cxn modelId="{ADDEED32-EB04-4C45-AA53-76472A7E0710}" srcId="{1A817A5F-1E3F-4FF9-A6F9-512D66CA9D7A}" destId="{3A8448D7-3742-4133-BAA8-D14A8CD7A552}" srcOrd="2" destOrd="0" parTransId="{AB2BE177-1E00-4D60-A517-74DE2DC70C5B}" sibTransId="{BE08630A-415E-479E-BCFC-CBFC86C5DA5D}"/>
    <dgm:cxn modelId="{B4B11144-6B24-4CA9-B764-57C09E425C45}" type="presOf" srcId="{E2C41CAE-244D-4408-BF3A-4FDBB3C2C9EC}" destId="{49010CFA-B59E-4A48-9B39-532523EA8975}" srcOrd="0" destOrd="0" presId="urn:microsoft.com/office/officeart/2008/layout/RadialCluster"/>
    <dgm:cxn modelId="{3E4C008E-4525-4C7C-8724-9356FA7795E8}" type="presOf" srcId="{3A8448D7-3742-4133-BAA8-D14A8CD7A552}" destId="{8B05A345-65B9-4641-B879-C68DF023CBDD}" srcOrd="0" destOrd="0" presId="urn:microsoft.com/office/officeart/2008/layout/RadialCluster"/>
    <dgm:cxn modelId="{0F0F8265-4358-49AC-B192-20475B30001B}" srcId="{1A817A5F-1E3F-4FF9-A6F9-512D66CA9D7A}" destId="{EFB21532-A068-47A2-93DD-F4A8BE57624E}" srcOrd="1" destOrd="0" parTransId="{E2C41CAE-244D-4408-BF3A-4FDBB3C2C9EC}" sibTransId="{F0FC1B29-1B95-4182-A154-2A110EEB7B83}"/>
    <dgm:cxn modelId="{AE95A4DF-FE35-4E8E-9CA1-DBA7D2392C96}" type="presParOf" srcId="{686C86A9-110D-4AEE-8899-392ADD65BABD}" destId="{0464E57C-A32B-4D31-A1BC-736A8516C06F}" srcOrd="0" destOrd="0" presId="urn:microsoft.com/office/officeart/2008/layout/RadialCluster"/>
    <dgm:cxn modelId="{7EF1F70B-C41F-4327-A7CA-0E9F51F3BF51}" type="presParOf" srcId="{0464E57C-A32B-4D31-A1BC-736A8516C06F}" destId="{E1F290B2-8C54-49D5-A243-BCB433F01B58}" srcOrd="0" destOrd="0" presId="urn:microsoft.com/office/officeart/2008/layout/RadialCluster"/>
    <dgm:cxn modelId="{2C12E5E4-89C8-4B67-A120-FE654B3D06C6}" type="presParOf" srcId="{0464E57C-A32B-4D31-A1BC-736A8516C06F}" destId="{5DA8898E-11C3-4500-8B07-F465BAB1560B}" srcOrd="1" destOrd="0" presId="urn:microsoft.com/office/officeart/2008/layout/RadialCluster"/>
    <dgm:cxn modelId="{A8007670-6034-4C59-A9B1-1DB9AD2AE698}" type="presParOf" srcId="{0464E57C-A32B-4D31-A1BC-736A8516C06F}" destId="{92AF7654-C24B-482E-89E2-CF5AEAC89494}" srcOrd="2" destOrd="0" presId="urn:microsoft.com/office/officeart/2008/layout/RadialCluster"/>
    <dgm:cxn modelId="{DD2BEDF9-E49F-4780-9CF4-71C338F34FAD}" type="presParOf" srcId="{0464E57C-A32B-4D31-A1BC-736A8516C06F}" destId="{49010CFA-B59E-4A48-9B39-532523EA8975}" srcOrd="3" destOrd="0" presId="urn:microsoft.com/office/officeart/2008/layout/RadialCluster"/>
    <dgm:cxn modelId="{161ACCBD-02B8-4157-84F0-095C2B3209F4}" type="presParOf" srcId="{0464E57C-A32B-4D31-A1BC-736A8516C06F}" destId="{1DB3DA57-05CE-40F9-B16F-994E018E843B}" srcOrd="4" destOrd="0" presId="urn:microsoft.com/office/officeart/2008/layout/RadialCluster"/>
    <dgm:cxn modelId="{1F3BA2BE-65BD-43D0-A698-95E19048C407}" type="presParOf" srcId="{0464E57C-A32B-4D31-A1BC-736A8516C06F}" destId="{1358E4E0-79FA-4095-83BE-DB17EE5425E4}" srcOrd="5" destOrd="0" presId="urn:microsoft.com/office/officeart/2008/layout/RadialCluster"/>
    <dgm:cxn modelId="{64AF0CD6-3552-42F4-ADD5-74967C28A2D1}" type="presParOf" srcId="{0464E57C-A32B-4D31-A1BC-736A8516C06F}" destId="{8B05A345-65B9-4641-B879-C68DF023CBDD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F290B2-8C54-49D5-A243-BCB433F01B58}">
      <dsp:nvSpPr>
        <dsp:cNvPr id="0" name=""/>
        <dsp:cNvSpPr/>
      </dsp:nvSpPr>
      <dsp:spPr>
        <a:xfrm>
          <a:off x="3565144" y="2411255"/>
          <a:ext cx="3969107" cy="1200436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760" tIns="111760" rIns="111760" bIns="11176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4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আয়তের বৈশিষ্ট্য</a:t>
          </a:r>
          <a:endParaRPr lang="en-US" sz="44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565144" y="2411255"/>
        <a:ext cx="3969107" cy="1200436"/>
      </dsp:txXfrm>
    </dsp:sp>
    <dsp:sp modelId="{5DA8898E-11C3-4500-8B07-F465BAB1560B}">
      <dsp:nvSpPr>
        <dsp:cNvPr id="0" name=""/>
        <dsp:cNvSpPr/>
      </dsp:nvSpPr>
      <dsp:spPr>
        <a:xfrm rot="16315411">
          <a:off x="5110095" y="1935794"/>
          <a:ext cx="95145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51456" y="0"/>
              </a:lnTo>
            </a:path>
          </a:pathLst>
        </a:custGeom>
        <a:noFill/>
        <a:ln w="5715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AF7654-C24B-482E-89E2-CF5AEAC89494}">
      <dsp:nvSpPr>
        <dsp:cNvPr id="0" name=""/>
        <dsp:cNvSpPr/>
      </dsp:nvSpPr>
      <dsp:spPr>
        <a:xfrm>
          <a:off x="2659332" y="331769"/>
          <a:ext cx="5922822" cy="1128564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101600" rIns="101600" bIns="1016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0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আয়তের সবগুলো কোণ সমকোণ। </a:t>
          </a:r>
          <a:endParaRPr lang="en-US" sz="40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659332" y="331769"/>
        <a:ext cx="5922822" cy="1128564"/>
      </dsp:txXfrm>
    </dsp:sp>
    <dsp:sp modelId="{49010CFA-B59E-4A48-9B39-532523EA8975}">
      <dsp:nvSpPr>
        <dsp:cNvPr id="0" name=""/>
        <dsp:cNvSpPr/>
      </dsp:nvSpPr>
      <dsp:spPr>
        <a:xfrm rot="2773470">
          <a:off x="5901607" y="4134637"/>
          <a:ext cx="144849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448491" y="0"/>
              </a:lnTo>
            </a:path>
          </a:pathLst>
        </a:custGeom>
        <a:noFill/>
        <a:ln w="5715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B3DA57-05CE-40F9-B16F-994E018E843B}">
      <dsp:nvSpPr>
        <dsp:cNvPr id="0" name=""/>
        <dsp:cNvSpPr/>
      </dsp:nvSpPr>
      <dsp:spPr>
        <a:xfrm>
          <a:off x="5314823" y="4657583"/>
          <a:ext cx="4824897" cy="1253173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আয়তের বিপরীত বাহুগুলো পরস্পর সমান ও সমান্তরাল।  </a:t>
          </a:r>
          <a:endParaRPr lang="en-US" sz="3600" kern="1200" dirty="0">
            <a:solidFill>
              <a:schemeClr val="tx1"/>
            </a:solidFill>
          </a:endParaRPr>
        </a:p>
      </dsp:txBody>
      <dsp:txXfrm>
        <a:off x="5314823" y="4657583"/>
        <a:ext cx="4824897" cy="1253173"/>
      </dsp:txXfrm>
    </dsp:sp>
    <dsp:sp modelId="{1358E4E0-79FA-4095-83BE-DB17EE5425E4}">
      <dsp:nvSpPr>
        <dsp:cNvPr id="0" name=""/>
        <dsp:cNvSpPr/>
      </dsp:nvSpPr>
      <dsp:spPr>
        <a:xfrm rot="8621983">
          <a:off x="3209971" y="4110841"/>
          <a:ext cx="168626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86267" y="0"/>
              </a:lnTo>
            </a:path>
          </a:pathLst>
        </a:custGeom>
        <a:noFill/>
        <a:ln w="5715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05A345-65B9-4641-B879-C68DF023CBDD}">
      <dsp:nvSpPr>
        <dsp:cNvPr id="0" name=""/>
        <dsp:cNvSpPr/>
      </dsp:nvSpPr>
      <dsp:spPr>
        <a:xfrm>
          <a:off x="348295" y="4609991"/>
          <a:ext cx="4298116" cy="1287350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101600" rIns="101600" bIns="1016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0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আয়তের কর্ণ দুইটি সমান। </a:t>
          </a:r>
          <a:endParaRPr lang="en-US" sz="4000" kern="1200" dirty="0">
            <a:solidFill>
              <a:schemeClr val="tx1"/>
            </a:solidFill>
          </a:endParaRPr>
        </a:p>
      </dsp:txBody>
      <dsp:txXfrm>
        <a:off x="348295" y="4609991"/>
        <a:ext cx="4298116" cy="12873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F290B2-8C54-49D5-A243-BCB433F01B58}">
      <dsp:nvSpPr>
        <dsp:cNvPr id="0" name=""/>
        <dsp:cNvSpPr/>
      </dsp:nvSpPr>
      <dsp:spPr>
        <a:xfrm>
          <a:off x="4463227" y="1794969"/>
          <a:ext cx="2857053" cy="2041153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60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বর্গের বৈশিষ্ট্য  </a:t>
          </a:r>
          <a:endParaRPr lang="en-US" sz="60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463227" y="1794969"/>
        <a:ext cx="2857053" cy="2041153"/>
      </dsp:txXfrm>
    </dsp:sp>
    <dsp:sp modelId="{5DA8898E-11C3-4500-8B07-F465BAB1560B}">
      <dsp:nvSpPr>
        <dsp:cNvPr id="0" name=""/>
        <dsp:cNvSpPr/>
      </dsp:nvSpPr>
      <dsp:spPr>
        <a:xfrm rot="15993118">
          <a:off x="5603069" y="1581053"/>
          <a:ext cx="42860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28607" y="0"/>
              </a:lnTo>
            </a:path>
          </a:pathLst>
        </a:custGeom>
        <a:noFill/>
        <a:ln w="5715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AF7654-C24B-482E-89E2-CF5AEAC89494}">
      <dsp:nvSpPr>
        <dsp:cNvPr id="0" name=""/>
        <dsp:cNvSpPr/>
      </dsp:nvSpPr>
      <dsp:spPr>
        <a:xfrm>
          <a:off x="2532526" y="129078"/>
          <a:ext cx="6469318" cy="1238059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8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বর্গের সবগুলো কোণ সমকোণ। </a:t>
          </a:r>
          <a:endParaRPr lang="en-US" sz="48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592963" y="189515"/>
        <a:ext cx="6348444" cy="1117185"/>
      </dsp:txXfrm>
    </dsp:sp>
    <dsp:sp modelId="{49010CFA-B59E-4A48-9B39-532523EA8975}">
      <dsp:nvSpPr>
        <dsp:cNvPr id="0" name=""/>
        <dsp:cNvSpPr/>
      </dsp:nvSpPr>
      <dsp:spPr>
        <a:xfrm rot="2665918">
          <a:off x="6846479" y="4047403"/>
          <a:ext cx="60360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03605" y="0"/>
              </a:lnTo>
            </a:path>
          </a:pathLst>
        </a:custGeom>
        <a:noFill/>
        <a:ln w="5715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B3DA57-05CE-40F9-B16F-994E018E843B}">
      <dsp:nvSpPr>
        <dsp:cNvPr id="0" name=""/>
        <dsp:cNvSpPr/>
      </dsp:nvSpPr>
      <dsp:spPr>
        <a:xfrm>
          <a:off x="5682974" y="4258684"/>
          <a:ext cx="5028898" cy="1634523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101600" rIns="101600" bIns="1016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0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বর্গের সবগুলো বাহু পরস্পর সমান ও সমান্তরাল।    </a:t>
          </a:r>
          <a:endParaRPr lang="en-US" sz="4000" kern="1200" dirty="0">
            <a:solidFill>
              <a:schemeClr val="tx1"/>
            </a:solidFill>
          </a:endParaRPr>
        </a:p>
      </dsp:txBody>
      <dsp:txXfrm>
        <a:off x="5762765" y="4338475"/>
        <a:ext cx="4869316" cy="1474941"/>
      </dsp:txXfrm>
    </dsp:sp>
    <dsp:sp modelId="{1358E4E0-79FA-4095-83BE-DB17EE5425E4}">
      <dsp:nvSpPr>
        <dsp:cNvPr id="0" name=""/>
        <dsp:cNvSpPr/>
      </dsp:nvSpPr>
      <dsp:spPr>
        <a:xfrm rot="8557760">
          <a:off x="3918783" y="4051450"/>
          <a:ext cx="70951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09517" y="0"/>
              </a:lnTo>
            </a:path>
          </a:pathLst>
        </a:custGeom>
        <a:noFill/>
        <a:ln w="5715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05A345-65B9-4641-B879-C68DF023CBDD}">
      <dsp:nvSpPr>
        <dsp:cNvPr id="0" name=""/>
        <dsp:cNvSpPr/>
      </dsp:nvSpPr>
      <dsp:spPr>
        <a:xfrm>
          <a:off x="705425" y="4266777"/>
          <a:ext cx="4386915" cy="1669127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760" tIns="111760" rIns="111760" bIns="11176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4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বর্গের কর্ণ দুইটি সমান। </a:t>
          </a:r>
          <a:endParaRPr lang="en-US" sz="4400" kern="1200" dirty="0">
            <a:solidFill>
              <a:schemeClr val="tx1"/>
            </a:solidFill>
          </a:endParaRPr>
        </a:p>
      </dsp:txBody>
      <dsp:txXfrm>
        <a:off x="786905" y="4348257"/>
        <a:ext cx="4223955" cy="15061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2C9502-060F-4F86-8579-042D495D1A91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7BB052-1579-4836-9061-8721140E4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74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D9AA3-55A6-404D-B0DC-97C8B985AD77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FAD3C-C4A9-4F36-AE00-CE1CB166F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002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D9AA3-55A6-404D-B0DC-97C8B985AD77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FAD3C-C4A9-4F36-AE00-CE1CB166F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213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D9AA3-55A6-404D-B0DC-97C8B985AD77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FAD3C-C4A9-4F36-AE00-CE1CB166F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281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D9AA3-55A6-404D-B0DC-97C8B985AD77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FAD3C-C4A9-4F36-AE00-CE1CB166F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775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D9AA3-55A6-404D-B0DC-97C8B985AD77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FAD3C-C4A9-4F36-AE00-CE1CB166F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176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D9AA3-55A6-404D-B0DC-97C8B985AD77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FAD3C-C4A9-4F36-AE00-CE1CB166F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634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D9AA3-55A6-404D-B0DC-97C8B985AD77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FAD3C-C4A9-4F36-AE00-CE1CB166F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919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D9AA3-55A6-404D-B0DC-97C8B985AD77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FAD3C-C4A9-4F36-AE00-CE1CB166F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635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D9AA3-55A6-404D-B0DC-97C8B985AD77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FAD3C-C4A9-4F36-AE00-CE1CB166F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773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D9AA3-55A6-404D-B0DC-97C8B985AD77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FAD3C-C4A9-4F36-AE00-CE1CB166F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591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D9AA3-55A6-404D-B0DC-97C8B985AD77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FAD3C-C4A9-4F36-AE00-CE1CB166F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866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D9AA3-55A6-404D-B0DC-97C8B985AD77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FAD3C-C4A9-4F36-AE00-CE1CB166F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998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s08CRz2c-E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Lotus opening _ Lotus blooming Animation _ lotus flower opening _ blue screen _ 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2220686" y="613954"/>
            <a:ext cx="7811588" cy="5342710"/>
          </a:xfrm>
          <a:prstGeom prst="rect">
            <a:avLst/>
          </a:prstGeom>
          <a:noFill/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B28B823-9968-4EC0-B91F-6CEABEB021BA}"/>
              </a:ext>
            </a:extLst>
          </p:cNvPr>
          <p:cNvSpPr txBox="1"/>
          <p:nvPr/>
        </p:nvSpPr>
        <p:spPr>
          <a:xfrm>
            <a:off x="2606040" y="1045336"/>
            <a:ext cx="704088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kern="0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আজকের </a:t>
            </a:r>
            <a:r>
              <a:rPr lang="bn-BD" sz="48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পাঠে</a:t>
            </a:r>
            <a:r>
              <a:rPr lang="en-US" sz="4800" b="1" kern="0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b="1" kern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4800" b="1" kern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শুভেচ্ছা</a:t>
            </a:r>
            <a:endParaRPr lang="en-US" sz="4800" b="1" dirty="0" smtClean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3276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38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repeatCount="indefinite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 rot="5400000">
            <a:off x="5554220" y="1215525"/>
            <a:ext cx="739302" cy="21400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rot="5400000">
            <a:off x="5703664" y="1219739"/>
            <a:ext cx="739302" cy="21400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>
            <a:off x="5617012" y="4084670"/>
            <a:ext cx="739302" cy="21400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5781369" y="4084670"/>
            <a:ext cx="739302" cy="21400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559982" y="2512469"/>
            <a:ext cx="844748" cy="511766"/>
          </a:xfrm>
          <a:prstGeom prst="line">
            <a:avLst/>
          </a:prstGeom>
          <a:ln w="57150">
            <a:solidFill>
              <a:srgbClr val="800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10893288" y="2149357"/>
            <a:ext cx="754736" cy="630910"/>
          </a:xfrm>
          <a:prstGeom prst="line">
            <a:avLst/>
          </a:prstGeom>
          <a:ln w="57150">
            <a:solidFill>
              <a:srgbClr val="800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: Rounded Corners 3"/>
          <p:cNvSpPr/>
          <p:nvPr/>
        </p:nvSpPr>
        <p:spPr>
          <a:xfrm>
            <a:off x="2573383" y="199075"/>
            <a:ext cx="7158446" cy="77449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আয়তের </a:t>
            </a:r>
            <a:r>
              <a:rPr lang="bn-BD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  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90369" y="1282357"/>
            <a:ext cx="10375899" cy="299582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c 11"/>
          <p:cNvSpPr/>
          <p:nvPr/>
        </p:nvSpPr>
        <p:spPr>
          <a:xfrm rot="16623432">
            <a:off x="10298765" y="3612706"/>
            <a:ext cx="1752600" cy="1435100"/>
          </a:xfrm>
          <a:prstGeom prst="arc">
            <a:avLst/>
          </a:prstGeom>
          <a:ln w="76200">
            <a:solidFill>
              <a:srgbClr val="11D11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c 13"/>
          <p:cNvSpPr/>
          <p:nvPr/>
        </p:nvSpPr>
        <p:spPr>
          <a:xfrm rot="10800000">
            <a:off x="10396077" y="536712"/>
            <a:ext cx="1752600" cy="1435100"/>
          </a:xfrm>
          <a:prstGeom prst="arc">
            <a:avLst/>
          </a:prstGeom>
          <a:ln w="76200">
            <a:solidFill>
              <a:srgbClr val="11D11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98606" y="4738870"/>
            <a:ext cx="11149418" cy="193899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১। আয়তের প্রত্যেকটি কোণ সমকোণ।</a:t>
            </a:r>
          </a:p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২। আয়তের বিপরীত বাহুগুলো পরস্পর সমান ও সমান্তরাল। </a:t>
            </a:r>
          </a:p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৩। আয়তের কর্ণগুলো সমান।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890369" y="1297799"/>
            <a:ext cx="10370066" cy="2936346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 flipV="1">
            <a:off x="890369" y="1294619"/>
            <a:ext cx="10370066" cy="2939526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Arc 23"/>
          <p:cNvSpPr/>
          <p:nvPr/>
        </p:nvSpPr>
        <p:spPr>
          <a:xfrm>
            <a:off x="-20233" y="3572888"/>
            <a:ext cx="1752600" cy="1435100"/>
          </a:xfrm>
          <a:prstGeom prst="arc">
            <a:avLst/>
          </a:prstGeom>
          <a:ln w="76200">
            <a:solidFill>
              <a:srgbClr val="11D11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rc 24"/>
          <p:cNvSpPr/>
          <p:nvPr/>
        </p:nvSpPr>
        <p:spPr>
          <a:xfrm rot="6275270">
            <a:off x="194790" y="390709"/>
            <a:ext cx="1752600" cy="1435100"/>
          </a:xfrm>
          <a:prstGeom prst="arc">
            <a:avLst/>
          </a:prstGeom>
          <a:ln w="76200">
            <a:solidFill>
              <a:srgbClr val="11D11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856067" y="3694214"/>
            <a:ext cx="6190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৯০˙</a:t>
            </a:r>
          </a:p>
        </p:txBody>
      </p:sp>
    </p:spTree>
    <p:extLst>
      <p:ext uri="{BB962C8B-B14F-4D97-AF65-F5344CB8AC3E}">
        <p14:creationId xmlns:p14="http://schemas.microsoft.com/office/powerpoint/2010/main" val="105289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4" grpId="0" animBg="1"/>
      <p:bldP spid="16" grpId="0" animBg="1"/>
      <p:bldP spid="24" grpId="0" animBg="1"/>
      <p:bldP spid="25" grpId="0" animBg="1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246211003"/>
              </p:ext>
            </p:extLst>
          </p:nvPr>
        </p:nvGraphicFramePr>
        <p:xfrm>
          <a:off x="1015999" y="254000"/>
          <a:ext cx="10460383" cy="637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66418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1F290B2-8C54-49D5-A243-BCB433F01B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graphicEl>
                                              <a:dgm id="{E1F290B2-8C54-49D5-A243-BCB433F01B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graphicEl>
                                              <a:dgm id="{E1F290B2-8C54-49D5-A243-BCB433F01B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graphicEl>
                                              <a:dgm id="{E1F290B2-8C54-49D5-A243-BCB433F01B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graphicEl>
                                              <a:dgm id="{E1F290B2-8C54-49D5-A243-BCB433F01B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DA8898E-11C3-4500-8B07-F465BAB156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graphicEl>
                                              <a:dgm id="{5DA8898E-11C3-4500-8B07-F465BAB156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graphicEl>
                                              <a:dgm id="{5DA8898E-11C3-4500-8B07-F465BAB156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graphicEl>
                                              <a:dgm id="{5DA8898E-11C3-4500-8B07-F465BAB156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graphicEl>
                                              <a:dgm id="{5DA8898E-11C3-4500-8B07-F465BAB1560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2AF7654-C24B-482E-89E2-CF5AEAC894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graphicEl>
                                              <a:dgm id="{92AF7654-C24B-482E-89E2-CF5AEAC894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graphicEl>
                                              <a:dgm id="{92AF7654-C24B-482E-89E2-CF5AEAC894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graphicEl>
                                              <a:dgm id="{92AF7654-C24B-482E-89E2-CF5AEAC894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graphicEl>
                                              <a:dgm id="{92AF7654-C24B-482E-89E2-CF5AEAC894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9010CFA-B59E-4A48-9B39-532523EA89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graphicEl>
                                              <a:dgm id="{49010CFA-B59E-4A48-9B39-532523EA89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graphicEl>
                                              <a:dgm id="{49010CFA-B59E-4A48-9B39-532523EA89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graphicEl>
                                              <a:dgm id="{49010CFA-B59E-4A48-9B39-532523EA89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graphicEl>
                                              <a:dgm id="{49010CFA-B59E-4A48-9B39-532523EA89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DB3DA57-05CE-40F9-B16F-994E018E84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graphicEl>
                                              <a:dgm id="{1DB3DA57-05CE-40F9-B16F-994E018E84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graphicEl>
                                              <a:dgm id="{1DB3DA57-05CE-40F9-B16F-994E018E84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graphicEl>
                                              <a:dgm id="{1DB3DA57-05CE-40F9-B16F-994E018E84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>
                                            <p:graphicEl>
                                              <a:dgm id="{1DB3DA57-05CE-40F9-B16F-994E018E84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358E4E0-79FA-4095-83BE-DB17EE5425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graphicEl>
                                              <a:dgm id="{1358E4E0-79FA-4095-83BE-DB17EE5425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graphicEl>
                                              <a:dgm id="{1358E4E0-79FA-4095-83BE-DB17EE5425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graphicEl>
                                              <a:dgm id="{1358E4E0-79FA-4095-83BE-DB17EE5425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">
                                            <p:graphicEl>
                                              <a:dgm id="{1358E4E0-79FA-4095-83BE-DB17EE5425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B05A345-65B9-4641-B879-C68DF023CB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graphicEl>
                                              <a:dgm id="{8B05A345-65B9-4641-B879-C68DF023CB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graphicEl>
                                              <a:dgm id="{8B05A345-65B9-4641-B879-C68DF023CB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graphicEl>
                                              <a:dgm id="{8B05A345-65B9-4641-B879-C68DF023CB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">
                                            <p:graphicEl>
                                              <a:dgm id="{8B05A345-65B9-4641-B879-C68DF023CB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3"/>
          <p:cNvSpPr/>
          <p:nvPr/>
        </p:nvSpPr>
        <p:spPr>
          <a:xfrm>
            <a:off x="3971889" y="174134"/>
            <a:ext cx="4925424" cy="77449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বর্গের বৈশিষ্ট্য   </a:t>
            </a:r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601" y="4676535"/>
            <a:ext cx="11149418" cy="193899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১। বর্গের প্রত্যেকটি কোণ সমকোণ।</a:t>
            </a:r>
          </a:p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২। বর্গের সবগুলো বাহু পরস্পর সমান ও সমান্তরাল।   </a:t>
            </a:r>
          </a:p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৩। বর্গের কর্ণ দুইটি সমান।     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6536158" y="954979"/>
            <a:ext cx="420252" cy="63052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6536158" y="3958796"/>
            <a:ext cx="386745" cy="66017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4148915" y="2589967"/>
            <a:ext cx="592170" cy="41260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8403636" y="2589967"/>
            <a:ext cx="493677" cy="50679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4430468" y="1176333"/>
            <a:ext cx="4167432" cy="3239867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 flipV="1">
            <a:off x="4445000" y="1186513"/>
            <a:ext cx="4182317" cy="3258488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4445000" y="1147536"/>
            <a:ext cx="4152900" cy="3297464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c 19"/>
          <p:cNvSpPr/>
          <p:nvPr/>
        </p:nvSpPr>
        <p:spPr>
          <a:xfrm rot="6275270">
            <a:off x="3403723" y="-11754"/>
            <a:ext cx="2662955" cy="1904676"/>
          </a:xfrm>
          <a:prstGeom prst="arc">
            <a:avLst/>
          </a:prstGeom>
          <a:ln w="76200">
            <a:solidFill>
              <a:srgbClr val="11D11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c 22"/>
          <p:cNvSpPr/>
          <p:nvPr/>
        </p:nvSpPr>
        <p:spPr>
          <a:xfrm rot="651858">
            <a:off x="3065704" y="3196626"/>
            <a:ext cx="2418633" cy="1975034"/>
          </a:xfrm>
          <a:prstGeom prst="arc">
            <a:avLst/>
          </a:prstGeom>
          <a:ln w="76200">
            <a:solidFill>
              <a:srgbClr val="11D11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Arc 23"/>
          <p:cNvSpPr/>
          <p:nvPr/>
        </p:nvSpPr>
        <p:spPr>
          <a:xfrm rot="12051466">
            <a:off x="7376684" y="972246"/>
            <a:ext cx="2886245" cy="1446181"/>
          </a:xfrm>
          <a:prstGeom prst="arc">
            <a:avLst/>
          </a:prstGeom>
          <a:ln w="76200">
            <a:solidFill>
              <a:srgbClr val="11D11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rc 24"/>
          <p:cNvSpPr/>
          <p:nvPr/>
        </p:nvSpPr>
        <p:spPr>
          <a:xfrm rot="15704243">
            <a:off x="7599714" y="3218885"/>
            <a:ext cx="2298631" cy="2180407"/>
          </a:xfrm>
          <a:prstGeom prst="arc">
            <a:avLst/>
          </a:prstGeom>
          <a:ln w="76200">
            <a:solidFill>
              <a:srgbClr val="11D11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4445000" y="3562207"/>
            <a:ext cx="6190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৯০˙</a:t>
            </a:r>
          </a:p>
        </p:txBody>
      </p:sp>
    </p:spTree>
    <p:extLst>
      <p:ext uri="{BB962C8B-B14F-4D97-AF65-F5344CB8AC3E}">
        <p14:creationId xmlns:p14="http://schemas.microsoft.com/office/powerpoint/2010/main" val="3119002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9" grpId="0" animBg="1"/>
      <p:bldP spid="20" grpId="0" animBg="1"/>
      <p:bldP spid="23" grpId="0" animBg="1"/>
      <p:bldP spid="24" grpId="0" animBg="1"/>
      <p:bldP spid="2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206072205"/>
              </p:ext>
            </p:extLst>
          </p:nvPr>
        </p:nvGraphicFramePr>
        <p:xfrm>
          <a:off x="635000" y="304800"/>
          <a:ext cx="11036300" cy="6159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92346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1F290B2-8C54-49D5-A243-BCB433F01B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E1F290B2-8C54-49D5-A243-BCB433F01B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DA8898E-11C3-4500-8B07-F465BAB156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">
                                            <p:graphicEl>
                                              <a:dgm id="{5DA8898E-11C3-4500-8B07-F465BAB1560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2AF7654-C24B-482E-89E2-CF5AEAC894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graphicEl>
                                              <a:dgm id="{92AF7654-C24B-482E-89E2-CF5AEAC894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9010CFA-B59E-4A48-9B39-532523EA89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>
                                            <p:graphicEl>
                                              <a:dgm id="{49010CFA-B59E-4A48-9B39-532523EA89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DB3DA57-05CE-40F9-B16F-994E018E84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">
                                            <p:graphicEl>
                                              <a:dgm id="{1DB3DA57-05CE-40F9-B16F-994E018E84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358E4E0-79FA-4095-83BE-DB17EE5425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graphicEl>
                                              <a:dgm id="{1358E4E0-79FA-4095-83BE-DB17EE5425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B05A345-65B9-4641-B879-C68DF023CB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">
                                            <p:graphicEl>
                                              <a:dgm id="{8B05A345-65B9-4641-B879-C68DF023CB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On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2"/>
          <p:cNvSpPr/>
          <p:nvPr/>
        </p:nvSpPr>
        <p:spPr>
          <a:xfrm>
            <a:off x="4336867" y="402540"/>
            <a:ext cx="3265715" cy="167445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13800" dirty="0">
              <a:solidFill>
                <a:srgbClr val="80008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: Rounded Corners 2"/>
          <p:cNvSpPr/>
          <p:nvPr/>
        </p:nvSpPr>
        <p:spPr>
          <a:xfrm>
            <a:off x="1518857" y="2614154"/>
            <a:ext cx="8317476" cy="32419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আয়তের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২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লেখ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algn="ctr"/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বর্গের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২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লেখ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bn-BD" sz="4400" dirty="0">
              <a:solidFill>
                <a:srgbClr val="80008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8822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045490" y="1255484"/>
            <a:ext cx="3144735" cy="3135520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739946" y="1325672"/>
            <a:ext cx="6565899" cy="274182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3"/>
          <p:cNvSpPr/>
          <p:nvPr/>
        </p:nvSpPr>
        <p:spPr>
          <a:xfrm>
            <a:off x="3135086" y="238128"/>
            <a:ext cx="6482771" cy="77449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আয়ত </a:t>
            </a:r>
            <a:r>
              <a:rPr lang="bn-BD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বর্গের মধ্যে মিল।   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: Rounded Corners 3"/>
          <p:cNvSpPr/>
          <p:nvPr/>
        </p:nvSpPr>
        <p:spPr>
          <a:xfrm>
            <a:off x="719887" y="4652656"/>
            <a:ext cx="10470338" cy="183578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১।আয়তের সবগুলো কোণ সমকোণ। বর্গের ও সবগুলো কোণ সমকোণ। </a:t>
            </a:r>
          </a:p>
          <a:p>
            <a:pPr algn="ctr"/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আয়তের কর্ণ দুইটি সমান। বর্গের ও কর্ণ দুইটি সমান।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759669" y="1318350"/>
            <a:ext cx="6565899" cy="2700227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8064500" y="1232089"/>
            <a:ext cx="3144735" cy="3145918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 flipV="1">
            <a:off x="706214" y="1339146"/>
            <a:ext cx="6565901" cy="2679431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064498" y="1268482"/>
            <a:ext cx="3144737" cy="3109525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Arc 18"/>
          <p:cNvSpPr/>
          <p:nvPr/>
        </p:nvSpPr>
        <p:spPr>
          <a:xfrm>
            <a:off x="-156077" y="3349942"/>
            <a:ext cx="1752600" cy="1435100"/>
          </a:xfrm>
          <a:prstGeom prst="arc">
            <a:avLst/>
          </a:prstGeom>
          <a:ln w="76200">
            <a:solidFill>
              <a:srgbClr val="11D11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c 19"/>
          <p:cNvSpPr/>
          <p:nvPr/>
        </p:nvSpPr>
        <p:spPr>
          <a:xfrm rot="16009789">
            <a:off x="6462769" y="3321120"/>
            <a:ext cx="1752600" cy="1435100"/>
          </a:xfrm>
          <a:prstGeom prst="arc">
            <a:avLst/>
          </a:prstGeom>
          <a:ln w="76200">
            <a:solidFill>
              <a:srgbClr val="11D11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rc 20"/>
          <p:cNvSpPr/>
          <p:nvPr/>
        </p:nvSpPr>
        <p:spPr>
          <a:xfrm rot="4944528">
            <a:off x="-233016" y="698833"/>
            <a:ext cx="1752600" cy="1435100"/>
          </a:xfrm>
          <a:prstGeom prst="arc">
            <a:avLst/>
          </a:prstGeom>
          <a:ln w="76200">
            <a:solidFill>
              <a:srgbClr val="11D11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rc 21"/>
          <p:cNvSpPr/>
          <p:nvPr/>
        </p:nvSpPr>
        <p:spPr>
          <a:xfrm rot="10800000">
            <a:off x="6395815" y="621596"/>
            <a:ext cx="1752600" cy="1435100"/>
          </a:xfrm>
          <a:prstGeom prst="arc">
            <a:avLst/>
          </a:prstGeom>
          <a:ln w="76200">
            <a:solidFill>
              <a:srgbClr val="11D11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c 22"/>
          <p:cNvSpPr/>
          <p:nvPr/>
        </p:nvSpPr>
        <p:spPr>
          <a:xfrm>
            <a:off x="7171755" y="3650059"/>
            <a:ext cx="1752600" cy="1435100"/>
          </a:xfrm>
          <a:prstGeom prst="arc">
            <a:avLst/>
          </a:prstGeom>
          <a:ln w="76200">
            <a:solidFill>
              <a:srgbClr val="11D11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rc 23"/>
          <p:cNvSpPr/>
          <p:nvPr/>
        </p:nvSpPr>
        <p:spPr>
          <a:xfrm rot="4775238">
            <a:off x="6996218" y="629263"/>
            <a:ext cx="1752600" cy="1435100"/>
          </a:xfrm>
          <a:prstGeom prst="arc">
            <a:avLst/>
          </a:prstGeom>
          <a:ln w="76200">
            <a:solidFill>
              <a:srgbClr val="11D11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rc 24"/>
          <p:cNvSpPr/>
          <p:nvPr/>
        </p:nvSpPr>
        <p:spPr>
          <a:xfrm rot="17418631">
            <a:off x="10081256" y="3918980"/>
            <a:ext cx="1752600" cy="1435100"/>
          </a:xfrm>
          <a:prstGeom prst="arc">
            <a:avLst/>
          </a:prstGeom>
          <a:ln w="76200">
            <a:solidFill>
              <a:srgbClr val="11D11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rc 25"/>
          <p:cNvSpPr/>
          <p:nvPr/>
        </p:nvSpPr>
        <p:spPr>
          <a:xfrm rot="10162886">
            <a:off x="10202914" y="385278"/>
            <a:ext cx="1752600" cy="1435100"/>
          </a:xfrm>
          <a:prstGeom prst="arc">
            <a:avLst/>
          </a:prstGeom>
          <a:ln w="76200">
            <a:solidFill>
              <a:srgbClr val="11D11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706214" y="3419226"/>
            <a:ext cx="6190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৯০˙</a:t>
            </a:r>
          </a:p>
        </p:txBody>
      </p:sp>
      <p:sp>
        <p:nvSpPr>
          <p:cNvPr id="4" name="Rectangle 3"/>
          <p:cNvSpPr/>
          <p:nvPr/>
        </p:nvSpPr>
        <p:spPr>
          <a:xfrm>
            <a:off x="8315917" y="3971521"/>
            <a:ext cx="6190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৯০˙</a:t>
            </a:r>
          </a:p>
        </p:txBody>
      </p:sp>
    </p:spTree>
    <p:extLst>
      <p:ext uri="{BB962C8B-B14F-4D97-AF65-F5344CB8AC3E}">
        <p14:creationId xmlns:p14="http://schemas.microsoft.com/office/powerpoint/2010/main" val="2074731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  <p:bldP spid="9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064500" y="1242487"/>
            <a:ext cx="3144735" cy="3135520"/>
          </a:xfrm>
          <a:prstGeom prst="rect">
            <a:avLst/>
          </a:prstGeom>
          <a:noFill/>
          <a:ln w="57150">
            <a:solidFill>
              <a:srgbClr val="11D1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: Rounded Corners 3"/>
          <p:cNvSpPr/>
          <p:nvPr/>
        </p:nvSpPr>
        <p:spPr>
          <a:xfrm>
            <a:off x="3130125" y="199075"/>
            <a:ext cx="6322423" cy="77449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আয়ত </a:t>
            </a:r>
            <a:r>
              <a:rPr lang="bn-BD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বর্গের মধ্যে পার্থক্য।    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: Rounded Corners 3"/>
          <p:cNvSpPr/>
          <p:nvPr/>
        </p:nvSpPr>
        <p:spPr>
          <a:xfrm>
            <a:off x="2050868" y="4730114"/>
            <a:ext cx="7785463" cy="178085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BD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*আয়তের </a:t>
            </a:r>
            <a:r>
              <a:rPr lang="bn-BD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বিপরীত বাহু সমান। </a:t>
            </a:r>
            <a:endParaRPr lang="en-US" sz="44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*বর্গের </a:t>
            </a:r>
            <a:r>
              <a:rPr lang="bn-BD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সবগুলো বাহু সমান।   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4079390" y="1008755"/>
            <a:ext cx="214008" cy="73930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3881313" y="973566"/>
            <a:ext cx="214008" cy="73930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3781722" y="3877115"/>
            <a:ext cx="214008" cy="73930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3972386" y="3902348"/>
            <a:ext cx="214008" cy="73930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327553" y="2617495"/>
            <a:ext cx="826180" cy="517423"/>
          </a:xfrm>
          <a:prstGeom prst="line">
            <a:avLst/>
          </a:prstGeom>
          <a:ln w="57150">
            <a:solidFill>
              <a:srgbClr val="11D11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6782502" y="2376031"/>
            <a:ext cx="775005" cy="544945"/>
          </a:xfrm>
          <a:prstGeom prst="line">
            <a:avLst/>
          </a:prstGeom>
          <a:ln w="57150">
            <a:solidFill>
              <a:srgbClr val="11D11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777925" y="1325673"/>
            <a:ext cx="6398327" cy="299582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 flipH="1">
            <a:off x="7683245" y="2556850"/>
            <a:ext cx="703268" cy="50679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10857601" y="2546573"/>
            <a:ext cx="703268" cy="50679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9383714" y="999880"/>
            <a:ext cx="703268" cy="50679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9325705" y="4109624"/>
            <a:ext cx="703268" cy="50679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2618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9" grpId="0" animBg="1"/>
      <p:bldP spid="1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gular Pentagon 1"/>
          <p:cNvSpPr/>
          <p:nvPr/>
        </p:nvSpPr>
        <p:spPr>
          <a:xfrm>
            <a:off x="2756262" y="222069"/>
            <a:ext cx="7328263" cy="944122"/>
          </a:xfrm>
          <a:prstGeom prst="pentagon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দলীয় কাজ</a:t>
            </a:r>
            <a:endParaRPr lang="en-GB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80160" y="1380608"/>
            <a:ext cx="4206239" cy="470668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u="sng" dirty="0">
                <a:solidFill>
                  <a:srgbClr val="11D111"/>
                </a:solidFill>
                <a:latin typeface="NikoshBAN" pitchFamily="2" charset="0"/>
                <a:cs typeface="NikoshBAN" pitchFamily="2" charset="0"/>
              </a:rPr>
              <a:t>আয়ত দল</a:t>
            </a:r>
          </a:p>
          <a:p>
            <a:pPr algn="ctr"/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আয়ত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বর্গের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মিল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লেখ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GB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367359" y="1933303"/>
            <a:ext cx="4422561" cy="4010297"/>
          </a:xfrm>
          <a:prstGeom prst="rect">
            <a:avLst/>
          </a:prstGeom>
          <a:solidFill>
            <a:srgbClr val="C3F9CC"/>
          </a:solidFill>
          <a:ln w="28575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 u="sng" dirty="0" smtClean="0">
              <a:solidFill>
                <a:srgbClr val="FF0066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400" u="sng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বর্গ </a:t>
            </a:r>
            <a:r>
              <a:rPr lang="bn-BD" sz="4400" u="sng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দল </a:t>
            </a:r>
          </a:p>
          <a:p>
            <a:pPr algn="ctr"/>
            <a:r>
              <a:rPr lang="bn-BD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আয়ত</a:t>
            </a:r>
            <a:r>
              <a:rPr lang="en-US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বর্গের</a:t>
            </a:r>
            <a:r>
              <a:rPr lang="en-US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পার্থক্য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লেখ</a:t>
            </a:r>
            <a:r>
              <a:rPr lang="en-US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GB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7200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GB" sz="7200" u="sng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8093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7-Point Star 1"/>
          <p:cNvSpPr/>
          <p:nvPr/>
        </p:nvSpPr>
        <p:spPr>
          <a:xfrm>
            <a:off x="762000" y="249998"/>
            <a:ext cx="10553700" cy="1388302"/>
          </a:xfrm>
          <a:prstGeom prst="star7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মূল্যায়ন </a:t>
            </a:r>
            <a:endParaRPr lang="en-GB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Wave 2"/>
          <p:cNvSpPr/>
          <p:nvPr/>
        </p:nvSpPr>
        <p:spPr>
          <a:xfrm>
            <a:off x="762000" y="1895061"/>
            <a:ext cx="10553700" cy="4862995"/>
          </a:xfrm>
          <a:prstGeom prst="wave">
            <a:avLst/>
          </a:prstGeom>
          <a:solidFill>
            <a:srgbClr val="C3F9CC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১।</a:t>
            </a: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আয়ত </a:t>
            </a:r>
            <a:r>
              <a:rPr lang="bn-BD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ও </a:t>
            </a: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বর্গের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প্রত্যেকটি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কোণ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ডিগ্রী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pPr algn="ctr"/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বর্গের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বাহু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সমান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pPr algn="ctr"/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আয়তের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বাহুগুলো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কেমন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  </a:t>
            </a:r>
            <a:endParaRPr lang="en-GB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4819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/>
          <p:cNvSpPr/>
          <p:nvPr/>
        </p:nvSpPr>
        <p:spPr>
          <a:xfrm>
            <a:off x="1463040" y="2638696"/>
            <a:ext cx="9339943" cy="3226527"/>
          </a:xfrm>
          <a:prstGeom prst="flowChartTerminator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তোমাদের বাড়িতে আয়ত ও বর্গ আকৃতির কি কি জিনিস </a:t>
            </a:r>
            <a:r>
              <a:rPr lang="bn-BD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আছে, জিনিস  </a:t>
            </a:r>
            <a:r>
              <a:rPr lang="bn-BD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গুলোর নাম লিখে আনবে। 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Donut 3"/>
          <p:cNvSpPr/>
          <p:nvPr/>
        </p:nvSpPr>
        <p:spPr>
          <a:xfrm>
            <a:off x="2488473" y="470263"/>
            <a:ext cx="7289075" cy="1809490"/>
          </a:xfrm>
          <a:prstGeom prst="donut">
            <a:avLst/>
          </a:prstGeom>
          <a:solidFill>
            <a:srgbClr val="8EDFEA"/>
          </a:solidFill>
          <a:ln w="285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 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8538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edefined Process 1"/>
          <p:cNvSpPr/>
          <p:nvPr/>
        </p:nvSpPr>
        <p:spPr>
          <a:xfrm>
            <a:off x="1108166" y="461872"/>
            <a:ext cx="4519749" cy="1475232"/>
          </a:xfrm>
          <a:prstGeom prst="flowChartPredefinedProcess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Frame 2"/>
          <p:cNvSpPr/>
          <p:nvPr/>
        </p:nvSpPr>
        <p:spPr>
          <a:xfrm>
            <a:off x="426720" y="2291778"/>
            <a:ext cx="5634445" cy="4030644"/>
          </a:xfrm>
          <a:prstGeom prst="fram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লাইলী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আক্তার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ফুলগাঁও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লাকসাম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কুমিল্লা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4" name="Rectangle: Beveled 1"/>
          <p:cNvSpPr/>
          <p:nvPr/>
        </p:nvSpPr>
        <p:spPr>
          <a:xfrm>
            <a:off x="7119257" y="318179"/>
            <a:ext cx="4441371" cy="1438656"/>
          </a:xfrm>
          <a:prstGeom prst="bevel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Flowchart: Preparation 4"/>
          <p:cNvSpPr/>
          <p:nvPr/>
        </p:nvSpPr>
        <p:spPr>
          <a:xfrm>
            <a:off x="6666412" y="2094095"/>
            <a:ext cx="5525588" cy="4228328"/>
          </a:xfrm>
          <a:prstGeom prst="flowChartPreparation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tx1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গ</a:t>
            </a:r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ণি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পঞ্চম</a:t>
            </a:r>
            <a:endParaRPr lang="bn-BD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১০</a:t>
            </a:r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জ্যামিতি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পৃষ্ঠাঃ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১০০ 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257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4367754" y="1331766"/>
            <a:ext cx="3555717" cy="5202166"/>
            <a:chOff x="3923731" y="3532495"/>
            <a:chExt cx="2098168" cy="2481863"/>
          </a:xfrm>
        </p:grpSpPr>
        <p:grpSp>
          <p:nvGrpSpPr>
            <p:cNvPr id="20" name="Group 19"/>
            <p:cNvGrpSpPr/>
            <p:nvPr/>
          </p:nvGrpSpPr>
          <p:grpSpPr>
            <a:xfrm>
              <a:off x="3923731" y="3532495"/>
              <a:ext cx="2098168" cy="2481863"/>
              <a:chOff x="3923731" y="3532495"/>
              <a:chExt cx="2098168" cy="2481863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4655591" y="3532495"/>
                <a:ext cx="672152" cy="602777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>
                <a:innerShdw blurRad="1651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5480137" y="4333121"/>
                <a:ext cx="541762" cy="304788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  <a:effectLst>
                <a:innerShdw blurRad="1651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/>
              <p:cNvSpPr/>
              <p:nvPr/>
            </p:nvSpPr>
            <p:spPr>
              <a:xfrm rot="5400000">
                <a:off x="5066878" y="5601100"/>
                <a:ext cx="521729" cy="304788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  <a:effectLst>
                <a:innerShdw blurRad="1651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/>
              <p:cNvSpPr/>
              <p:nvPr/>
            </p:nvSpPr>
            <p:spPr>
              <a:xfrm rot="5400000">
                <a:off x="4446462" y="5591083"/>
                <a:ext cx="541762" cy="304788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  <a:effectLst>
                <a:innerShdw blurRad="1651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3923731" y="4333121"/>
                <a:ext cx="541762" cy="304788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  <a:effectLst>
                <a:innerShdw blurRad="1651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4319515" y="4135272"/>
                <a:ext cx="1344305" cy="1405720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ffectLst>
                <a:innerShdw blurRad="6096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1" name="Rectangle 20"/>
            <p:cNvSpPr/>
            <p:nvPr/>
          </p:nvSpPr>
          <p:spPr>
            <a:xfrm>
              <a:off x="4971781" y="3738347"/>
              <a:ext cx="99075" cy="88502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4912476" y="3899032"/>
              <a:ext cx="158381" cy="16965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125811" y="3727506"/>
              <a:ext cx="99075" cy="8850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769038" y="3734724"/>
              <a:ext cx="100699" cy="9212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8587403" y="1182507"/>
            <a:ext cx="3413219" cy="5272571"/>
            <a:chOff x="7079944" y="2469656"/>
            <a:chExt cx="2033275" cy="3423024"/>
          </a:xfrm>
        </p:grpSpPr>
        <p:sp>
          <p:nvSpPr>
            <p:cNvPr id="26" name="Oval 25"/>
            <p:cNvSpPr/>
            <p:nvPr/>
          </p:nvSpPr>
          <p:spPr>
            <a:xfrm>
              <a:off x="7079944" y="3540810"/>
              <a:ext cx="1992573" cy="1963626"/>
            </a:xfrm>
            <a:prstGeom prst="ellipse">
              <a:avLst/>
            </a:prstGeom>
            <a:gradFill flip="none" rotWithShape="1">
              <a:gsLst>
                <a:gs pos="23000">
                  <a:srgbClr val="C00000"/>
                </a:gs>
                <a:gs pos="39000">
                  <a:srgbClr val="C00000"/>
                </a:gs>
                <a:gs pos="0">
                  <a:srgbClr val="C00000"/>
                </a:gs>
                <a:gs pos="0">
                  <a:srgbClr val="C00000"/>
                </a:gs>
                <a:gs pos="58000">
                  <a:srgbClr val="CF0000"/>
                </a:gs>
                <a:gs pos="99000">
                  <a:srgbClr val="FF0000"/>
                </a:gs>
              </a:gsLst>
              <a:lin ang="8100000" scaled="1"/>
              <a:tileRect/>
            </a:gradFill>
            <a:effectLst>
              <a:innerShdw blurRad="660400" dist="88900" dir="18900000">
                <a:prstClr val="black">
                  <a:alpha val="7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7455644" y="5438733"/>
              <a:ext cx="538940" cy="451806"/>
            </a:xfrm>
            <a:prstGeom prst="ellipse">
              <a:avLst/>
            </a:prstGeom>
            <a:solidFill>
              <a:srgbClr val="008000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8157628" y="5440874"/>
              <a:ext cx="538940" cy="451806"/>
            </a:xfrm>
            <a:prstGeom prst="ellipse">
              <a:avLst/>
            </a:prstGeom>
            <a:solidFill>
              <a:srgbClr val="008000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7079944" y="3563231"/>
              <a:ext cx="410891" cy="335801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8702328" y="3566823"/>
              <a:ext cx="410891" cy="335801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7588155" y="2469656"/>
              <a:ext cx="1114173" cy="1097168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>
              <a:innerShdw blurRad="3937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7828218" y="2809451"/>
              <a:ext cx="248012" cy="216301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bg1"/>
              </a:solidFill>
            </a:ln>
            <a:effectLst>
              <a:innerShdw>
                <a:schemeClr val="tx1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8232888" y="2809451"/>
              <a:ext cx="248012" cy="216301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bg1"/>
              </a:solidFill>
            </a:ln>
            <a:effectLst>
              <a:innerShdw>
                <a:schemeClr val="tx1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8083238" y="3088362"/>
              <a:ext cx="124006" cy="126501"/>
            </a:xfrm>
            <a:prstGeom prst="ellipse">
              <a:avLst/>
            </a:prstGeom>
            <a:solidFill>
              <a:srgbClr val="FF3399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8043836" y="3307571"/>
              <a:ext cx="227583" cy="10815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410316" y="1575131"/>
            <a:ext cx="3204770" cy="4902591"/>
            <a:chOff x="212773" y="1047661"/>
            <a:chExt cx="3204770" cy="4902591"/>
          </a:xfrm>
        </p:grpSpPr>
        <p:sp>
          <p:nvSpPr>
            <p:cNvPr id="11" name="Isosceles Triangle 10"/>
            <p:cNvSpPr/>
            <p:nvPr/>
          </p:nvSpPr>
          <p:spPr>
            <a:xfrm rot="10568571">
              <a:off x="949465" y="4800139"/>
              <a:ext cx="632757" cy="1107440"/>
            </a:xfrm>
            <a:prstGeom prst="triangle">
              <a:avLst/>
            </a:prstGeom>
            <a:solidFill>
              <a:srgbClr val="009ED6"/>
            </a:solidFill>
            <a:ln>
              <a:noFill/>
            </a:ln>
            <a:effectLst>
              <a:innerShdw blurRad="152400" dist="1397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Isosceles Triangle 11"/>
            <p:cNvSpPr/>
            <p:nvPr/>
          </p:nvSpPr>
          <p:spPr>
            <a:xfrm rot="10568571">
              <a:off x="1808236" y="4842812"/>
              <a:ext cx="632757" cy="1107440"/>
            </a:xfrm>
            <a:prstGeom prst="triangle">
              <a:avLst/>
            </a:prstGeom>
            <a:solidFill>
              <a:srgbClr val="009ED6"/>
            </a:solidFill>
            <a:ln>
              <a:noFill/>
            </a:ln>
            <a:effectLst>
              <a:innerShdw blurRad="152400" dist="1397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Isosceles Triangle 8"/>
            <p:cNvSpPr/>
            <p:nvPr/>
          </p:nvSpPr>
          <p:spPr>
            <a:xfrm rot="3669714">
              <a:off x="2192973" y="2798797"/>
              <a:ext cx="810162" cy="879998"/>
            </a:xfrm>
            <a:prstGeom prst="triangle">
              <a:avLst/>
            </a:prstGeom>
            <a:solidFill>
              <a:srgbClr val="A339B5"/>
            </a:solidFill>
            <a:effectLst>
              <a:innerShdw blurRad="152400" dist="1397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Isosceles Triangle 9"/>
            <p:cNvSpPr/>
            <p:nvPr/>
          </p:nvSpPr>
          <p:spPr>
            <a:xfrm rot="17886003">
              <a:off x="571381" y="2800263"/>
              <a:ext cx="810162" cy="879998"/>
            </a:xfrm>
            <a:prstGeom prst="triangle">
              <a:avLst/>
            </a:prstGeom>
            <a:solidFill>
              <a:srgbClr val="A339B5"/>
            </a:solidFill>
            <a:effectLst>
              <a:innerShdw blurRad="152400" dist="1397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Isosceles Triangle 2"/>
            <p:cNvSpPr/>
            <p:nvPr/>
          </p:nvSpPr>
          <p:spPr>
            <a:xfrm>
              <a:off x="212773" y="2715516"/>
              <a:ext cx="3204770" cy="2209912"/>
            </a:xfrm>
            <a:prstGeom prst="triangle">
              <a:avLst/>
            </a:prstGeom>
            <a:solidFill>
              <a:srgbClr val="FF3399"/>
            </a:solidFill>
            <a:ln>
              <a:solidFill>
                <a:srgbClr val="FF3399"/>
              </a:solidFill>
            </a:ln>
            <a:effectLst>
              <a:innerShdw blurRad="152400" dist="1397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Isosceles Triangle 3"/>
            <p:cNvSpPr/>
            <p:nvPr/>
          </p:nvSpPr>
          <p:spPr>
            <a:xfrm rot="10800000" flipH="1">
              <a:off x="772080" y="1047661"/>
              <a:ext cx="2041595" cy="1667855"/>
            </a:xfrm>
            <a:prstGeom prst="triangl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  <a:effectLst>
              <a:innerShdw blurRad="152400" dist="1397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Isosceles Triangle 4"/>
            <p:cNvSpPr/>
            <p:nvPr/>
          </p:nvSpPr>
          <p:spPr>
            <a:xfrm rot="10800000">
              <a:off x="1543321" y="1985824"/>
              <a:ext cx="499102" cy="291874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>
              <a:innerShdw blurRad="152400" dist="1397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Isosceles Triangle 5"/>
            <p:cNvSpPr/>
            <p:nvPr/>
          </p:nvSpPr>
          <p:spPr>
            <a:xfrm>
              <a:off x="1622128" y="1589710"/>
              <a:ext cx="341492" cy="291874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  <a:effectLst>
              <a:innerShdw blurRad="152400" dist="1397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Isosceles Triangle 36"/>
            <p:cNvSpPr/>
            <p:nvPr/>
          </p:nvSpPr>
          <p:spPr>
            <a:xfrm>
              <a:off x="1372574" y="1263440"/>
              <a:ext cx="341492" cy="291874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  <a:effectLst>
              <a:innerShdw blurRad="152400" dist="1397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Isosceles Triangle 37"/>
            <p:cNvSpPr/>
            <p:nvPr/>
          </p:nvSpPr>
          <p:spPr>
            <a:xfrm>
              <a:off x="1836360" y="1252852"/>
              <a:ext cx="341492" cy="291874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  <a:effectLst>
              <a:innerShdw blurRad="152400" dist="1397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2410860" y="276847"/>
            <a:ext cx="7264994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সবাইকে ধন্যবাদ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5609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3"/>
          <p:cNvSpPr/>
          <p:nvPr/>
        </p:nvSpPr>
        <p:spPr>
          <a:xfrm>
            <a:off x="2248988" y="932317"/>
            <a:ext cx="7694023" cy="72666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চলো আমরা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ভিডিও</a:t>
            </a:r>
            <a:r>
              <a:rPr lang="bn-BD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দেখি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BD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>
            <a:hlinkClick r:id="rId2"/>
          </p:cNvPr>
          <p:cNvSpPr/>
          <p:nvPr/>
        </p:nvSpPr>
        <p:spPr>
          <a:xfrm>
            <a:off x="3700953" y="3244334"/>
            <a:ext cx="47900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https://www.youtube.com/watch?v=fs08CRz2c-E</a:t>
            </a:r>
          </a:p>
        </p:txBody>
      </p:sp>
    </p:spTree>
    <p:extLst>
      <p:ext uri="{BB962C8B-B14F-4D97-AF65-F5344CB8AC3E}">
        <p14:creationId xmlns:p14="http://schemas.microsoft.com/office/powerpoint/2010/main" val="3634968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96900" y="1308100"/>
            <a:ext cx="11200733" cy="42163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1971109" y="2457449"/>
            <a:ext cx="2031924" cy="1981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8399536" y="2457449"/>
            <a:ext cx="2000250" cy="1981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5459896" y="1663699"/>
            <a:ext cx="1828800" cy="3225800"/>
          </a:xfrm>
          <a:prstGeom prst="rect">
            <a:avLst/>
          </a:prstGeom>
          <a:solidFill>
            <a:srgbClr val="00B0F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: Rounded Corners 3"/>
          <p:cNvSpPr/>
          <p:nvPr/>
        </p:nvSpPr>
        <p:spPr>
          <a:xfrm>
            <a:off x="2651760" y="378822"/>
            <a:ext cx="7001692" cy="76417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চলো আমরা কিছু ছবি দেখি 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21130" y="5689599"/>
            <a:ext cx="7785463" cy="8255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ছবিতে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দেখতে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পেলাম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1587797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ultidocument 1"/>
          <p:cNvSpPr/>
          <p:nvPr/>
        </p:nvSpPr>
        <p:spPr>
          <a:xfrm>
            <a:off x="2756264" y="822960"/>
            <a:ext cx="7158446" cy="1836420"/>
          </a:xfrm>
          <a:prstGeom prst="flowChartMultidocumen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পাঠের</a:t>
            </a:r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শিরোনাম</a:t>
            </a:r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: Rounded Corners 2"/>
          <p:cNvSpPr/>
          <p:nvPr/>
        </p:nvSpPr>
        <p:spPr>
          <a:xfrm>
            <a:off x="2403567" y="3170283"/>
            <a:ext cx="6766560" cy="213323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400" dirty="0">
                <a:solidFill>
                  <a:srgbClr val="80008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আয়ত ও বর্গ </a:t>
            </a:r>
          </a:p>
        </p:txBody>
      </p:sp>
    </p:spTree>
    <p:extLst>
      <p:ext uri="{BB962C8B-B14F-4D97-AF65-F5344CB8AC3E}">
        <p14:creationId xmlns:p14="http://schemas.microsoft.com/office/powerpoint/2010/main" val="156926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croll: Horizontal 1"/>
          <p:cNvSpPr/>
          <p:nvPr/>
        </p:nvSpPr>
        <p:spPr>
          <a:xfrm>
            <a:off x="3540033" y="154711"/>
            <a:ext cx="5238207" cy="2093843"/>
          </a:xfrm>
          <a:prstGeom prst="horizontalScroll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ot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76995" y="2430380"/>
            <a:ext cx="8125096" cy="352628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২৯.৩.১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সামান্তরিক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রম্বস</a:t>
            </a:r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আয়ত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বর্গের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জানবে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এদের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পার্থক্য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চিহ্নিত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494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56067" y="1284080"/>
            <a:ext cx="10375899" cy="299582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: Rounded Corners 3"/>
          <p:cNvSpPr/>
          <p:nvPr/>
        </p:nvSpPr>
        <p:spPr>
          <a:xfrm>
            <a:off x="3080373" y="4682068"/>
            <a:ext cx="5208822" cy="774491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আয়ত </a:t>
            </a:r>
            <a:r>
              <a:rPr lang="bn-BD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কাকে বলে?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469558" y="2299399"/>
            <a:ext cx="2965268" cy="920352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/>
              <a:t> </a:t>
            </a:r>
            <a:r>
              <a:rPr lang="bn-BD" sz="6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আয়ত</a:t>
            </a:r>
            <a:endParaRPr lang="en-GB" sz="6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709850" y="227573"/>
            <a:ext cx="5329647" cy="6644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/>
              <a:t> </a:t>
            </a:r>
            <a:r>
              <a:rPr lang="bn-BD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চিত্রটির নাম কি?  </a:t>
            </a:r>
            <a:endParaRPr lang="en-GB" sz="199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Rectangle: Rounded Corners 3"/>
          <p:cNvSpPr/>
          <p:nvPr/>
        </p:nvSpPr>
        <p:spPr>
          <a:xfrm>
            <a:off x="764243" y="5617497"/>
            <a:ext cx="10375899" cy="862249"/>
          </a:xfrm>
          <a:prstGeom prst="plaqu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 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চতুর্ভুজের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বিপরীত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বাহু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সমান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চারটি কোণই সমকোণ তাকে আয়ত বলে।  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Arc 16"/>
          <p:cNvSpPr/>
          <p:nvPr/>
        </p:nvSpPr>
        <p:spPr>
          <a:xfrm rot="16623432">
            <a:off x="10263842" y="3620252"/>
            <a:ext cx="1752600" cy="1435100"/>
          </a:xfrm>
          <a:prstGeom prst="arc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c 17"/>
          <p:cNvSpPr/>
          <p:nvPr/>
        </p:nvSpPr>
        <p:spPr>
          <a:xfrm>
            <a:off x="-265043" y="3242166"/>
            <a:ext cx="2240162" cy="2053456"/>
          </a:xfrm>
          <a:prstGeom prst="arc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৯০˙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Arc 18"/>
          <p:cNvSpPr/>
          <p:nvPr/>
        </p:nvSpPr>
        <p:spPr>
          <a:xfrm rot="10800000">
            <a:off x="10355666" y="547710"/>
            <a:ext cx="1752600" cy="1435100"/>
          </a:xfrm>
          <a:prstGeom prst="arc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c 19"/>
          <p:cNvSpPr/>
          <p:nvPr/>
        </p:nvSpPr>
        <p:spPr>
          <a:xfrm rot="6275270">
            <a:off x="183692" y="406338"/>
            <a:ext cx="1752600" cy="1435100"/>
          </a:xfrm>
          <a:prstGeom prst="arc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5617012" y="4084670"/>
            <a:ext cx="739302" cy="21400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5781369" y="4084670"/>
            <a:ext cx="739302" cy="21400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5617012" y="1220472"/>
            <a:ext cx="739302" cy="21400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5781369" y="1220472"/>
            <a:ext cx="739302" cy="21400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559982" y="2512469"/>
            <a:ext cx="844748" cy="511766"/>
          </a:xfrm>
          <a:prstGeom prst="line">
            <a:avLst/>
          </a:prstGeom>
          <a:ln w="57150">
            <a:solidFill>
              <a:srgbClr val="800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10809592" y="2321814"/>
            <a:ext cx="844748" cy="511766"/>
          </a:xfrm>
          <a:prstGeom prst="line">
            <a:avLst/>
          </a:prstGeom>
          <a:ln w="57150">
            <a:solidFill>
              <a:srgbClr val="800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4361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2" grpId="0" animBg="1"/>
      <p:bldP spid="13" grpId="0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77979" y="1171395"/>
            <a:ext cx="3438437" cy="3252163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: Rounded Corners 3"/>
          <p:cNvSpPr/>
          <p:nvPr/>
        </p:nvSpPr>
        <p:spPr>
          <a:xfrm>
            <a:off x="2562557" y="4816485"/>
            <a:ext cx="6071993" cy="774491"/>
          </a:xfrm>
          <a:prstGeom prst="plus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বর্গ </a:t>
            </a:r>
            <a:r>
              <a:rPr lang="bn-BD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কাকে বলে? 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618885" y="2099568"/>
            <a:ext cx="1625162" cy="1350835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বর্গ </a:t>
            </a:r>
            <a:endParaRPr lang="en-GB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562557" y="235505"/>
            <a:ext cx="5669280" cy="6876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চিত্রটির নাম কি?  </a:t>
            </a:r>
            <a:endParaRPr lang="en-GB" sz="199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Rectangle: Rounded Corners 3"/>
          <p:cNvSpPr/>
          <p:nvPr/>
        </p:nvSpPr>
        <p:spPr>
          <a:xfrm>
            <a:off x="924780" y="5759032"/>
            <a:ext cx="9013372" cy="79544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 আয়তের চারটি বাহু সমান তাকে বর্গ বলে।  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5101112" y="985524"/>
            <a:ext cx="592170" cy="41260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6820331" y="2656312"/>
            <a:ext cx="592170" cy="41260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3381894" y="2656312"/>
            <a:ext cx="592170" cy="41260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5101112" y="4198183"/>
            <a:ext cx="592170" cy="41260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0559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2" grpId="0" animBg="1"/>
      <p:bldP spid="13" grpId="0"/>
      <p:bldP spid="15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2"/>
          <p:cNvSpPr/>
          <p:nvPr/>
        </p:nvSpPr>
        <p:spPr>
          <a:xfrm>
            <a:off x="2676699" y="664590"/>
            <a:ext cx="6466115" cy="156440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7200" dirty="0">
              <a:solidFill>
                <a:srgbClr val="80008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: Rounded Corners 2"/>
          <p:cNvSpPr/>
          <p:nvPr/>
        </p:nvSpPr>
        <p:spPr>
          <a:xfrm>
            <a:off x="1290059" y="2671519"/>
            <a:ext cx="9239394" cy="289444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আয়ত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বর্গ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bn-BD" sz="4400" dirty="0">
              <a:solidFill>
                <a:srgbClr val="80008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3399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925</TotalTime>
  <Words>383</Words>
  <Application>Microsoft Office PowerPoint</Application>
  <PresentationFormat>Widescreen</PresentationFormat>
  <Paragraphs>75</Paragraphs>
  <Slides>20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Dpe</dc:creator>
  <cp:lastModifiedBy>Singer</cp:lastModifiedBy>
  <cp:revision>119</cp:revision>
  <dcterms:created xsi:type="dcterms:W3CDTF">2019-06-26T06:16:14Z</dcterms:created>
  <dcterms:modified xsi:type="dcterms:W3CDTF">2020-04-01T08:32:07Z</dcterms:modified>
</cp:coreProperties>
</file>