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6"/>
  </p:notesMasterIdLst>
  <p:sldIdLst>
    <p:sldId id="256" r:id="rId5"/>
    <p:sldId id="265" r:id="rId6"/>
    <p:sldId id="259" r:id="rId7"/>
    <p:sldId id="263" r:id="rId8"/>
    <p:sldId id="264" r:id="rId9"/>
    <p:sldId id="261" r:id="rId10"/>
    <p:sldId id="262" r:id="rId11"/>
    <p:sldId id="281" r:id="rId12"/>
    <p:sldId id="266" r:id="rId13"/>
    <p:sldId id="267" r:id="rId14"/>
    <p:sldId id="268" r:id="rId15"/>
    <p:sldId id="271" r:id="rId16"/>
    <p:sldId id="277" r:id="rId17"/>
    <p:sldId id="283" r:id="rId18"/>
    <p:sldId id="273" r:id="rId19"/>
    <p:sldId id="279" r:id="rId20"/>
    <p:sldId id="260" r:id="rId21"/>
    <p:sldId id="284" r:id="rId22"/>
    <p:sldId id="280" r:id="rId23"/>
    <p:sldId id="270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99AD8-64E7-451E-98F3-EC1623C74C9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47108-D291-4482-9D1E-9F879000A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97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178E-EF69-443E-82A7-C3DF340B3BE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A096-7F8A-474F-BD1D-65458E11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3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178E-EF69-443E-82A7-C3DF340B3BE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A096-7F8A-474F-BD1D-65458E11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2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178E-EF69-443E-82A7-C3DF340B3BE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A096-7F8A-474F-BD1D-65458E11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13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70FC-799C-47F4-A868-AEF287BD110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8871-5645-4C31-94EC-CF2C2948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34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70FC-799C-47F4-A868-AEF287BD110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8871-5645-4C31-94EC-CF2C2948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33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70FC-799C-47F4-A868-AEF287BD110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8871-5645-4C31-94EC-CF2C2948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83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70FC-799C-47F4-A868-AEF287BD110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8871-5645-4C31-94EC-CF2C2948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51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70FC-799C-47F4-A868-AEF287BD110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8871-5645-4C31-94EC-CF2C2948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64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70FC-799C-47F4-A868-AEF287BD110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8871-5645-4C31-94EC-CF2C2948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68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70FC-799C-47F4-A868-AEF287BD110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8871-5645-4C31-94EC-CF2C2948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57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70FC-799C-47F4-A868-AEF287BD110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8871-5645-4C31-94EC-CF2C2948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6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178E-EF69-443E-82A7-C3DF340B3BE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A096-7F8A-474F-BD1D-65458E11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27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70FC-799C-47F4-A868-AEF287BD110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8871-5645-4C31-94EC-CF2C2948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51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70FC-799C-47F4-A868-AEF287BD110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8871-5645-4C31-94EC-CF2C2948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11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70FC-799C-47F4-A868-AEF287BD110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8871-5645-4C31-94EC-CF2C2948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60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136C-7D04-4187-80D2-A0A0CA9535B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CA74-F60A-4FB5-B24A-5F2D7D1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559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136C-7D04-4187-80D2-A0A0CA9535B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CA74-F60A-4FB5-B24A-5F2D7D1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17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136C-7D04-4187-80D2-A0A0CA9535B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CA74-F60A-4FB5-B24A-5F2D7D1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937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136C-7D04-4187-80D2-A0A0CA9535B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CA74-F60A-4FB5-B24A-5F2D7D1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49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136C-7D04-4187-80D2-A0A0CA9535B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CA74-F60A-4FB5-B24A-5F2D7D1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902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136C-7D04-4187-80D2-A0A0CA9535B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CA74-F60A-4FB5-B24A-5F2D7D1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623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136C-7D04-4187-80D2-A0A0CA9535B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CA74-F60A-4FB5-B24A-5F2D7D1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68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178E-EF69-443E-82A7-C3DF340B3BE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A096-7F8A-474F-BD1D-65458E11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65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136C-7D04-4187-80D2-A0A0CA9535B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CA74-F60A-4FB5-B24A-5F2D7D1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10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136C-7D04-4187-80D2-A0A0CA9535B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CA74-F60A-4FB5-B24A-5F2D7D1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275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136C-7D04-4187-80D2-A0A0CA9535B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CA74-F60A-4FB5-B24A-5F2D7D1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15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136C-7D04-4187-80D2-A0A0CA9535B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CA74-F60A-4FB5-B24A-5F2D7D1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692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D2EE-EF66-47C4-BF88-10A4455CA14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8B74-552E-4416-A027-58471CDA0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426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D2EE-EF66-47C4-BF88-10A4455CA14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8B74-552E-4416-A027-58471CDA0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39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D2EE-EF66-47C4-BF88-10A4455CA14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8B74-552E-4416-A027-58471CDA0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163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D2EE-EF66-47C4-BF88-10A4455CA14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8B74-552E-4416-A027-58471CDA0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979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D2EE-EF66-47C4-BF88-10A4455CA14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8B74-552E-4416-A027-58471CDA0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60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D2EE-EF66-47C4-BF88-10A4455CA14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8B74-552E-4416-A027-58471CDA0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63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178E-EF69-443E-82A7-C3DF340B3BE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A096-7F8A-474F-BD1D-65458E11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464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D2EE-EF66-47C4-BF88-10A4455CA14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8B74-552E-4416-A027-58471CDA0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622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D2EE-EF66-47C4-BF88-10A4455CA14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8B74-552E-4416-A027-58471CDA0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602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D2EE-EF66-47C4-BF88-10A4455CA14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8B74-552E-4416-A027-58471CDA0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114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D2EE-EF66-47C4-BF88-10A4455CA14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8B74-552E-4416-A027-58471CDA0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985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D2EE-EF66-47C4-BF88-10A4455CA14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8B74-552E-4416-A027-58471CDA0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178E-EF69-443E-82A7-C3DF340B3BE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A096-7F8A-474F-BD1D-65458E11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41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178E-EF69-443E-82A7-C3DF340B3BE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A096-7F8A-474F-BD1D-65458E11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1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178E-EF69-443E-82A7-C3DF340B3BE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A096-7F8A-474F-BD1D-65458E11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178E-EF69-443E-82A7-C3DF340B3BE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A096-7F8A-474F-BD1D-65458E11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89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178E-EF69-443E-82A7-C3DF340B3BE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A096-7F8A-474F-BD1D-65458E11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6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2178E-EF69-443E-82A7-C3DF340B3BE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AA096-7F8A-474F-BD1D-65458E11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2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970FC-799C-47F4-A868-AEF287BD110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38871-5645-4C31-94EC-CF2C2948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5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9136C-7D04-4187-80D2-A0A0CA9535B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FCA74-F60A-4FB5-B24A-5F2D7D1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7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6D2EE-EF66-47C4-BF88-10A4455CA14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68B74-552E-4416-A027-58471CDA0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6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5" y="1050851"/>
            <a:ext cx="9867899" cy="5585475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B02940A-2EE5-4B68-8CA2-4A8620EE96C0}"/>
              </a:ext>
            </a:extLst>
          </p:cNvPr>
          <p:cNvSpPr txBox="1"/>
          <p:nvPr/>
        </p:nvSpPr>
        <p:spPr>
          <a:xfrm>
            <a:off x="1714499" y="262585"/>
            <a:ext cx="787284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4000" b="1" dirty="0">
                <a:solidFill>
                  <a:srgbClr val="F41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US" sz="4000" b="1" dirty="0">
                <a:solidFill>
                  <a:srgbClr val="F41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3945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965" y="432165"/>
            <a:ext cx="1158812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 sentence start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By+ gerund (v+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----to Complex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965" y="1464328"/>
            <a:ext cx="11588128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If +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clause Sub +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Verb +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Ext. words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(,)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+ 2</a:t>
            </a:r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clause.</a:t>
            </a:r>
          </a:p>
        </p:txBody>
      </p:sp>
      <p:sp>
        <p:nvSpPr>
          <p:cNvPr id="16" name="Down Arrow Callout 15"/>
          <p:cNvSpPr/>
          <p:nvPr/>
        </p:nvSpPr>
        <p:spPr>
          <a:xfrm>
            <a:off x="1879213" y="2514600"/>
            <a:ext cx="8451377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Simple: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drinking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milk, you will get vitamin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2575" y="5486247"/>
            <a:ext cx="10104652" cy="5792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Complex : If we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will be successful.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1678" y="3504985"/>
            <a:ext cx="10104652" cy="5792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Complex: If you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drink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milk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will get vitamin.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1554218" y="4556735"/>
            <a:ext cx="9342112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Simple: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working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hard, we will be successful.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44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6" grpId="0" animBg="1"/>
      <p:bldP spid="5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406274"/>
            <a:ext cx="1188720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 sentence start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Without+ gerund (v+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----to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omplex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605611"/>
            <a:ext cx="11887200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If + Sub +  Verb with Neg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 +Ext. words +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(,) +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clause.</a:t>
            </a:r>
          </a:p>
        </p:txBody>
      </p:sp>
      <p:sp>
        <p:nvSpPr>
          <p:cNvPr id="14" name="Down Arrow Callout 13"/>
          <p:cNvSpPr/>
          <p:nvPr/>
        </p:nvSpPr>
        <p:spPr>
          <a:xfrm>
            <a:off x="481445" y="4719482"/>
            <a:ext cx="11229110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: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drinking milk, you will not get vitamin.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283" y="5620567"/>
            <a:ext cx="11845636" cy="6253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Complex: If you do not drink milk you will not get vitamin.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3654226"/>
            <a:ext cx="11277600" cy="6253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 :If you do not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 will not pass</a:t>
            </a: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1523425" y="2786755"/>
            <a:ext cx="9193639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: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hard, you will not pass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45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4" grpId="0" animBg="1"/>
      <p:bldP spid="5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6255" y="397411"/>
            <a:ext cx="11762509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 sentence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Infinitive (to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order to +v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)----to Complex.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093" y="1379597"/>
            <a:ext cx="11385000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Sub +verb +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Ext. words +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that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Sub+ can /could + Verb + ------.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5441" y="5437428"/>
            <a:ext cx="10821652" cy="5792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Complex :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worked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 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that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succeed.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9896" y="3491936"/>
            <a:ext cx="10453254" cy="5792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 : He reads attentively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that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 .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2202873" y="2696618"/>
            <a:ext cx="8067301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: He reads attentively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pass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2658086" y="4523028"/>
            <a:ext cx="7612088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: He worked hard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succeed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882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4510" y="390037"/>
            <a:ext cx="1039090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 sentence with present participle-----Complex.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5236" y="5404516"/>
            <a:ext cx="10141527" cy="5702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 :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saw a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bird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flying in the sky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3964" y="1096994"/>
            <a:ext cx="11845635" cy="126078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Structure: Sub +V + object (NP) +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 pronoun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(Who/ Which)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verb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(according to object&amp; tense + present participle 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1566844" y="4568598"/>
            <a:ext cx="8842788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: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saw a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flying bird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sky.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0940" y="3418068"/>
            <a:ext cx="9268692" cy="5702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Complex: I saw a boy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was 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running in the field</a:t>
            </a: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2266365" y="2593908"/>
            <a:ext cx="7443745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Simple: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saw a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running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field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80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399" y="5847457"/>
            <a:ext cx="8298873" cy="5702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 :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saw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she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dancing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7818" y="1594737"/>
            <a:ext cx="11859492" cy="141794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Structure: Sub +V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pronominal object 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 Adv.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(When) +</a:t>
            </a:r>
          </a:p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Subjective form of object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verb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(according to object&amp; tense +</a:t>
            </a:r>
          </a:p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present participle. 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3069421" y="4918783"/>
            <a:ext cx="5367997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: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saw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dancing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633" y="289692"/>
            <a:ext cx="11380731" cy="107721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sentence with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pronominal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me, us, you him, her, them-----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988127" y="4077397"/>
            <a:ext cx="7675418" cy="5702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Complex: I saw him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coming.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2829399" y="3176459"/>
            <a:ext cx="5608019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Simple: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saw him coming.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88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6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0184" y="185338"/>
            <a:ext cx="968089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 sentence with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Adjective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--------to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omplex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322" y="1097639"/>
            <a:ext cx="11381355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Sub +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+ Adj. + Noun +and +Sub+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suitable Relative pronoun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 Be verb + Adjective.</a:t>
            </a:r>
          </a:p>
        </p:txBody>
      </p:sp>
      <p:sp>
        <p:nvSpPr>
          <p:cNvPr id="5" name="Rectangle 4"/>
          <p:cNvSpPr/>
          <p:nvPr/>
        </p:nvSpPr>
        <p:spPr>
          <a:xfrm>
            <a:off x="2151462" y="6047652"/>
            <a:ext cx="8160327" cy="6650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Complex: It is health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wealth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Down Arrow Callout 21"/>
          <p:cNvSpPr/>
          <p:nvPr/>
        </p:nvSpPr>
        <p:spPr>
          <a:xfrm>
            <a:off x="4005608" y="5338981"/>
            <a:ext cx="4830858" cy="914400"/>
          </a:xfrm>
          <a:prstGeom prst="downArrow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: Health is wealth. 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33623" y="3108313"/>
            <a:ext cx="8974827" cy="6650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 :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Tareq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student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meritorious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Down Arrow Callout 23"/>
          <p:cNvSpPr/>
          <p:nvPr/>
        </p:nvSpPr>
        <p:spPr>
          <a:xfrm>
            <a:off x="2825054" y="2360474"/>
            <a:ext cx="7403316" cy="914400"/>
          </a:xfrm>
          <a:prstGeom prst="downArrow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: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Tareq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meritorious  student.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72781" y="4528633"/>
            <a:ext cx="9520107" cy="6650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 : Runa is a girl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she is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intelligent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Down Arrow Callout 25"/>
          <p:cNvSpPr/>
          <p:nvPr/>
        </p:nvSpPr>
        <p:spPr>
          <a:xfrm>
            <a:off x="3401523" y="3839206"/>
            <a:ext cx="6462622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:Runa is an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intelligent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girl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256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476" y="374148"/>
            <a:ext cx="1163472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ent. start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the time + possessive +V+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 complex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6840" y="5430983"/>
            <a:ext cx="10896287" cy="62345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lex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 to my 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taking 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breakfast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97" y="1298953"/>
            <a:ext cx="11813005" cy="109440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 +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 + Ext. words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when+ sub 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possessive)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suitable verb+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-----.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9154" y="3745258"/>
            <a:ext cx="9373690" cy="57024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lex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 saw the boy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was going to school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1665500" y="2734917"/>
            <a:ext cx="8422790" cy="870407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Simple: 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time of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going 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school, I saw the </a:t>
            </a:r>
            <a:r>
              <a:rPr lang="en-US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boy.</a:t>
            </a:r>
            <a:endParaRPr lang="en-US" sz="2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1409154" y="4630439"/>
            <a:ext cx="9825052" cy="914400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Simple: 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time of 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taking </a:t>
            </a:r>
            <a:r>
              <a:rPr lang="en-US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breakfast</a:t>
            </a:r>
            <a:r>
              <a:rPr lang="en-US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came to my house.</a:t>
            </a:r>
          </a:p>
        </p:txBody>
      </p:sp>
    </p:spTree>
    <p:extLst>
      <p:ext uri="{BB962C8B-B14F-4D97-AF65-F5344CB8AC3E}">
        <p14:creationId xmlns:p14="http://schemas.microsoft.com/office/powerpoint/2010/main" val="71302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6909" y="374073"/>
            <a:ext cx="9421091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  with point of  time/age---- Complex.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46909" y="4450661"/>
            <a:ext cx="1034934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Complex: Jerry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 to the orphanage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he was four.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86998" y="2968217"/>
            <a:ext cx="894490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Complex: They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it was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1971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Down Arrow Callout 11"/>
          <p:cNvSpPr/>
          <p:nvPr/>
        </p:nvSpPr>
        <p:spPr>
          <a:xfrm>
            <a:off x="3146686" y="2273745"/>
            <a:ext cx="7025528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Simple: They came here in 1971.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6309" y="1093289"/>
            <a:ext cx="11679382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Structure: Sub +verb +Ext. words +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Appropriate  Sub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suitable be verb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time.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own Arrow Callout 15"/>
          <p:cNvSpPr/>
          <p:nvPr/>
        </p:nvSpPr>
        <p:spPr>
          <a:xfrm>
            <a:off x="1586345" y="3686598"/>
            <a:ext cx="9947564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Simple: Jerry came to the orphanage at the age of four.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7873" y="6016863"/>
            <a:ext cx="1163781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Complex: 1971 is the time when we achieved our independence.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Down Arrow Callout 18"/>
          <p:cNvSpPr/>
          <p:nvPr/>
        </p:nvSpPr>
        <p:spPr>
          <a:xfrm>
            <a:off x="2355047" y="5194626"/>
            <a:ext cx="8818419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Simple: We achieved our independence in 1971.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333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5454" y="384358"/>
            <a:ext cx="9421091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 mentioning place---- Complex.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69940" y="4268602"/>
            <a:ext cx="1077191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Complex: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tation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place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trains starts and stops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69940" y="2811888"/>
            <a:ext cx="926869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Complex: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Cumilla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place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 lives.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1225357" y="2095453"/>
            <a:ext cx="5929746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Simple: He lives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Cumilla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443" y="1216114"/>
            <a:ext cx="1189201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Structure: Place name +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verb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+the place  +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+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 + verb 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Down Arrow Callout 13"/>
          <p:cNvSpPr/>
          <p:nvPr/>
        </p:nvSpPr>
        <p:spPr>
          <a:xfrm>
            <a:off x="1169940" y="3554818"/>
            <a:ext cx="7409617" cy="914400"/>
          </a:xfrm>
          <a:prstGeom prst="downArrowCallou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Simple: Train starts and stops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station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59104" y="5663760"/>
            <a:ext cx="1077191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Complex: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Classroom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place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students learn.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own Arrow Callout 15"/>
          <p:cNvSpPr/>
          <p:nvPr/>
        </p:nvSpPr>
        <p:spPr>
          <a:xfrm>
            <a:off x="1169939" y="4941288"/>
            <a:ext cx="7409617" cy="914400"/>
          </a:xfrm>
          <a:prstGeom prst="downArrowCallou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Simple: Students learn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classroom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379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1999" y="1018911"/>
            <a:ext cx="9642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DB02940A-2EE5-4B68-8CA2-4A8620EE96C0}"/>
              </a:ext>
            </a:extLst>
          </p:cNvPr>
          <p:cNvSpPr txBox="1"/>
          <p:nvPr/>
        </p:nvSpPr>
        <p:spPr>
          <a:xfrm>
            <a:off x="3565811" y="311025"/>
            <a:ext cx="379095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4000" dirty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0534" y="1329936"/>
            <a:ext cx="953498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 the following simple sentences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1289" y="2225736"/>
            <a:ext cx="9830893" cy="4031873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is working hard to get a prize.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beggar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too ill to beg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hard to earn money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Health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wealth.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Sitting on chair, the girl was reading on a book.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Finding me, she acted madly.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tea being hot, I could not drink it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could not attend class on account of my illness.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86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68435" y="277484"/>
            <a:ext cx="50292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5" name="Rectangle 4"/>
          <p:cNvSpPr/>
          <p:nvPr/>
        </p:nvSpPr>
        <p:spPr>
          <a:xfrm>
            <a:off x="5378398" y="1121782"/>
            <a:ext cx="6228010" cy="310854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Manik Chandra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Majumder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Senior Teacher  (English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Gazirhat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High School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Senbag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Noakhali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Mobile No: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01717155169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Email:manikmajumder01@gmail.com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50921" y="4538949"/>
            <a:ext cx="4869364" cy="2123658"/>
          </a:xfrm>
          <a:prstGeom prst="rect">
            <a:avLst/>
          </a:prstGeom>
          <a:solidFill>
            <a:srgbClr val="AE9E7C">
              <a:lumMod val="40000"/>
              <a:lumOff val="60000"/>
            </a:srgb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Class : Nine-Ten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Subject : English 1st paper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Time : 50 Minutes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Date :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00/00/2020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1546F365-04EA-49AD-955E-FD84C2FCCB91}"/>
              </a:ext>
            </a:extLst>
          </p:cNvPr>
          <p:cNvSpPr/>
          <p:nvPr/>
        </p:nvSpPr>
        <p:spPr>
          <a:xfrm>
            <a:off x="20782" y="0"/>
            <a:ext cx="12171217" cy="6857999"/>
          </a:xfrm>
          <a:prstGeom prst="frame">
            <a:avLst>
              <a:gd name="adj1" fmla="val 1461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78" y="1008548"/>
            <a:ext cx="4772025" cy="333500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062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0273" y="2587826"/>
            <a:ext cx="1129145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simple sentences into 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complex.</a:t>
            </a:r>
            <a:endParaRPr kumimoji="0" lang="en-US" sz="3200" b="1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He works hard to shine in life.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boy is too small to carry the lo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At the time of their playing, it began to rain.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writer took a small cabin.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By running fast, you can get the train.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Without giving up smoking, your health will be deteriorated.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sun having set, they stopped playing.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5"/>
          <a:stretch/>
        </p:blipFill>
        <p:spPr>
          <a:xfrm>
            <a:off x="2923308" y="180109"/>
            <a:ext cx="5652655" cy="2407717"/>
          </a:xfrm>
          <a:prstGeom prst="rect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88158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id="{E025889A-EDD1-43FD-89B0-1B6F1670F02F}"/>
              </a:ext>
            </a:extLst>
          </p:cNvPr>
          <p:cNvSpPr/>
          <p:nvPr/>
        </p:nvSpPr>
        <p:spPr>
          <a:xfrm>
            <a:off x="2110965" y="249208"/>
            <a:ext cx="8153400" cy="1066800"/>
          </a:xfrm>
          <a:prstGeom prst="flowChartPunchedTape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Thank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you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6A6C3E56-8427-46A2-8A3F-26A3DB2D3EAE}"/>
              </a:ext>
            </a:extLst>
          </p:cNvPr>
          <p:cNvSpPr txBox="1"/>
          <p:nvPr/>
        </p:nvSpPr>
        <p:spPr>
          <a:xfrm>
            <a:off x="3322028" y="5900906"/>
            <a:ext cx="593891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Good bye</a:t>
            </a:r>
          </a:p>
        </p:txBody>
      </p:sp>
      <p:pic>
        <p:nvPicPr>
          <p:cNvPr id="5" name="Content Placeholder 3" descr="fall-flower-gardens-mums-1024x769.jpg">
            <a:extLst>
              <a:ext uri="{FF2B5EF4-FFF2-40B4-BE49-F238E27FC236}">
                <a16:creationId xmlns:a16="http://schemas.microsoft.com/office/drawing/2014/main" id="{B430F4A8-18EF-430F-A5C9-0EA6F14BF5EE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365" y="1574799"/>
            <a:ext cx="8382000" cy="4172051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B387636D-E2B5-462C-BB45-9A8BBA4E9734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1423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1278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9199" y="589580"/>
            <a:ext cx="890847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students, observe the following sentences.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9199" y="1545193"/>
            <a:ext cx="684862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spite his poverty, he is happy.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9199" y="2347414"/>
            <a:ext cx="578182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is poor but (he) happy.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9199" y="3217460"/>
            <a:ext cx="824814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Though/Although he is poor, he is happy.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180" y="4108757"/>
            <a:ext cx="1136899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kind of changes do you observe in the sentences 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4988" y="5320372"/>
            <a:ext cx="1069117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of  Simple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Compound &amp; Complex</a:t>
            </a:r>
          </a:p>
        </p:txBody>
      </p:sp>
    </p:spTree>
    <p:extLst>
      <p:ext uri="{BB962C8B-B14F-4D97-AF65-F5344CB8AC3E}">
        <p14:creationId xmlns:p14="http://schemas.microsoft.com/office/powerpoint/2010/main" val="963415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8239" y="4037698"/>
            <a:ext cx="5033025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431" y="4046046"/>
            <a:ext cx="2308954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5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094834" y="4189579"/>
            <a:ext cx="988432" cy="719581"/>
          </a:xfrm>
          <a:prstGeom prst="rightArrow">
            <a:avLst/>
          </a:prstGeom>
          <a:solidFill>
            <a:srgbClr val="002060"/>
          </a:solidFill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1782" y="833983"/>
            <a:ext cx="11249891" cy="1323439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8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8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8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8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8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8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8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80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8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8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8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8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8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8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8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8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8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80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8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80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8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8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8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1592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9544" y="4536227"/>
            <a:ext cx="11152909" cy="218521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 the end of the lesson the students will be able 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028700" marR="0" lvl="0" indent="-1028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dentify simple, compound &amp; complex sentences,</a:t>
            </a:r>
          </a:p>
          <a:p>
            <a:pPr marL="1028700" marR="0" lvl="0" indent="-1028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ake structures of each form of sentences,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028700" marR="0" lvl="0" indent="-1028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hange the simple form into complex.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53" y="1766266"/>
            <a:ext cx="9673936" cy="264828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042553" y="198035"/>
            <a:ext cx="10106893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8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en-US" sz="8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sz="8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kumimoji="0" lang="en-US" sz="8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sz="8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sz="8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sz="8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 </a:t>
            </a:r>
            <a:r>
              <a:rPr kumimoji="0" lang="en-US" sz="8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kumimoji="0" lang="en-US" sz="8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</a:t>
            </a:r>
            <a:r>
              <a:rPr kumimoji="0" lang="en-US" sz="8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8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8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kumimoji="0" lang="en-US" sz="8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en-US" sz="8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en-US" sz="8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endParaRPr kumimoji="0" lang="en-US" sz="88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85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19276" y="172656"/>
            <a:ext cx="591860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simple sentence to 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omplex.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965" y="868382"/>
            <a:ext cx="1158812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 sentence start with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spite of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----------to Complex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197" y="1564108"/>
            <a:ext cx="11704798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Though/Although +1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clause  possessive turn into  sub +being turn into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verb/having turn into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Verb+ing  takes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erb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according to 2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clause +  Ext. words +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(,)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+ 2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clause.</a:t>
            </a:r>
          </a:p>
        </p:txBody>
      </p:sp>
      <p:sp>
        <p:nvSpPr>
          <p:cNvPr id="14" name="Down Arrow Callout 13"/>
          <p:cNvSpPr/>
          <p:nvPr/>
        </p:nvSpPr>
        <p:spPr>
          <a:xfrm>
            <a:off x="717072" y="4887274"/>
            <a:ext cx="10775652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spite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there,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could not meet him.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965" y="5966887"/>
            <a:ext cx="11782030" cy="5792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Comx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:Though/Although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went there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could not meet him.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6824" y="4137287"/>
            <a:ext cx="1171614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Comx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Though/Although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his house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did not meet me.</a:t>
            </a:r>
          </a:p>
        </p:txBody>
      </p:sp>
      <p:sp>
        <p:nvSpPr>
          <p:cNvPr id="11" name="Down Arrow Callout 10"/>
          <p:cNvSpPr/>
          <p:nvPr/>
        </p:nvSpPr>
        <p:spPr>
          <a:xfrm>
            <a:off x="235527" y="3271859"/>
            <a:ext cx="11956473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spite of my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his house, he did not meet me.</a:t>
            </a:r>
          </a:p>
        </p:txBody>
      </p:sp>
    </p:spTree>
    <p:extLst>
      <p:ext uri="{BB962C8B-B14F-4D97-AF65-F5344CB8AC3E}">
        <p14:creationId xmlns:p14="http://schemas.microsoft.com/office/powerpoint/2010/main" val="204396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14" grpId="0" animBg="1"/>
      <p:bldP spid="5" grpId="0" animBg="1"/>
      <p:bldP spid="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892" y="249425"/>
            <a:ext cx="1170479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sentence start with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ecause of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-----------to Complex.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329" y="903209"/>
            <a:ext cx="11704798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Since/As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clause  possessive turn into  sub +being turn into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verb/having turn into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verb +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takes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according to 2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clause + Ext. Word +(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)+ 2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clause.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6555" y="2501504"/>
            <a:ext cx="1179888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Simple: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of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(his) being ill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could not attend meeting.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892" y="3195455"/>
            <a:ext cx="1089774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 : Since/As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 could not attend meeting.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892" y="5371783"/>
            <a:ext cx="1170479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Simple: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of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(his)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studying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hard, he made a good result.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853" y="6076991"/>
            <a:ext cx="1149927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 :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Since/As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studied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hard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 made a good result.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9853" y="3942272"/>
            <a:ext cx="1124989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Simple: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of 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illness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he could not  attend meeting.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5636" y="4677832"/>
            <a:ext cx="1150505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 :Since/as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could not  attend meeting.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14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965" y="432165"/>
            <a:ext cx="1158812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 Sentence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 too + Adjective +to +V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-------to Complex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414" y="1282615"/>
            <a:ext cx="1180123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Sub+ V +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+Ext. words +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+Sub(1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+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cannot/could not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+v---.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965" y="4625442"/>
            <a:ext cx="11614693" cy="5792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Complex: The boy was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short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not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touch the roof. 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1267636" y="3749241"/>
            <a:ext cx="8682217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Simple: The boy was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 short to touch the roof.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67636" y="2866509"/>
            <a:ext cx="8525129" cy="5792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 : He is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200" b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3200" b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cannot walk.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2424869" y="2105862"/>
            <a:ext cx="6210665" cy="914400"/>
          </a:xfrm>
          <a:prstGeom prst="downArrow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: He is too weak to walk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37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2816" y="316525"/>
            <a:ext cx="1180636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Sent. start with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pre. participle (v+ing /being/ having)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---to Complex.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945" y="902922"/>
            <a:ext cx="11753239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When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(time)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/Since/As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(cause)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clause  sub +being turn into be verb/having turn into have/ main verb with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takes verb according to 2</a:t>
            </a:r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clause +  Ext. words+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(,)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+ 2</a:t>
            </a:r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clause.</a:t>
            </a:r>
          </a:p>
        </p:txBody>
      </p:sp>
      <p:sp>
        <p:nvSpPr>
          <p:cNvPr id="2" name="Rectangle 1"/>
          <p:cNvSpPr/>
          <p:nvPr/>
        </p:nvSpPr>
        <p:spPr>
          <a:xfrm>
            <a:off x="145472" y="5948249"/>
            <a:ext cx="11586987" cy="5045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Complex: Since/As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had 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forgotten him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went to 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work.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(reason)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1917412" y="5293393"/>
            <a:ext cx="8199598" cy="817442"/>
          </a:xfrm>
          <a:prstGeom prst="downArrowCallou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: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forgotten him, I went to work.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2726" y="3208374"/>
            <a:ext cx="10492478" cy="5045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 :  When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woke 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received the phone call.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(time) </a:t>
            </a:r>
          </a:p>
        </p:txBody>
      </p:sp>
      <p:sp>
        <p:nvSpPr>
          <p:cNvPr id="13" name="Down Arrow Callout 12"/>
          <p:cNvSpPr/>
          <p:nvPr/>
        </p:nvSpPr>
        <p:spPr>
          <a:xfrm>
            <a:off x="2128118" y="2590095"/>
            <a:ext cx="7988892" cy="746587"/>
          </a:xfrm>
          <a:prstGeom prst="downArrowCallou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: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Waking 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, I received the phone call.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505" y="4537796"/>
            <a:ext cx="1169667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Complex: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Since/As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disappointed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 resigned from the post.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(reason)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Down Arrow Callout 14"/>
          <p:cNvSpPr/>
          <p:nvPr/>
        </p:nvSpPr>
        <p:spPr>
          <a:xfrm>
            <a:off x="1498583" y="3865836"/>
            <a:ext cx="9194832" cy="817442"/>
          </a:xfrm>
          <a:prstGeom prst="downArrowCallou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: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disappointed, he resigned from the post.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15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  <p:bldP spid="11" grpId="0" animBg="1"/>
      <p:bldP spid="12" grpId="0" animBg="1"/>
      <p:bldP spid="13" grpId="0" animBg="1"/>
      <p:bldP spid="10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1564</Words>
  <Application>Microsoft Office PowerPoint</Application>
  <PresentationFormat>Widescreen</PresentationFormat>
  <Paragraphs>140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Candara</vt:lpstr>
      <vt:lpstr>Times New Roman</vt:lpstr>
      <vt:lpstr>Wingdings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115</cp:revision>
  <dcterms:created xsi:type="dcterms:W3CDTF">2020-03-29T20:41:50Z</dcterms:created>
  <dcterms:modified xsi:type="dcterms:W3CDTF">2020-03-31T16:51:37Z</dcterms:modified>
</cp:coreProperties>
</file>