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74" r:id="rId9"/>
    <p:sldId id="275" r:id="rId10"/>
    <p:sldId id="276" r:id="rId11"/>
    <p:sldId id="266" r:id="rId12"/>
    <p:sldId id="271" r:id="rId13"/>
    <p:sldId id="277" r:id="rId14"/>
    <p:sldId id="269" r:id="rId15"/>
    <p:sldId id="278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5C0BC-9950-415D-AA02-60626AA0E25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AFD927-A693-4154-B814-106F5BE0108C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হিসাব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পাঁচ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প্রকার</a:t>
          </a:r>
          <a:r>
            <a:rPr lang="en-US" dirty="0" smtClean="0">
              <a:latin typeface="NikoshBAN"/>
            </a:rPr>
            <a:t> </a:t>
          </a:r>
          <a:endParaRPr lang="en-US" dirty="0">
            <a:latin typeface="NikoshBAN"/>
          </a:endParaRPr>
        </a:p>
      </dgm:t>
    </dgm:pt>
    <dgm:pt modelId="{475CBACB-219F-43F0-829A-03B36E6659B5}" type="parTrans" cxnId="{651472EF-1BC1-4180-B9DF-9408E6276C30}">
      <dgm:prSet/>
      <dgm:spPr/>
      <dgm:t>
        <a:bodyPr/>
        <a:lstStyle/>
        <a:p>
          <a:endParaRPr lang="en-US"/>
        </a:p>
      </dgm:t>
    </dgm:pt>
    <dgm:pt modelId="{0D10E609-D7FB-424A-A9AC-7AC58518F9DE}" type="sibTrans" cxnId="{651472EF-1BC1-4180-B9DF-9408E6276C30}">
      <dgm:prSet/>
      <dgm:spPr/>
      <dgm:t>
        <a:bodyPr/>
        <a:lstStyle/>
        <a:p>
          <a:endParaRPr lang="en-US"/>
        </a:p>
      </dgm:t>
    </dgm:pt>
    <dgm:pt modelId="{9D4A2A36-4EB6-4904-97EA-2E3DCB2CB8E8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সম্পদ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হিসাব</a:t>
          </a:r>
          <a:endParaRPr lang="en-US" dirty="0">
            <a:latin typeface="NikoshBAN"/>
          </a:endParaRPr>
        </a:p>
      </dgm:t>
    </dgm:pt>
    <dgm:pt modelId="{FD6CC7F1-FFAF-4B2C-BC69-DFC8BD3ADFD4}" type="parTrans" cxnId="{172FE427-DE27-4708-994E-37E699CDFF0F}">
      <dgm:prSet/>
      <dgm:spPr/>
      <dgm:t>
        <a:bodyPr/>
        <a:lstStyle/>
        <a:p>
          <a:endParaRPr lang="en-US">
            <a:latin typeface="NikoshBAN"/>
          </a:endParaRPr>
        </a:p>
      </dgm:t>
    </dgm:pt>
    <dgm:pt modelId="{13C41EE1-8E0B-4AF7-8B89-A7575C7128D1}" type="sibTrans" cxnId="{172FE427-DE27-4708-994E-37E699CDFF0F}">
      <dgm:prSet/>
      <dgm:spPr/>
      <dgm:t>
        <a:bodyPr/>
        <a:lstStyle/>
        <a:p>
          <a:endParaRPr lang="en-US"/>
        </a:p>
      </dgm:t>
    </dgm:pt>
    <dgm:pt modelId="{A7EA89C6-B043-46C5-93C5-5BDA3B44524F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দায়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হিসাব</a:t>
          </a:r>
          <a:endParaRPr lang="en-US" dirty="0">
            <a:latin typeface="NikoshBAN"/>
          </a:endParaRPr>
        </a:p>
      </dgm:t>
    </dgm:pt>
    <dgm:pt modelId="{9ABBA03B-5283-4105-BD6B-F8E19C4FE819}" type="parTrans" cxnId="{BBDBF8E3-F201-4A23-90B4-EEE2E5A0E249}">
      <dgm:prSet/>
      <dgm:spPr/>
      <dgm:t>
        <a:bodyPr/>
        <a:lstStyle/>
        <a:p>
          <a:endParaRPr lang="en-US">
            <a:latin typeface="NikoshBAN"/>
          </a:endParaRPr>
        </a:p>
      </dgm:t>
    </dgm:pt>
    <dgm:pt modelId="{06C1D302-7555-414D-B89B-B666989F278E}" type="sibTrans" cxnId="{BBDBF8E3-F201-4A23-90B4-EEE2E5A0E249}">
      <dgm:prSet/>
      <dgm:spPr/>
      <dgm:t>
        <a:bodyPr/>
        <a:lstStyle/>
        <a:p>
          <a:endParaRPr lang="en-US"/>
        </a:p>
      </dgm:t>
    </dgm:pt>
    <dgm:pt modelId="{6B08B368-6B1F-4E45-94DB-12502C5A4B3E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ব্যয়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হিসাব</a:t>
          </a:r>
          <a:endParaRPr lang="en-US" dirty="0">
            <a:latin typeface="NikoshBAN"/>
          </a:endParaRPr>
        </a:p>
      </dgm:t>
    </dgm:pt>
    <dgm:pt modelId="{2A0D70F5-A456-45D6-8814-133991ECAFF6}" type="parTrans" cxnId="{DC455003-B2C0-4DB2-B62A-6BD954DE116F}">
      <dgm:prSet/>
      <dgm:spPr/>
      <dgm:t>
        <a:bodyPr/>
        <a:lstStyle/>
        <a:p>
          <a:endParaRPr lang="en-US">
            <a:latin typeface="NikoshBAN"/>
          </a:endParaRPr>
        </a:p>
      </dgm:t>
    </dgm:pt>
    <dgm:pt modelId="{3C63F567-8A43-4143-86E3-F5511AD41E1F}" type="sibTrans" cxnId="{DC455003-B2C0-4DB2-B62A-6BD954DE116F}">
      <dgm:prSet/>
      <dgm:spPr/>
      <dgm:t>
        <a:bodyPr/>
        <a:lstStyle/>
        <a:p>
          <a:endParaRPr lang="en-US"/>
        </a:p>
      </dgm:t>
    </dgm:pt>
    <dgm:pt modelId="{9EC37697-3800-4593-8D9C-047F50F7646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>
              <a:latin typeface="NikoshBAN"/>
            </a:rPr>
            <a:t>মালিকানা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স্বত্ব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হিসাব</a:t>
          </a:r>
          <a:r>
            <a:rPr lang="en-US" dirty="0" smtClean="0">
              <a:latin typeface="NikoshBAN"/>
            </a:rPr>
            <a:t>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latin typeface="NikoshBAN"/>
          </a:endParaRPr>
        </a:p>
      </dgm:t>
    </dgm:pt>
    <dgm:pt modelId="{F7E9ADCC-DA9C-4259-A36E-947F8E7F00A9}" type="parTrans" cxnId="{BD1C5100-019E-4897-A6CC-D028C646F4F1}">
      <dgm:prSet/>
      <dgm:spPr/>
      <dgm:t>
        <a:bodyPr/>
        <a:lstStyle/>
        <a:p>
          <a:endParaRPr lang="en-US">
            <a:latin typeface="NikoshBAN"/>
          </a:endParaRPr>
        </a:p>
      </dgm:t>
    </dgm:pt>
    <dgm:pt modelId="{DEB816FC-258B-4312-BD9B-F19CD715B9A4}" type="sibTrans" cxnId="{BD1C5100-019E-4897-A6CC-D028C646F4F1}">
      <dgm:prSet/>
      <dgm:spPr/>
      <dgm:t>
        <a:bodyPr/>
        <a:lstStyle/>
        <a:p>
          <a:endParaRPr lang="en-US"/>
        </a:p>
      </dgm:t>
    </dgm:pt>
    <dgm:pt modelId="{7571DD6F-4CB1-4D38-A9D8-87605934B8DB}">
      <dgm:prSet/>
      <dgm:spPr/>
      <dgm:t>
        <a:bodyPr/>
        <a:lstStyle/>
        <a:p>
          <a:r>
            <a:rPr lang="en-US" dirty="0" err="1" smtClean="0">
              <a:latin typeface="NikoshBAN"/>
            </a:rPr>
            <a:t>আয়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হিসাব</a:t>
          </a:r>
          <a:r>
            <a:rPr lang="en-US" dirty="0" smtClean="0">
              <a:latin typeface="NikoshBAN"/>
            </a:rPr>
            <a:t> </a:t>
          </a:r>
          <a:endParaRPr lang="en-US" dirty="0">
            <a:latin typeface="NikoshBAN"/>
          </a:endParaRPr>
        </a:p>
      </dgm:t>
    </dgm:pt>
    <dgm:pt modelId="{ED5666A7-3BBF-4DC0-A6B6-989EEF4FDE1D}" type="parTrans" cxnId="{8F683F9D-4788-48D6-A82B-192CA4C3B220}">
      <dgm:prSet/>
      <dgm:spPr/>
      <dgm:t>
        <a:bodyPr/>
        <a:lstStyle/>
        <a:p>
          <a:endParaRPr lang="en-US">
            <a:latin typeface="NikoshBAN"/>
          </a:endParaRPr>
        </a:p>
      </dgm:t>
    </dgm:pt>
    <dgm:pt modelId="{05859256-005C-4402-A622-2B0F55323951}" type="sibTrans" cxnId="{8F683F9D-4788-48D6-A82B-192CA4C3B220}">
      <dgm:prSet/>
      <dgm:spPr/>
      <dgm:t>
        <a:bodyPr/>
        <a:lstStyle/>
        <a:p>
          <a:endParaRPr lang="en-US"/>
        </a:p>
      </dgm:t>
    </dgm:pt>
    <dgm:pt modelId="{F24BD206-B0B3-4EC9-A318-F8142427DB80}" type="pres">
      <dgm:prSet presAssocID="{ACA5C0BC-9950-415D-AA02-60626AA0E2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5296BC-033C-4BC0-B8FC-8960A16ACC72}" type="pres">
      <dgm:prSet presAssocID="{F7AFD927-A693-4154-B814-106F5BE0108C}" presName="centerShape" presStyleLbl="node0" presStyleIdx="0" presStyleCnt="1"/>
      <dgm:spPr/>
      <dgm:t>
        <a:bodyPr/>
        <a:lstStyle/>
        <a:p>
          <a:endParaRPr lang="en-US"/>
        </a:p>
      </dgm:t>
    </dgm:pt>
    <dgm:pt modelId="{921E55EE-05FE-4369-B33F-23964713F845}" type="pres">
      <dgm:prSet presAssocID="{FD6CC7F1-FFAF-4B2C-BC69-DFC8BD3ADFD4}" presName="parTrans" presStyleLbl="sibTrans2D1" presStyleIdx="0" presStyleCnt="5"/>
      <dgm:spPr/>
      <dgm:t>
        <a:bodyPr/>
        <a:lstStyle/>
        <a:p>
          <a:endParaRPr lang="en-US"/>
        </a:p>
      </dgm:t>
    </dgm:pt>
    <dgm:pt modelId="{ACCC48C9-0728-45BB-9773-8362BCFE8F39}" type="pres">
      <dgm:prSet presAssocID="{FD6CC7F1-FFAF-4B2C-BC69-DFC8BD3ADFD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C140C3F-8AC9-4E64-A755-8E2F94602AE2}" type="pres">
      <dgm:prSet presAssocID="{9D4A2A36-4EB6-4904-97EA-2E3DCB2CB8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3FC23-8B98-47F4-8944-03EBFCECEF9C}" type="pres">
      <dgm:prSet presAssocID="{9ABBA03B-5283-4105-BD6B-F8E19C4FE819}" presName="parTrans" presStyleLbl="sibTrans2D1" presStyleIdx="1" presStyleCnt="5"/>
      <dgm:spPr/>
      <dgm:t>
        <a:bodyPr/>
        <a:lstStyle/>
        <a:p>
          <a:endParaRPr lang="en-US"/>
        </a:p>
      </dgm:t>
    </dgm:pt>
    <dgm:pt modelId="{4377279B-1741-4445-8D65-9FC51BD0E0E2}" type="pres">
      <dgm:prSet presAssocID="{9ABBA03B-5283-4105-BD6B-F8E19C4FE81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A9B91C4-0C31-4A2A-A8D5-86798EF52EBF}" type="pres">
      <dgm:prSet presAssocID="{A7EA89C6-B043-46C5-93C5-5BDA3B44524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5991C-90C7-49B4-AF70-852A19B612E9}" type="pres">
      <dgm:prSet presAssocID="{F7E9ADCC-DA9C-4259-A36E-947F8E7F00A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0CB3847-6253-40E2-B5EF-04AF929222E0}" type="pres">
      <dgm:prSet presAssocID="{F7E9ADCC-DA9C-4259-A36E-947F8E7F00A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7823D75-E187-452F-AD37-B4317B417F30}" type="pres">
      <dgm:prSet presAssocID="{9EC37697-3800-4593-8D9C-047F50F764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6F7E-F829-4344-BB85-959F53196B51}" type="pres">
      <dgm:prSet presAssocID="{ED5666A7-3BBF-4DC0-A6B6-989EEF4FDE1D}" presName="parTrans" presStyleLbl="sibTrans2D1" presStyleIdx="3" presStyleCnt="5"/>
      <dgm:spPr/>
      <dgm:t>
        <a:bodyPr/>
        <a:lstStyle/>
        <a:p>
          <a:endParaRPr lang="en-US"/>
        </a:p>
      </dgm:t>
    </dgm:pt>
    <dgm:pt modelId="{43F730A7-2CF8-4B58-B7F4-81A7C18E1B07}" type="pres">
      <dgm:prSet presAssocID="{ED5666A7-3BBF-4DC0-A6B6-989EEF4FDE1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2EF7BC7-8125-4648-8A80-9A2C131645DA}" type="pres">
      <dgm:prSet presAssocID="{7571DD6F-4CB1-4D38-A9D8-87605934B8D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9623-30D1-4E02-BAF4-065C1E9DC585}" type="pres">
      <dgm:prSet presAssocID="{2A0D70F5-A456-45D6-8814-133991ECAFF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C6805D28-3283-425B-9CAC-59285AA31E4C}" type="pres">
      <dgm:prSet presAssocID="{2A0D70F5-A456-45D6-8814-133991ECAFF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F24BABE-8688-49EB-BF56-1CE6778EC36E}" type="pres">
      <dgm:prSet presAssocID="{6B08B368-6B1F-4E45-94DB-12502C5A4B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4ECB24-5766-4F57-8138-6996232D56FF}" type="presOf" srcId="{2A0D70F5-A456-45D6-8814-133991ECAFF6}" destId="{33DA9623-30D1-4E02-BAF4-065C1E9DC585}" srcOrd="0" destOrd="0" presId="urn:microsoft.com/office/officeart/2005/8/layout/radial5"/>
    <dgm:cxn modelId="{B7C25FC1-06A4-49DC-8B80-F24CB3C7F953}" type="presOf" srcId="{F7AFD927-A693-4154-B814-106F5BE0108C}" destId="{A25296BC-033C-4BC0-B8FC-8960A16ACC72}" srcOrd="0" destOrd="0" presId="urn:microsoft.com/office/officeart/2005/8/layout/radial5"/>
    <dgm:cxn modelId="{D2ADA371-1B93-405C-854F-386C2F4468AE}" type="presOf" srcId="{A7EA89C6-B043-46C5-93C5-5BDA3B44524F}" destId="{7A9B91C4-0C31-4A2A-A8D5-86798EF52EBF}" srcOrd="0" destOrd="0" presId="urn:microsoft.com/office/officeart/2005/8/layout/radial5"/>
    <dgm:cxn modelId="{FB41D29C-D667-475F-B8F5-1D3F55653121}" type="presOf" srcId="{ED5666A7-3BBF-4DC0-A6B6-989EEF4FDE1D}" destId="{43F730A7-2CF8-4B58-B7F4-81A7C18E1B07}" srcOrd="1" destOrd="0" presId="urn:microsoft.com/office/officeart/2005/8/layout/radial5"/>
    <dgm:cxn modelId="{788C9ED3-EC4B-4AD1-A4BC-22366199EB9C}" type="presOf" srcId="{7571DD6F-4CB1-4D38-A9D8-87605934B8DB}" destId="{62EF7BC7-8125-4648-8A80-9A2C131645DA}" srcOrd="0" destOrd="0" presId="urn:microsoft.com/office/officeart/2005/8/layout/radial5"/>
    <dgm:cxn modelId="{7A019AD8-E386-4AB5-A068-339401AB7C1C}" type="presOf" srcId="{ACA5C0BC-9950-415D-AA02-60626AA0E250}" destId="{F24BD206-B0B3-4EC9-A318-F8142427DB80}" srcOrd="0" destOrd="0" presId="urn:microsoft.com/office/officeart/2005/8/layout/radial5"/>
    <dgm:cxn modelId="{651472EF-1BC1-4180-B9DF-9408E6276C30}" srcId="{ACA5C0BC-9950-415D-AA02-60626AA0E250}" destId="{F7AFD927-A693-4154-B814-106F5BE0108C}" srcOrd="0" destOrd="0" parTransId="{475CBACB-219F-43F0-829A-03B36E6659B5}" sibTransId="{0D10E609-D7FB-424A-A9AC-7AC58518F9DE}"/>
    <dgm:cxn modelId="{BBDBF8E3-F201-4A23-90B4-EEE2E5A0E249}" srcId="{F7AFD927-A693-4154-B814-106F5BE0108C}" destId="{A7EA89C6-B043-46C5-93C5-5BDA3B44524F}" srcOrd="1" destOrd="0" parTransId="{9ABBA03B-5283-4105-BD6B-F8E19C4FE819}" sibTransId="{06C1D302-7555-414D-B89B-B666989F278E}"/>
    <dgm:cxn modelId="{D15EE280-F92E-4D58-9CEB-F577BB30849B}" type="presOf" srcId="{9EC37697-3800-4593-8D9C-047F50F76464}" destId="{07823D75-E187-452F-AD37-B4317B417F30}" srcOrd="0" destOrd="0" presId="urn:microsoft.com/office/officeart/2005/8/layout/radial5"/>
    <dgm:cxn modelId="{172FE427-DE27-4708-994E-37E699CDFF0F}" srcId="{F7AFD927-A693-4154-B814-106F5BE0108C}" destId="{9D4A2A36-4EB6-4904-97EA-2E3DCB2CB8E8}" srcOrd="0" destOrd="0" parTransId="{FD6CC7F1-FFAF-4B2C-BC69-DFC8BD3ADFD4}" sibTransId="{13C41EE1-8E0B-4AF7-8B89-A7575C7128D1}"/>
    <dgm:cxn modelId="{46B4F383-55FD-42EE-865C-9A58605A244F}" type="presOf" srcId="{9ABBA03B-5283-4105-BD6B-F8E19C4FE819}" destId="{0A03FC23-8B98-47F4-8944-03EBFCECEF9C}" srcOrd="0" destOrd="0" presId="urn:microsoft.com/office/officeart/2005/8/layout/radial5"/>
    <dgm:cxn modelId="{79785AAE-9B3F-446F-99BA-F61679FB98E0}" type="presOf" srcId="{9D4A2A36-4EB6-4904-97EA-2E3DCB2CB8E8}" destId="{DC140C3F-8AC9-4E64-A755-8E2F94602AE2}" srcOrd="0" destOrd="0" presId="urn:microsoft.com/office/officeart/2005/8/layout/radial5"/>
    <dgm:cxn modelId="{F26EB956-0ECD-4637-A648-031E0B9EFF2B}" type="presOf" srcId="{F7E9ADCC-DA9C-4259-A36E-947F8E7F00A9}" destId="{F8B5991C-90C7-49B4-AF70-852A19B612E9}" srcOrd="0" destOrd="0" presId="urn:microsoft.com/office/officeart/2005/8/layout/radial5"/>
    <dgm:cxn modelId="{BD1C5100-019E-4897-A6CC-D028C646F4F1}" srcId="{F7AFD927-A693-4154-B814-106F5BE0108C}" destId="{9EC37697-3800-4593-8D9C-047F50F76464}" srcOrd="2" destOrd="0" parTransId="{F7E9ADCC-DA9C-4259-A36E-947F8E7F00A9}" sibTransId="{DEB816FC-258B-4312-BD9B-F19CD715B9A4}"/>
    <dgm:cxn modelId="{D547EAC5-D020-4953-9E8F-0D8DD175BE81}" type="presOf" srcId="{FD6CC7F1-FFAF-4B2C-BC69-DFC8BD3ADFD4}" destId="{921E55EE-05FE-4369-B33F-23964713F845}" srcOrd="0" destOrd="0" presId="urn:microsoft.com/office/officeart/2005/8/layout/radial5"/>
    <dgm:cxn modelId="{1C2C63EB-9748-4B0E-8203-7BE6C5E3E302}" type="presOf" srcId="{FD6CC7F1-FFAF-4B2C-BC69-DFC8BD3ADFD4}" destId="{ACCC48C9-0728-45BB-9773-8362BCFE8F39}" srcOrd="1" destOrd="0" presId="urn:microsoft.com/office/officeart/2005/8/layout/radial5"/>
    <dgm:cxn modelId="{8F683F9D-4788-48D6-A82B-192CA4C3B220}" srcId="{F7AFD927-A693-4154-B814-106F5BE0108C}" destId="{7571DD6F-4CB1-4D38-A9D8-87605934B8DB}" srcOrd="3" destOrd="0" parTransId="{ED5666A7-3BBF-4DC0-A6B6-989EEF4FDE1D}" sibTransId="{05859256-005C-4402-A622-2B0F55323951}"/>
    <dgm:cxn modelId="{1EE2FE89-2CFA-412A-9121-573D31F8D4C3}" type="presOf" srcId="{9ABBA03B-5283-4105-BD6B-F8E19C4FE819}" destId="{4377279B-1741-4445-8D65-9FC51BD0E0E2}" srcOrd="1" destOrd="0" presId="urn:microsoft.com/office/officeart/2005/8/layout/radial5"/>
    <dgm:cxn modelId="{B314968B-30E0-414E-B24D-CBB3A136FA73}" type="presOf" srcId="{6B08B368-6B1F-4E45-94DB-12502C5A4B3E}" destId="{6F24BABE-8688-49EB-BF56-1CE6778EC36E}" srcOrd="0" destOrd="0" presId="urn:microsoft.com/office/officeart/2005/8/layout/radial5"/>
    <dgm:cxn modelId="{D0F1D328-2B28-4575-9695-17D1F0FE5A73}" type="presOf" srcId="{ED5666A7-3BBF-4DC0-A6B6-989EEF4FDE1D}" destId="{7CEE6F7E-F829-4344-BB85-959F53196B51}" srcOrd="0" destOrd="0" presId="urn:microsoft.com/office/officeart/2005/8/layout/radial5"/>
    <dgm:cxn modelId="{DC455003-B2C0-4DB2-B62A-6BD954DE116F}" srcId="{F7AFD927-A693-4154-B814-106F5BE0108C}" destId="{6B08B368-6B1F-4E45-94DB-12502C5A4B3E}" srcOrd="4" destOrd="0" parTransId="{2A0D70F5-A456-45D6-8814-133991ECAFF6}" sibTransId="{3C63F567-8A43-4143-86E3-F5511AD41E1F}"/>
    <dgm:cxn modelId="{423BAFA6-A57F-490A-ADAA-CE9FD816AA2E}" type="presOf" srcId="{2A0D70F5-A456-45D6-8814-133991ECAFF6}" destId="{C6805D28-3283-425B-9CAC-59285AA31E4C}" srcOrd="1" destOrd="0" presId="urn:microsoft.com/office/officeart/2005/8/layout/radial5"/>
    <dgm:cxn modelId="{773C4D05-46B3-4414-8B74-A9B2D046A314}" type="presOf" srcId="{F7E9ADCC-DA9C-4259-A36E-947F8E7F00A9}" destId="{C0CB3847-6253-40E2-B5EF-04AF929222E0}" srcOrd="1" destOrd="0" presId="urn:microsoft.com/office/officeart/2005/8/layout/radial5"/>
    <dgm:cxn modelId="{011E208A-B90D-41E5-885B-945138166799}" type="presParOf" srcId="{F24BD206-B0B3-4EC9-A318-F8142427DB80}" destId="{A25296BC-033C-4BC0-B8FC-8960A16ACC72}" srcOrd="0" destOrd="0" presId="urn:microsoft.com/office/officeart/2005/8/layout/radial5"/>
    <dgm:cxn modelId="{FEBF92EC-F6DF-4042-889F-199C66A6B816}" type="presParOf" srcId="{F24BD206-B0B3-4EC9-A318-F8142427DB80}" destId="{921E55EE-05FE-4369-B33F-23964713F845}" srcOrd="1" destOrd="0" presId="urn:microsoft.com/office/officeart/2005/8/layout/radial5"/>
    <dgm:cxn modelId="{CFA1FCCA-C0C3-4C16-978E-634C4C0F8C30}" type="presParOf" srcId="{921E55EE-05FE-4369-B33F-23964713F845}" destId="{ACCC48C9-0728-45BB-9773-8362BCFE8F39}" srcOrd="0" destOrd="0" presId="urn:microsoft.com/office/officeart/2005/8/layout/radial5"/>
    <dgm:cxn modelId="{2F649449-F12D-40F0-A0ED-D4587F9A6E28}" type="presParOf" srcId="{F24BD206-B0B3-4EC9-A318-F8142427DB80}" destId="{DC140C3F-8AC9-4E64-A755-8E2F94602AE2}" srcOrd="2" destOrd="0" presId="urn:microsoft.com/office/officeart/2005/8/layout/radial5"/>
    <dgm:cxn modelId="{839233D8-DFEF-46EB-B1E9-B2E1EBD1EC1D}" type="presParOf" srcId="{F24BD206-B0B3-4EC9-A318-F8142427DB80}" destId="{0A03FC23-8B98-47F4-8944-03EBFCECEF9C}" srcOrd="3" destOrd="0" presId="urn:microsoft.com/office/officeart/2005/8/layout/radial5"/>
    <dgm:cxn modelId="{7B01F187-FC7A-4EC3-BAE3-FA5FD4BB0F9E}" type="presParOf" srcId="{0A03FC23-8B98-47F4-8944-03EBFCECEF9C}" destId="{4377279B-1741-4445-8D65-9FC51BD0E0E2}" srcOrd="0" destOrd="0" presId="urn:microsoft.com/office/officeart/2005/8/layout/radial5"/>
    <dgm:cxn modelId="{E016A522-D906-4814-89B5-DA02BDA960A6}" type="presParOf" srcId="{F24BD206-B0B3-4EC9-A318-F8142427DB80}" destId="{7A9B91C4-0C31-4A2A-A8D5-86798EF52EBF}" srcOrd="4" destOrd="0" presId="urn:microsoft.com/office/officeart/2005/8/layout/radial5"/>
    <dgm:cxn modelId="{60004D94-5A9E-4A52-9709-3DB79A8903EF}" type="presParOf" srcId="{F24BD206-B0B3-4EC9-A318-F8142427DB80}" destId="{F8B5991C-90C7-49B4-AF70-852A19B612E9}" srcOrd="5" destOrd="0" presId="urn:microsoft.com/office/officeart/2005/8/layout/radial5"/>
    <dgm:cxn modelId="{EDF7F301-53B8-4D53-AFD2-DEA245C93835}" type="presParOf" srcId="{F8B5991C-90C7-49B4-AF70-852A19B612E9}" destId="{C0CB3847-6253-40E2-B5EF-04AF929222E0}" srcOrd="0" destOrd="0" presId="urn:microsoft.com/office/officeart/2005/8/layout/radial5"/>
    <dgm:cxn modelId="{E5E9A2C9-8F60-4113-A0F2-F5D2D0B32B38}" type="presParOf" srcId="{F24BD206-B0B3-4EC9-A318-F8142427DB80}" destId="{07823D75-E187-452F-AD37-B4317B417F30}" srcOrd="6" destOrd="0" presId="urn:microsoft.com/office/officeart/2005/8/layout/radial5"/>
    <dgm:cxn modelId="{2D02DAC2-C7BC-45E1-B0E7-02A6B4E8EE0E}" type="presParOf" srcId="{F24BD206-B0B3-4EC9-A318-F8142427DB80}" destId="{7CEE6F7E-F829-4344-BB85-959F53196B51}" srcOrd="7" destOrd="0" presId="urn:microsoft.com/office/officeart/2005/8/layout/radial5"/>
    <dgm:cxn modelId="{1803D550-C37C-47D9-B2C6-CEA5E103EBE6}" type="presParOf" srcId="{7CEE6F7E-F829-4344-BB85-959F53196B51}" destId="{43F730A7-2CF8-4B58-B7F4-81A7C18E1B07}" srcOrd="0" destOrd="0" presId="urn:microsoft.com/office/officeart/2005/8/layout/radial5"/>
    <dgm:cxn modelId="{D9BDCED6-D665-45A0-8BC0-295C5B5C62F5}" type="presParOf" srcId="{F24BD206-B0B3-4EC9-A318-F8142427DB80}" destId="{62EF7BC7-8125-4648-8A80-9A2C131645DA}" srcOrd="8" destOrd="0" presId="urn:microsoft.com/office/officeart/2005/8/layout/radial5"/>
    <dgm:cxn modelId="{56D29815-0649-4949-B99E-09F06622C5CE}" type="presParOf" srcId="{F24BD206-B0B3-4EC9-A318-F8142427DB80}" destId="{33DA9623-30D1-4E02-BAF4-065C1E9DC585}" srcOrd="9" destOrd="0" presId="urn:microsoft.com/office/officeart/2005/8/layout/radial5"/>
    <dgm:cxn modelId="{807ADDAC-A108-41D8-A446-80C8F752ADE2}" type="presParOf" srcId="{33DA9623-30D1-4E02-BAF4-065C1E9DC585}" destId="{C6805D28-3283-425B-9CAC-59285AA31E4C}" srcOrd="0" destOrd="0" presId="urn:microsoft.com/office/officeart/2005/8/layout/radial5"/>
    <dgm:cxn modelId="{7DEB2AF7-AFB4-46B1-BED1-1D3088CF17D8}" type="presParOf" srcId="{F24BD206-B0B3-4EC9-A318-F8142427DB80}" destId="{6F24BABE-8688-49EB-BF56-1CE6778EC36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296BC-033C-4BC0-B8FC-8960A16ACC72}">
      <dsp:nvSpPr>
        <dsp:cNvPr id="0" name=""/>
        <dsp:cNvSpPr/>
      </dsp:nvSpPr>
      <dsp:spPr>
        <a:xfrm>
          <a:off x="4837910" y="2147940"/>
          <a:ext cx="1532369" cy="153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/>
            </a:rPr>
            <a:t>হিসাব</a:t>
          </a:r>
          <a:r>
            <a:rPr lang="en-US" sz="2200" kern="1200" dirty="0" smtClean="0">
              <a:latin typeface="NikoshBAN"/>
            </a:rPr>
            <a:t> </a:t>
          </a:r>
          <a:r>
            <a:rPr lang="en-US" sz="2200" kern="1200" dirty="0" err="1" smtClean="0">
              <a:latin typeface="NikoshBAN"/>
            </a:rPr>
            <a:t>পাঁচ</a:t>
          </a:r>
          <a:r>
            <a:rPr lang="en-US" sz="2200" kern="1200" dirty="0" smtClean="0">
              <a:latin typeface="NikoshBAN"/>
            </a:rPr>
            <a:t> </a:t>
          </a:r>
          <a:r>
            <a:rPr lang="en-US" sz="2200" kern="1200" dirty="0" err="1" smtClean="0">
              <a:latin typeface="NikoshBAN"/>
            </a:rPr>
            <a:t>প্রকার</a:t>
          </a:r>
          <a:r>
            <a:rPr lang="en-US" sz="2200" kern="1200" dirty="0" smtClean="0">
              <a:latin typeface="NikoshBAN"/>
            </a:rPr>
            <a:t> </a:t>
          </a:r>
          <a:endParaRPr lang="en-US" sz="2200" kern="1200" dirty="0">
            <a:latin typeface="NikoshBAN"/>
          </a:endParaRPr>
        </a:p>
      </dsp:txBody>
      <dsp:txXfrm>
        <a:off x="5062320" y="2372350"/>
        <a:ext cx="1083549" cy="1083549"/>
      </dsp:txXfrm>
    </dsp:sp>
    <dsp:sp modelId="{921E55EE-05FE-4369-B33F-23964713F845}">
      <dsp:nvSpPr>
        <dsp:cNvPr id="0" name=""/>
        <dsp:cNvSpPr/>
      </dsp:nvSpPr>
      <dsp:spPr>
        <a:xfrm rot="16200000">
          <a:off x="5441851" y="1590501"/>
          <a:ext cx="324487" cy="521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/>
          </a:endParaRPr>
        </a:p>
      </dsp:txBody>
      <dsp:txXfrm>
        <a:off x="5490524" y="1743375"/>
        <a:ext cx="227141" cy="312603"/>
      </dsp:txXfrm>
    </dsp:sp>
    <dsp:sp modelId="{DC140C3F-8AC9-4E64-A755-8E2F94602AE2}">
      <dsp:nvSpPr>
        <dsp:cNvPr id="0" name=""/>
        <dsp:cNvSpPr/>
      </dsp:nvSpPr>
      <dsp:spPr>
        <a:xfrm>
          <a:off x="4837910" y="3330"/>
          <a:ext cx="1532369" cy="153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NikoshBAN"/>
            </a:rPr>
            <a:t>সম্পদ</a:t>
          </a:r>
          <a:r>
            <a:rPr lang="en-US" sz="1900" kern="1200" dirty="0" smtClean="0">
              <a:latin typeface="NikoshBAN"/>
            </a:rPr>
            <a:t> </a:t>
          </a:r>
          <a:r>
            <a:rPr lang="en-US" sz="1900" kern="1200" dirty="0" err="1" smtClean="0">
              <a:latin typeface="NikoshBAN"/>
            </a:rPr>
            <a:t>হিসাব</a:t>
          </a:r>
          <a:endParaRPr lang="en-US" sz="1900" kern="1200" dirty="0">
            <a:latin typeface="NikoshBAN"/>
          </a:endParaRPr>
        </a:p>
      </dsp:txBody>
      <dsp:txXfrm>
        <a:off x="5062320" y="227740"/>
        <a:ext cx="1083549" cy="1083549"/>
      </dsp:txXfrm>
    </dsp:sp>
    <dsp:sp modelId="{0A03FC23-8B98-47F4-8944-03EBFCECEF9C}">
      <dsp:nvSpPr>
        <dsp:cNvPr id="0" name=""/>
        <dsp:cNvSpPr/>
      </dsp:nvSpPr>
      <dsp:spPr>
        <a:xfrm rot="20520000">
          <a:off x="6452939" y="2325100"/>
          <a:ext cx="324487" cy="521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/>
          </a:endParaRPr>
        </a:p>
      </dsp:txBody>
      <dsp:txXfrm>
        <a:off x="6455321" y="2444342"/>
        <a:ext cx="227141" cy="312603"/>
      </dsp:txXfrm>
    </dsp:sp>
    <dsp:sp modelId="{7A9B91C4-0C31-4A2A-A8D5-86798EF52EBF}">
      <dsp:nvSpPr>
        <dsp:cNvPr id="0" name=""/>
        <dsp:cNvSpPr/>
      </dsp:nvSpPr>
      <dsp:spPr>
        <a:xfrm>
          <a:off x="6877556" y="1485219"/>
          <a:ext cx="1532369" cy="153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NikoshBAN"/>
            </a:rPr>
            <a:t>দায়</a:t>
          </a:r>
          <a:r>
            <a:rPr lang="en-US" sz="1900" kern="1200" dirty="0" smtClean="0">
              <a:latin typeface="NikoshBAN"/>
            </a:rPr>
            <a:t> </a:t>
          </a:r>
          <a:r>
            <a:rPr lang="en-US" sz="1900" kern="1200" dirty="0" err="1" smtClean="0">
              <a:latin typeface="NikoshBAN"/>
            </a:rPr>
            <a:t>হিসাব</a:t>
          </a:r>
          <a:endParaRPr lang="en-US" sz="1900" kern="1200" dirty="0">
            <a:latin typeface="NikoshBAN"/>
          </a:endParaRPr>
        </a:p>
      </dsp:txBody>
      <dsp:txXfrm>
        <a:off x="7101966" y="1709629"/>
        <a:ext cx="1083549" cy="1083549"/>
      </dsp:txXfrm>
    </dsp:sp>
    <dsp:sp modelId="{F8B5991C-90C7-49B4-AF70-852A19B612E9}">
      <dsp:nvSpPr>
        <dsp:cNvPr id="0" name=""/>
        <dsp:cNvSpPr/>
      </dsp:nvSpPr>
      <dsp:spPr>
        <a:xfrm rot="3240000">
          <a:off x="6066738" y="3513706"/>
          <a:ext cx="324487" cy="521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/>
          </a:endParaRPr>
        </a:p>
      </dsp:txBody>
      <dsp:txXfrm>
        <a:off x="6086802" y="3578530"/>
        <a:ext cx="227141" cy="312603"/>
      </dsp:txXfrm>
    </dsp:sp>
    <dsp:sp modelId="{07823D75-E187-452F-AD37-B4317B417F30}">
      <dsp:nvSpPr>
        <dsp:cNvPr id="0" name=""/>
        <dsp:cNvSpPr/>
      </dsp:nvSpPr>
      <dsp:spPr>
        <a:xfrm>
          <a:off x="6098480" y="3882967"/>
          <a:ext cx="1532369" cy="153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900" kern="1200" dirty="0" err="1" smtClean="0">
              <a:latin typeface="NikoshBAN"/>
            </a:rPr>
            <a:t>মালিকানা</a:t>
          </a:r>
          <a:r>
            <a:rPr lang="en-US" sz="1900" kern="1200" dirty="0" smtClean="0">
              <a:latin typeface="NikoshBAN"/>
            </a:rPr>
            <a:t> </a:t>
          </a:r>
          <a:r>
            <a:rPr lang="en-US" sz="1900" kern="1200" dirty="0" err="1" smtClean="0">
              <a:latin typeface="NikoshBAN"/>
            </a:rPr>
            <a:t>স্বত্ব</a:t>
          </a:r>
          <a:r>
            <a:rPr lang="en-US" sz="1900" kern="1200" dirty="0" smtClean="0">
              <a:latin typeface="NikoshBAN"/>
            </a:rPr>
            <a:t> </a:t>
          </a:r>
          <a:r>
            <a:rPr lang="en-US" sz="1900" kern="1200" dirty="0" err="1" smtClean="0">
              <a:latin typeface="NikoshBAN"/>
            </a:rPr>
            <a:t>হিসাব</a:t>
          </a:r>
          <a:r>
            <a:rPr lang="en-US" sz="1900" kern="1200" dirty="0" smtClean="0">
              <a:latin typeface="NikoshBAN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latin typeface="NikoshBAN"/>
          </a:endParaRPr>
        </a:p>
      </dsp:txBody>
      <dsp:txXfrm>
        <a:off x="6322890" y="4107377"/>
        <a:ext cx="1083549" cy="1083549"/>
      </dsp:txXfrm>
    </dsp:sp>
    <dsp:sp modelId="{7CEE6F7E-F829-4344-BB85-959F53196B51}">
      <dsp:nvSpPr>
        <dsp:cNvPr id="0" name=""/>
        <dsp:cNvSpPr/>
      </dsp:nvSpPr>
      <dsp:spPr>
        <a:xfrm rot="7560000">
          <a:off x="4816963" y="3513706"/>
          <a:ext cx="324487" cy="521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/>
          </a:endParaRPr>
        </a:p>
      </dsp:txBody>
      <dsp:txXfrm rot="10800000">
        <a:off x="4894245" y="3578530"/>
        <a:ext cx="227141" cy="312603"/>
      </dsp:txXfrm>
    </dsp:sp>
    <dsp:sp modelId="{62EF7BC7-8125-4648-8A80-9A2C131645DA}">
      <dsp:nvSpPr>
        <dsp:cNvPr id="0" name=""/>
        <dsp:cNvSpPr/>
      </dsp:nvSpPr>
      <dsp:spPr>
        <a:xfrm>
          <a:off x="3577339" y="3882967"/>
          <a:ext cx="1532369" cy="153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NikoshBAN"/>
            </a:rPr>
            <a:t>আয়</a:t>
          </a:r>
          <a:r>
            <a:rPr lang="en-US" sz="1900" kern="1200" dirty="0" smtClean="0">
              <a:latin typeface="NikoshBAN"/>
            </a:rPr>
            <a:t> </a:t>
          </a:r>
          <a:r>
            <a:rPr lang="en-US" sz="1900" kern="1200" dirty="0" err="1" smtClean="0">
              <a:latin typeface="NikoshBAN"/>
            </a:rPr>
            <a:t>হিসাব</a:t>
          </a:r>
          <a:r>
            <a:rPr lang="en-US" sz="1900" kern="1200" dirty="0" smtClean="0">
              <a:latin typeface="NikoshBAN"/>
            </a:rPr>
            <a:t> </a:t>
          </a:r>
          <a:endParaRPr lang="en-US" sz="1900" kern="1200" dirty="0">
            <a:latin typeface="NikoshBAN"/>
          </a:endParaRPr>
        </a:p>
      </dsp:txBody>
      <dsp:txXfrm>
        <a:off x="3801749" y="4107377"/>
        <a:ext cx="1083549" cy="1083549"/>
      </dsp:txXfrm>
    </dsp:sp>
    <dsp:sp modelId="{33DA9623-30D1-4E02-BAF4-065C1E9DC585}">
      <dsp:nvSpPr>
        <dsp:cNvPr id="0" name=""/>
        <dsp:cNvSpPr/>
      </dsp:nvSpPr>
      <dsp:spPr>
        <a:xfrm rot="11880000">
          <a:off x="4430762" y="2325100"/>
          <a:ext cx="324487" cy="521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/>
          </a:endParaRPr>
        </a:p>
      </dsp:txBody>
      <dsp:txXfrm rot="10800000">
        <a:off x="4525726" y="2444342"/>
        <a:ext cx="227141" cy="312603"/>
      </dsp:txXfrm>
    </dsp:sp>
    <dsp:sp modelId="{6F24BABE-8688-49EB-BF56-1CE6778EC36E}">
      <dsp:nvSpPr>
        <dsp:cNvPr id="0" name=""/>
        <dsp:cNvSpPr/>
      </dsp:nvSpPr>
      <dsp:spPr>
        <a:xfrm>
          <a:off x="2798264" y="1485219"/>
          <a:ext cx="1532369" cy="1532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NikoshBAN"/>
            </a:rPr>
            <a:t>ব্যয়</a:t>
          </a:r>
          <a:r>
            <a:rPr lang="en-US" sz="1900" kern="1200" dirty="0" smtClean="0">
              <a:latin typeface="NikoshBAN"/>
            </a:rPr>
            <a:t> </a:t>
          </a:r>
          <a:r>
            <a:rPr lang="en-US" sz="1900" kern="1200" dirty="0" err="1" smtClean="0">
              <a:latin typeface="NikoshBAN"/>
            </a:rPr>
            <a:t>হিসাব</a:t>
          </a:r>
          <a:endParaRPr lang="en-US" sz="1900" kern="1200" dirty="0">
            <a:latin typeface="NikoshBAN"/>
          </a:endParaRPr>
        </a:p>
      </dsp:txBody>
      <dsp:txXfrm>
        <a:off x="3022674" y="1709629"/>
        <a:ext cx="1083549" cy="1083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05B8A-F211-4843-AEAC-4FEBE2FB909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3B10-BF64-4BD3-9BDA-0F2A6643B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9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D5C93-52E4-4B75-AB33-4AC7BF2A53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39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8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7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9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381E-D304-4DDF-B255-5AF209E7B4E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9DCA-8971-46B3-BA42-6744AFDC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84356" y="838200"/>
            <a:ext cx="871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016" y="108642"/>
            <a:ext cx="11887200" cy="65969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356" y="2145671"/>
            <a:ext cx="8718488" cy="4209861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18970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0650" y="4362262"/>
            <a:ext cx="7111498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/>
              </a:rPr>
              <a:t>সম্পদ</a:t>
            </a:r>
            <a:r>
              <a:rPr lang="en-US" sz="2400" dirty="0" smtClean="0">
                <a:latin typeface="NikoshBAN"/>
              </a:rPr>
              <a:t>(</a:t>
            </a:r>
            <a:r>
              <a:rPr lang="en-US" sz="2400" dirty="0" err="1" smtClean="0"/>
              <a:t>যন্ত্রপাতি</a:t>
            </a:r>
            <a:r>
              <a:rPr lang="en-US" sz="2400" dirty="0" smtClean="0">
                <a:latin typeface="NikoshBAN"/>
              </a:rPr>
              <a:t>) ও </a:t>
            </a:r>
            <a:r>
              <a:rPr lang="en-US" sz="2400" dirty="0" err="1" smtClean="0">
                <a:latin typeface="NikoshBAN"/>
              </a:rPr>
              <a:t>দায়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/>
              <a:t>পাওনাদার</a:t>
            </a:r>
            <a:r>
              <a:rPr lang="en-US" sz="2400" dirty="0" smtClean="0">
                <a:latin typeface="NikoshBAN"/>
              </a:rPr>
              <a:t>) </a:t>
            </a:r>
            <a:r>
              <a:rPr lang="en-US" sz="2400" dirty="0" err="1" smtClean="0">
                <a:latin typeface="NikoshBAN"/>
              </a:rPr>
              <a:t>বৃদ্ধি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পেয়েছে</a:t>
            </a:r>
            <a:r>
              <a:rPr lang="en-US" sz="2400" dirty="0" smtClean="0">
                <a:latin typeface="NikoshBAN"/>
              </a:rPr>
              <a:t>।</a:t>
            </a:r>
            <a:endParaRPr lang="en-US" sz="24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196" y="1149790"/>
            <a:ext cx="878186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ধারে</a:t>
            </a:r>
            <a:r>
              <a:rPr lang="en-US" sz="3200" dirty="0" smtClean="0">
                <a:latin typeface="NikoshBAN"/>
              </a:rPr>
              <a:t> ৫,০০০ </a:t>
            </a:r>
            <a:r>
              <a:rPr lang="en-US" sz="3200" dirty="0" err="1" smtClean="0">
                <a:latin typeface="NikoshBAN"/>
              </a:rPr>
              <a:t>টাকার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যন্ত্রপাতি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ক্রয়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হলো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42927"/>
              </p:ext>
            </p:extLst>
          </p:nvPr>
        </p:nvGraphicFramePr>
        <p:xfrm>
          <a:off x="149381" y="2424127"/>
          <a:ext cx="11796668" cy="13956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5886"/>
                <a:gridCol w="1940859"/>
                <a:gridCol w="1940859"/>
                <a:gridCol w="496427"/>
                <a:gridCol w="2561005"/>
                <a:gridCol w="2681632"/>
              </a:tblGrid>
              <a:tr h="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/>
                        </a:rPr>
                        <a:t>A ( </a:t>
                      </a:r>
                      <a:r>
                        <a:rPr lang="en-US" sz="1800" dirty="0" err="1" smtClean="0">
                          <a:latin typeface="NikoshBAN"/>
                        </a:rPr>
                        <a:t>সম্পদসমূহ</a:t>
                      </a:r>
                      <a:r>
                        <a:rPr lang="en-US" sz="1800" dirty="0" smtClean="0">
                          <a:latin typeface="NikoshBAN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/>
                        </a:rPr>
                        <a:t>L ( </a:t>
                      </a:r>
                      <a:r>
                        <a:rPr lang="en-US" sz="1800" dirty="0" err="1" smtClean="0">
                          <a:latin typeface="NikoshBAN"/>
                        </a:rPr>
                        <a:t>দায়সমূহ</a:t>
                      </a:r>
                      <a:r>
                        <a:rPr lang="en-US" sz="1800" dirty="0" smtClean="0">
                          <a:latin typeface="NikoshBAN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/>
                        </a:rPr>
                        <a:t>E</a:t>
                      </a:r>
                      <a:r>
                        <a:rPr lang="en-US" sz="1800" baseline="0" dirty="0" smtClean="0">
                          <a:latin typeface="NikoshBAN"/>
                        </a:rPr>
                        <a:t> </a:t>
                      </a:r>
                      <a:r>
                        <a:rPr lang="en-US" sz="1800" dirty="0" smtClean="0">
                          <a:latin typeface="NikoshBAN"/>
                        </a:rPr>
                        <a:t>( </a:t>
                      </a:r>
                      <a:r>
                        <a:rPr lang="en-US" sz="1800" dirty="0" err="1" smtClean="0">
                          <a:latin typeface="NikoshBAN"/>
                        </a:rPr>
                        <a:t>মালিকানা</a:t>
                      </a:r>
                      <a:r>
                        <a:rPr lang="en-US" sz="1800" dirty="0" smtClean="0">
                          <a:latin typeface="NikoshBAN"/>
                        </a:rPr>
                        <a:t> </a:t>
                      </a:r>
                      <a:r>
                        <a:rPr lang="en-US" sz="1800" dirty="0" err="1" smtClean="0">
                          <a:latin typeface="NikoshBAN"/>
                        </a:rPr>
                        <a:t>স্বত্ব</a:t>
                      </a:r>
                      <a:r>
                        <a:rPr lang="en-US" sz="1800" dirty="0" smtClean="0">
                          <a:latin typeface="NikoshBAN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726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নগদ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যন্ত্রপাতি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আসবাবপত্র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পাওনাদার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মুল্ধন+আয়-ব্যয়-উত্তোলন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7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850267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0808" y="416459"/>
            <a:ext cx="350369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/>
              </a:rPr>
              <a:t>দলীয়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কাজ</a:t>
            </a:r>
            <a:r>
              <a:rPr lang="en-US" sz="4800" dirty="0" smtClean="0">
                <a:latin typeface="NikoshBAN"/>
              </a:rPr>
              <a:t> </a:t>
            </a:r>
            <a:endParaRPr lang="en-US" sz="4800" dirty="0">
              <a:latin typeface="Niko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368" y="3839166"/>
            <a:ext cx="11190083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/>
              </a:rPr>
              <a:t>১। </a:t>
            </a:r>
            <a:r>
              <a:rPr lang="en-US" sz="3600" dirty="0" err="1">
                <a:latin typeface="NikoshBAN"/>
                <a:cs typeface="SutonnyMJ" pitchFamily="2" charset="0"/>
              </a:rPr>
              <a:t>একটি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সম্পদ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বাড়লে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অপর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একটি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সম্পদ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কমবে</a:t>
            </a:r>
            <a:r>
              <a:rPr lang="en-US" sz="3600" dirty="0">
                <a:latin typeface="NikoshBAN"/>
              </a:rPr>
              <a:t>।</a:t>
            </a:r>
          </a:p>
          <a:p>
            <a:r>
              <a:rPr lang="en-US" sz="3600" dirty="0" smtClean="0">
                <a:latin typeface="NikoshBAN"/>
              </a:rPr>
              <a:t>২। </a:t>
            </a:r>
            <a:r>
              <a:rPr lang="en-US" sz="3600" dirty="0" err="1">
                <a:latin typeface="NikoshBAN"/>
              </a:rPr>
              <a:t>মালিকানাস্বত্ব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বাড়লে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মোট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  <a:cs typeface="SutonnyMJ" pitchFamily="2" charset="0"/>
              </a:rPr>
              <a:t>দায়</a:t>
            </a:r>
            <a:r>
              <a:rPr lang="en-US" sz="3600" dirty="0">
                <a:latin typeface="NikoshBAN"/>
                <a:cs typeface="SutonnyMJ" pitchFamily="2" charset="0"/>
              </a:rPr>
              <a:t> </a:t>
            </a:r>
            <a:r>
              <a:rPr lang="en-US" sz="3600" dirty="0" err="1">
                <a:latin typeface="NikoshBAN"/>
              </a:rPr>
              <a:t>কমবে</a:t>
            </a:r>
            <a:r>
              <a:rPr lang="en-US" sz="3600" dirty="0">
                <a:latin typeface="NikoshBAN"/>
              </a:rPr>
              <a:t>।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3084" y="2250923"/>
            <a:ext cx="1162465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হিসাব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সমীকরণের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উপর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লেনদেনের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প্রভাব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ছকের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সাহায্যে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দেখাওঃ</a:t>
            </a:r>
            <a:endParaRPr lang="en-US" sz="3200" dirty="0"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22139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18948959"/>
              </p:ext>
            </p:extLst>
          </p:nvPr>
        </p:nvGraphicFramePr>
        <p:xfrm>
          <a:off x="452674" y="1181393"/>
          <a:ext cx="112081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592608" y="347460"/>
            <a:ext cx="4565673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/>
              </a:rPr>
              <a:t>হিসাবের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>
                <a:latin typeface="NikoshBAN"/>
              </a:rPr>
              <a:t>শ্রেণিবিভাগ</a:t>
            </a:r>
            <a:endParaRPr lang="en-US" sz="4000" dirty="0">
              <a:latin typeface="NikoshB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453154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grpSp>
        <p:nvGrpSpPr>
          <p:cNvPr id="3" name="Group 2"/>
          <p:cNvGrpSpPr/>
          <p:nvPr/>
        </p:nvGrpSpPr>
        <p:grpSpPr>
          <a:xfrm>
            <a:off x="504730" y="463545"/>
            <a:ext cx="11377942" cy="1200329"/>
            <a:chOff x="504730" y="463545"/>
            <a:chExt cx="11377942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504730" y="863654"/>
              <a:ext cx="1939706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সম্পদ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8588" y="463545"/>
              <a:ext cx="8904084" cy="12003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/>
                </a:rPr>
                <a:t>সম্পদ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বলতে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বোঝায়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অর্থনৈতিক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পরিসম্পদ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যা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কোন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ব্যবসায়ের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মালিকানাধীন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থাকে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এবং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যা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মুনাফা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অর্জনে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কাজে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লাগে</a:t>
              </a:r>
              <a:r>
                <a:rPr lang="en-US" sz="2400" dirty="0" smtClean="0">
                  <a:latin typeface="NikoshBAN"/>
                </a:rPr>
                <a:t>। </a:t>
              </a:r>
              <a:r>
                <a:rPr lang="en-US" sz="2400" dirty="0" err="1" smtClean="0">
                  <a:latin typeface="NikoshBAN"/>
                </a:rPr>
                <a:t>যেমনঃ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দালানকোঠা</a:t>
              </a:r>
              <a:r>
                <a:rPr lang="en-US" sz="2400" dirty="0" smtClean="0">
                  <a:latin typeface="NikoshBAN"/>
                </a:rPr>
                <a:t>, </a:t>
              </a:r>
              <a:r>
                <a:rPr lang="en-US" sz="2400" dirty="0" err="1" smtClean="0">
                  <a:latin typeface="NikoshBAN"/>
                </a:rPr>
                <a:t>প্রাপ্য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হিসাব</a:t>
              </a:r>
              <a:r>
                <a:rPr lang="en-US" sz="2400" dirty="0" smtClean="0">
                  <a:latin typeface="NikoshBAN"/>
                </a:rPr>
                <a:t>।</a:t>
              </a:r>
              <a:endParaRPr lang="en-US" dirty="0">
                <a:latin typeface="NikoshBAN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3769" y="1947260"/>
            <a:ext cx="11328903" cy="707886"/>
            <a:chOff x="553769" y="1947260"/>
            <a:chExt cx="11328903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553769" y="2158816"/>
              <a:ext cx="1841627" cy="46166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দায়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25741" y="1947260"/>
              <a:ext cx="8856931" cy="7078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NikoshBAN"/>
                </a:rPr>
                <a:t>দায়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হচ্ছে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ব্যবসায়ের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আর্থিক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দায়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বদ্ধতা</a:t>
              </a:r>
              <a:r>
                <a:rPr lang="en-US" sz="2000" dirty="0" smtClean="0">
                  <a:latin typeface="NikoshBAN"/>
                </a:rPr>
                <a:t>, </a:t>
              </a:r>
              <a:r>
                <a:rPr lang="en-US" sz="2000" dirty="0" err="1" smtClean="0">
                  <a:latin typeface="NikoshBAN"/>
                </a:rPr>
                <a:t>যা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ব্যবসায়ের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একটি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নির্দিষ্ট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সময়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পরে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অবশ্যই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পরিশোধ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করতে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হবে</a:t>
              </a:r>
              <a:r>
                <a:rPr lang="en-US" sz="2000" dirty="0" smtClean="0">
                  <a:latin typeface="NikoshBAN"/>
                </a:rPr>
                <a:t>। </a:t>
              </a:r>
              <a:r>
                <a:rPr lang="en-US" sz="2000" dirty="0" err="1" smtClean="0">
                  <a:latin typeface="NikoshBAN"/>
                </a:rPr>
                <a:t>যেমনঃ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ব্যাংক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ঋণ</a:t>
              </a:r>
              <a:r>
                <a:rPr lang="en-US" sz="2000" dirty="0" smtClean="0">
                  <a:latin typeface="NikoshBAN"/>
                </a:rPr>
                <a:t>, </a:t>
              </a:r>
              <a:r>
                <a:rPr lang="en-US" sz="2000" dirty="0" err="1" smtClean="0">
                  <a:latin typeface="NikoshBAN"/>
                </a:rPr>
                <a:t>প্রদেয়</a:t>
              </a:r>
              <a:r>
                <a:rPr lang="en-US" sz="2000" dirty="0" smtClean="0">
                  <a:latin typeface="NikoshBAN"/>
                </a:rPr>
                <a:t> </a:t>
              </a:r>
              <a:r>
                <a:rPr lang="en-US" sz="2000" dirty="0" err="1" smtClean="0">
                  <a:latin typeface="NikoshBAN"/>
                </a:rPr>
                <a:t>হিসাব</a:t>
              </a:r>
              <a:r>
                <a:rPr lang="en-US" sz="2000" dirty="0" smtClean="0">
                  <a:latin typeface="NikoshBAN"/>
                </a:rPr>
                <a:t>।</a:t>
              </a:r>
              <a:endParaRPr lang="en-US" sz="1400" dirty="0">
                <a:latin typeface="NikoshBAN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5449" y="2938532"/>
            <a:ext cx="11253645" cy="830997"/>
            <a:chOff x="605449" y="2938532"/>
            <a:chExt cx="11253645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605449" y="3065752"/>
              <a:ext cx="1841627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dirty="0" err="1">
                  <a:latin typeface="NikoshBAN"/>
                </a:rPr>
                <a:t>মালিকানা</a:t>
              </a:r>
              <a:r>
                <a:rPr lang="en-US" sz="2000" dirty="0">
                  <a:latin typeface="NikoshBAN"/>
                </a:rPr>
                <a:t> </a:t>
              </a:r>
              <a:r>
                <a:rPr lang="en-US" sz="2000" dirty="0" err="1">
                  <a:latin typeface="NikoshBAN"/>
                </a:rPr>
                <a:t>স্বত্ব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02165" y="2938532"/>
              <a:ext cx="8856929" cy="8309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400" dirty="0" err="1" smtClean="0">
                  <a:latin typeface="NikoshBAN"/>
                </a:rPr>
                <a:t>সম্পত্তির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উপর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মালিকের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দাবি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বা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অধিকারকে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>
                  <a:latin typeface="NikoshBAN"/>
                </a:rPr>
                <a:t>মালিকানা</a:t>
              </a:r>
              <a:r>
                <a:rPr lang="en-US" sz="2400" dirty="0">
                  <a:latin typeface="NikoshBAN"/>
                </a:rPr>
                <a:t> </a:t>
              </a:r>
              <a:r>
                <a:rPr lang="en-US" sz="2400" dirty="0" err="1">
                  <a:latin typeface="NikoshBAN"/>
                </a:rPr>
                <a:t>স্বত্ব</a:t>
              </a:r>
              <a:endParaRPr lang="en-US" sz="2400" dirty="0">
                <a:latin typeface="NikoshBAN"/>
              </a:endParaRPr>
            </a:p>
            <a:p>
              <a:r>
                <a:rPr lang="en-US" sz="2400" dirty="0" err="1" smtClean="0">
                  <a:latin typeface="NikoshBAN"/>
                </a:rPr>
                <a:t>বলে</a:t>
              </a:r>
              <a:r>
                <a:rPr lang="en-US" sz="2400" dirty="0" smtClean="0">
                  <a:latin typeface="NikoshBAN"/>
                </a:rPr>
                <a:t>। </a:t>
              </a:r>
              <a:r>
                <a:rPr lang="en-US" sz="2400" dirty="0" err="1" smtClean="0">
                  <a:latin typeface="NikoshBAN"/>
                </a:rPr>
                <a:t>যেমনঃ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মূলধন</a:t>
              </a:r>
              <a:r>
                <a:rPr lang="en-US" sz="2400" dirty="0" smtClean="0">
                  <a:latin typeface="NikoshBAN"/>
                </a:rPr>
                <a:t>, </a:t>
              </a:r>
              <a:r>
                <a:rPr lang="en-US" sz="2400" dirty="0" err="1" smtClean="0">
                  <a:latin typeface="NikoshBAN"/>
                </a:rPr>
                <a:t>নিট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লাভ</a:t>
              </a:r>
              <a:r>
                <a:rPr lang="en-US" sz="2400" dirty="0" smtClean="0">
                  <a:latin typeface="NikoshBAN"/>
                </a:rPr>
                <a:t>।</a:t>
              </a:r>
              <a:endParaRPr lang="en-US" sz="1600" dirty="0">
                <a:latin typeface="NikoshBAN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2809" y="4052915"/>
            <a:ext cx="11232708" cy="830997"/>
            <a:chOff x="602809" y="4052915"/>
            <a:chExt cx="11232708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602809" y="4130081"/>
              <a:ext cx="1841627" cy="461665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আয়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8588" y="4052915"/>
              <a:ext cx="8856929" cy="830997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400" dirty="0" err="1" smtClean="0">
                  <a:latin typeface="NikoshBAN"/>
                </a:rPr>
                <a:t>সাধারনভাবে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ব্যবসায়ের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স্বাভাবিক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কার্য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পরিচালনার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মাধ্যমে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যে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অর্থ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উপার্জন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হয়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তাই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আয়</a:t>
              </a:r>
              <a:r>
                <a:rPr lang="en-US" sz="2400" dirty="0" smtClean="0">
                  <a:latin typeface="NikoshBAN"/>
                </a:rPr>
                <a:t>। </a:t>
              </a:r>
              <a:r>
                <a:rPr lang="en-US" sz="2400" dirty="0" err="1" smtClean="0">
                  <a:latin typeface="NikoshBAN"/>
                </a:rPr>
                <a:t>যেমনঃ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বিক্রয়</a:t>
              </a:r>
              <a:r>
                <a:rPr lang="en-US" sz="2400" dirty="0" smtClean="0">
                  <a:latin typeface="NikoshBAN"/>
                </a:rPr>
                <a:t>, </a:t>
              </a:r>
              <a:r>
                <a:rPr lang="en-US" sz="2400" dirty="0" err="1" smtClean="0">
                  <a:latin typeface="NikoshBAN"/>
                </a:rPr>
                <a:t>কমিশন</a:t>
              </a:r>
              <a:r>
                <a:rPr lang="en-US" sz="2400" dirty="0" smtClean="0">
                  <a:latin typeface="NikoshBAN"/>
                </a:rPr>
                <a:t>।</a:t>
              </a:r>
              <a:endParaRPr lang="en-US" sz="1600" dirty="0">
                <a:latin typeface="NikoshBAN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2809" y="5321630"/>
            <a:ext cx="11256285" cy="830997"/>
            <a:chOff x="602809" y="5321630"/>
            <a:chExt cx="11256285" cy="830997"/>
          </a:xfrm>
        </p:grpSpPr>
        <p:sp>
          <p:nvSpPr>
            <p:cNvPr id="14" name="TextBox 13"/>
            <p:cNvSpPr txBox="1"/>
            <p:nvPr/>
          </p:nvSpPr>
          <p:spPr>
            <a:xfrm>
              <a:off x="602809" y="5506297"/>
              <a:ext cx="1841627" cy="46166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ব্যয়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02165" y="5321630"/>
              <a:ext cx="8856929" cy="83099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400" dirty="0" err="1" smtClean="0">
                  <a:latin typeface="NikoshBAN"/>
                </a:rPr>
                <a:t>সাধারনভাবে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ব্যবসায়ের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স্বাভাবিক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কার্য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পরিচালনার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মাধ্যমে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যে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অর্থ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প্রদান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করা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হয়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তাই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ব্যয়</a:t>
              </a:r>
              <a:r>
                <a:rPr lang="en-US" sz="2400" dirty="0" smtClean="0">
                  <a:latin typeface="NikoshBAN"/>
                </a:rPr>
                <a:t>। </a:t>
              </a:r>
              <a:r>
                <a:rPr lang="en-US" sz="2400" dirty="0" err="1" smtClean="0">
                  <a:latin typeface="NikoshBAN"/>
                </a:rPr>
                <a:t>যেমনঃ</a:t>
              </a:r>
              <a:r>
                <a:rPr lang="en-US" sz="2400" dirty="0" smtClean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ক্রয়</a:t>
              </a:r>
              <a:r>
                <a:rPr lang="en-US" sz="2400" dirty="0" smtClean="0">
                  <a:latin typeface="NikoshBAN"/>
                </a:rPr>
                <a:t>, </a:t>
              </a:r>
              <a:r>
                <a:rPr lang="en-US" sz="2400" dirty="0" err="1" smtClean="0">
                  <a:latin typeface="NikoshBAN"/>
                </a:rPr>
                <a:t>বেতন</a:t>
              </a:r>
              <a:r>
                <a:rPr lang="en-US" sz="2400" dirty="0" smtClean="0">
                  <a:latin typeface="NikoshBAN"/>
                </a:rPr>
                <a:t>।</a:t>
              </a:r>
              <a:endParaRPr lang="en-US" sz="1600" dirty="0">
                <a:latin typeface="NikoshB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8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2251" y="398352"/>
            <a:ext cx="391562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/>
              </a:rPr>
              <a:t>একক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কাজ</a:t>
            </a:r>
            <a:endParaRPr lang="en-US" sz="32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942" y="1738265"/>
            <a:ext cx="11353044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  <a:cs typeface="SutonnyMJ" pitchFamily="2" charset="0"/>
              </a:rPr>
              <a:t>১।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পাওনাদার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কোন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শ্রেণির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হিসাব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smtClean="0">
                <a:latin typeface="NikoshBAN"/>
              </a:rPr>
              <a:t>?</a:t>
            </a:r>
            <a:endParaRPr lang="en-US" sz="3200" dirty="0">
              <a:latin typeface="NikoshBAN"/>
            </a:endParaRPr>
          </a:p>
          <a:p>
            <a:r>
              <a:rPr lang="en-US" sz="3200" dirty="0" smtClean="0">
                <a:latin typeface="NikoshBAN"/>
                <a:cs typeface="SutonnyMJ" pitchFamily="2" charset="0"/>
              </a:rPr>
              <a:t>	ক)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আয়</a:t>
            </a:r>
            <a:r>
              <a:rPr lang="en-US" sz="3200" dirty="0" smtClean="0">
                <a:latin typeface="NikoshBAN"/>
                <a:cs typeface="SutonnyMJ" pitchFamily="2" charset="0"/>
              </a:rPr>
              <a:t> 	                        খ)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ব্যয়</a:t>
            </a:r>
            <a:endParaRPr lang="en-US" sz="3200" dirty="0" smtClean="0">
              <a:latin typeface="NikoshBAN"/>
              <a:cs typeface="SutonnyMJ" pitchFamily="2" charset="0"/>
            </a:endParaRPr>
          </a:p>
          <a:p>
            <a:r>
              <a:rPr lang="en-US" sz="3200" dirty="0">
                <a:latin typeface="NikoshBAN"/>
                <a:cs typeface="SutonnyMJ" pitchFamily="2" charset="0"/>
              </a:rPr>
              <a:t>	</a:t>
            </a:r>
            <a:r>
              <a:rPr lang="en-US" sz="3200" dirty="0" smtClean="0">
                <a:latin typeface="NikoshBAN"/>
                <a:cs typeface="SutonnyMJ" pitchFamily="2" charset="0"/>
              </a:rPr>
              <a:t>গ)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সম্পদ</a:t>
            </a:r>
            <a:r>
              <a:rPr lang="en-US" sz="3200" dirty="0" smtClean="0">
                <a:latin typeface="NikoshBAN"/>
                <a:cs typeface="SutonnyMJ" pitchFamily="2" charset="0"/>
              </a:rPr>
              <a:t>				ঘ)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দায়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</a:p>
          <a:p>
            <a:pPr lvl="0"/>
            <a:r>
              <a:rPr lang="en-US" sz="3200" dirty="0" smtClean="0">
                <a:latin typeface="NikoshBAN"/>
                <a:cs typeface="SutonnyMJ" pitchFamily="2" charset="0"/>
              </a:rPr>
              <a:t>২।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কোনটি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</a:rPr>
              <a:t>মালিকানা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স্বত্বের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অন্তর্গত</a:t>
            </a:r>
            <a:r>
              <a:rPr lang="en-US" sz="3200" dirty="0" smtClean="0">
                <a:latin typeface="NikoshBAN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latin typeface="NikoshBAN"/>
                <a:cs typeface="SutonnyMJ" pitchFamily="2" charset="0"/>
              </a:rPr>
              <a:t>	ক)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দেনাদের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			খ</a:t>
            </a:r>
            <a:r>
              <a:rPr lang="en-US" sz="3200" dirty="0">
                <a:latin typeface="NikoshBAN"/>
                <a:cs typeface="SutonnyMJ" pitchFamily="2" charset="0"/>
              </a:rPr>
              <a:t>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ঋণ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হিসাব</a:t>
            </a:r>
            <a:endParaRPr lang="en-US" sz="3200" dirty="0">
              <a:latin typeface="NikoshBAN"/>
              <a:cs typeface="SutonnyMJ" pitchFamily="2" charset="0"/>
            </a:endParaRPr>
          </a:p>
          <a:p>
            <a:r>
              <a:rPr lang="en-US" sz="3200" dirty="0">
                <a:latin typeface="NikoshBAN"/>
                <a:cs typeface="SutonnyMJ" pitchFamily="2" charset="0"/>
              </a:rPr>
              <a:t>	গ</a:t>
            </a:r>
            <a:r>
              <a:rPr lang="en-US" sz="3200" dirty="0" smtClean="0">
                <a:latin typeface="NikoshBAN"/>
                <a:cs typeface="SutonnyMJ" pitchFamily="2" charset="0"/>
              </a:rPr>
              <a:t>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মূলধন</a:t>
            </a:r>
            <a:r>
              <a:rPr lang="en-US" sz="3200" dirty="0" smtClean="0">
                <a:latin typeface="NikoshBAN"/>
                <a:cs typeface="SutonnyMJ" pitchFamily="2" charset="0"/>
              </a:rPr>
              <a:t>  </a:t>
            </a:r>
            <a:r>
              <a:rPr lang="en-US" sz="3200" dirty="0">
                <a:latin typeface="NikoshBAN"/>
                <a:cs typeface="SutonnyMJ" pitchFamily="2" charset="0"/>
              </a:rPr>
              <a:t>			ঘ</a:t>
            </a:r>
            <a:r>
              <a:rPr lang="en-US" sz="3200" dirty="0" smtClean="0">
                <a:latin typeface="NikoshBAN"/>
                <a:cs typeface="SutonnyMJ" pitchFamily="2" charset="0"/>
              </a:rPr>
              <a:t>)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বিক্রয়</a:t>
            </a:r>
            <a:r>
              <a:rPr lang="en-US" sz="3200" dirty="0" smtClean="0">
                <a:latin typeface="NikoshBAN"/>
                <a:cs typeface="SutonnyMJ" pitchFamily="2" charset="0"/>
              </a:rPr>
              <a:t>  </a:t>
            </a:r>
          </a:p>
          <a:p>
            <a:r>
              <a:rPr lang="en-US" sz="3200" dirty="0" smtClean="0">
                <a:latin typeface="NikoshBAN"/>
                <a:cs typeface="SutonnyMJ" pitchFamily="2" charset="0"/>
              </a:rPr>
              <a:t>৩।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উত্তোলন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কোন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শ্রেনির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হিসাব</a:t>
            </a:r>
            <a:r>
              <a:rPr lang="en-US" sz="3200" dirty="0" smtClean="0">
                <a:latin typeface="NikoshBAN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latin typeface="NikoshBAN"/>
                <a:cs typeface="SutonnyMJ" pitchFamily="2" charset="0"/>
              </a:rPr>
              <a:t>	ক</a:t>
            </a:r>
            <a:r>
              <a:rPr lang="en-US" sz="3200" dirty="0">
                <a:latin typeface="NikoshBAN"/>
                <a:cs typeface="SutonnyMJ" pitchFamily="2" charset="0"/>
              </a:rPr>
              <a:t>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>
                <a:latin typeface="NikoshBAN"/>
                <a:cs typeface="SutonnyMJ" pitchFamily="2" charset="0"/>
              </a:rPr>
              <a:t>			</a:t>
            </a:r>
            <a:r>
              <a:rPr lang="en-US" sz="3200" dirty="0" smtClean="0">
                <a:latin typeface="NikoshBAN"/>
                <a:cs typeface="SutonnyMJ" pitchFamily="2" charset="0"/>
              </a:rPr>
              <a:t>	খ</a:t>
            </a:r>
            <a:r>
              <a:rPr lang="en-US" sz="3200" dirty="0">
                <a:latin typeface="NikoshBAN"/>
                <a:cs typeface="SutonnyMJ" pitchFamily="2" charset="0"/>
              </a:rPr>
              <a:t>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দায়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হিসাব</a:t>
            </a:r>
            <a:endParaRPr lang="en-US" sz="3200" dirty="0">
              <a:latin typeface="NikoshBAN"/>
              <a:cs typeface="SutonnyMJ" pitchFamily="2" charset="0"/>
            </a:endParaRPr>
          </a:p>
          <a:p>
            <a:r>
              <a:rPr lang="en-US" sz="3200" dirty="0">
                <a:latin typeface="NikoshBAN"/>
                <a:cs typeface="SutonnyMJ" pitchFamily="2" charset="0"/>
              </a:rPr>
              <a:t>	গ</a:t>
            </a:r>
            <a:r>
              <a:rPr lang="en-US" sz="3200" dirty="0" smtClean="0">
                <a:latin typeface="NikoshBAN"/>
                <a:cs typeface="SutonnyMJ" pitchFamily="2" charset="0"/>
              </a:rPr>
              <a:t>)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>
                <a:latin typeface="NikoshBAN"/>
              </a:rPr>
              <a:t>মালিকানা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স্বত্ব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>
                <a:latin typeface="NikoshBAN"/>
                <a:cs typeface="SutonnyMJ" pitchFamily="2" charset="0"/>
              </a:rPr>
              <a:t>		</a:t>
            </a:r>
            <a:r>
              <a:rPr lang="en-US" sz="3200" dirty="0" smtClean="0">
                <a:latin typeface="NikoshBAN"/>
                <a:cs typeface="SutonnyMJ" pitchFamily="2" charset="0"/>
              </a:rPr>
              <a:t>ঘ</a:t>
            </a:r>
            <a:r>
              <a:rPr lang="en-US" sz="3200" dirty="0">
                <a:latin typeface="NikoshBAN"/>
                <a:cs typeface="SutonnyMJ" pitchFamily="2" charset="0"/>
              </a:rPr>
              <a:t>)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সম্পদ</a:t>
            </a:r>
            <a:r>
              <a:rPr lang="en-US" sz="3200" dirty="0" smtClean="0">
                <a:latin typeface="NikoshBAN"/>
                <a:cs typeface="SutonnyMJ" pitchFamily="2" charset="0"/>
              </a:rPr>
              <a:t>  </a:t>
            </a:r>
            <a:endParaRPr lang="en-US" sz="3200" dirty="0">
              <a:latin typeface="NikoshBAN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34094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grpSp>
        <p:nvGrpSpPr>
          <p:cNvPr id="13" name="Group 12"/>
          <p:cNvGrpSpPr/>
          <p:nvPr/>
        </p:nvGrpSpPr>
        <p:grpSpPr>
          <a:xfrm>
            <a:off x="3612578" y="1193954"/>
            <a:ext cx="4577033" cy="1529259"/>
            <a:chOff x="513782" y="609795"/>
            <a:chExt cx="4577033" cy="1529259"/>
          </a:xfrm>
          <a:solidFill>
            <a:schemeClr val="accent4"/>
          </a:solidFill>
        </p:grpSpPr>
        <p:sp>
          <p:nvSpPr>
            <p:cNvPr id="5" name="TextBox 4"/>
            <p:cNvSpPr txBox="1"/>
            <p:nvPr/>
          </p:nvSpPr>
          <p:spPr>
            <a:xfrm>
              <a:off x="513782" y="1071460"/>
              <a:ext cx="2401434" cy="58477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200" dirty="0" err="1">
                  <a:latin typeface="NikoshBAN"/>
                </a:rPr>
                <a:t>সম্পদ</a:t>
              </a:r>
              <a:r>
                <a:rPr lang="en-US" sz="3200" dirty="0">
                  <a:latin typeface="NikoshBAN"/>
                </a:rPr>
                <a:t> </a:t>
              </a:r>
              <a:r>
                <a:rPr lang="en-US" sz="3200" dirty="0" err="1">
                  <a:latin typeface="NikoshBAN"/>
                </a:rPr>
                <a:t>হিসাব</a:t>
              </a:r>
              <a:endParaRPr lang="en-US" sz="3200" dirty="0">
                <a:latin typeface="NikoshBAN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51109" y="609795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বৃদ্ধি</a:t>
              </a:r>
              <a:r>
                <a:rPr lang="en-US" sz="2400" dirty="0" smtClean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ডেবিট</a:t>
              </a:r>
              <a:r>
                <a:rPr lang="en-US" sz="2400" dirty="0" smtClean="0">
                  <a:latin typeface="NikoshBAN"/>
                </a:rPr>
                <a:t> 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30359" y="1677389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হ্রাস</a:t>
              </a:r>
              <a:r>
                <a:rPr lang="en-US" sz="2400" dirty="0" smtClean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ক্রেডিট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10" name="Bent Arrow 9"/>
            <p:cNvSpPr/>
            <p:nvPr/>
          </p:nvSpPr>
          <p:spPr>
            <a:xfrm>
              <a:off x="1385180" y="733332"/>
              <a:ext cx="1765929" cy="320022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Bent Arrow 11"/>
            <p:cNvSpPr/>
            <p:nvPr/>
          </p:nvSpPr>
          <p:spPr>
            <a:xfrm flipV="1">
              <a:off x="1355377" y="1656235"/>
              <a:ext cx="1774982" cy="352920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27225" y="4969120"/>
            <a:ext cx="4577033" cy="1529259"/>
            <a:chOff x="513782" y="609795"/>
            <a:chExt cx="4577033" cy="1529259"/>
          </a:xfrm>
          <a:solidFill>
            <a:schemeClr val="accent6"/>
          </a:solidFill>
        </p:grpSpPr>
        <p:sp>
          <p:nvSpPr>
            <p:cNvPr id="21" name="TextBox 20"/>
            <p:cNvSpPr txBox="1"/>
            <p:nvPr/>
          </p:nvSpPr>
          <p:spPr>
            <a:xfrm>
              <a:off x="513782" y="1136962"/>
              <a:ext cx="2401434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/>
                </a:rPr>
                <a:t>মালিকানা</a:t>
              </a:r>
              <a:r>
                <a:rPr lang="en-US" sz="2400" dirty="0">
                  <a:latin typeface="NikoshBAN"/>
                </a:rPr>
                <a:t> </a:t>
              </a:r>
              <a:r>
                <a:rPr lang="en-US" sz="2400" dirty="0" err="1" smtClean="0">
                  <a:latin typeface="NikoshBAN"/>
                </a:rPr>
                <a:t>স্বত্ব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51109" y="609795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বৃদ্ধি-ক্রেডিট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30359" y="1677389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NikoshBAN"/>
                </a:rPr>
                <a:t>হ্রাস</a:t>
              </a:r>
              <a:r>
                <a:rPr lang="en-US" sz="2400" dirty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ডেবিট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24" name="Bent Arrow 23"/>
            <p:cNvSpPr/>
            <p:nvPr/>
          </p:nvSpPr>
          <p:spPr>
            <a:xfrm>
              <a:off x="1385180" y="733332"/>
              <a:ext cx="1765929" cy="320022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Bent Arrow 24"/>
            <p:cNvSpPr/>
            <p:nvPr/>
          </p:nvSpPr>
          <p:spPr>
            <a:xfrm flipV="1">
              <a:off x="1355377" y="1656235"/>
              <a:ext cx="1774982" cy="352920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0156" y="2951688"/>
            <a:ext cx="4577033" cy="1529259"/>
            <a:chOff x="513782" y="609795"/>
            <a:chExt cx="4577033" cy="1529259"/>
          </a:xfrm>
        </p:grpSpPr>
        <p:sp>
          <p:nvSpPr>
            <p:cNvPr id="28" name="TextBox 27"/>
            <p:cNvSpPr txBox="1"/>
            <p:nvPr/>
          </p:nvSpPr>
          <p:spPr>
            <a:xfrm>
              <a:off x="513782" y="1071460"/>
              <a:ext cx="2401434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200" dirty="0" err="1" smtClean="0">
                  <a:latin typeface="NikoshBAN"/>
                </a:rPr>
                <a:t>আয়</a:t>
              </a:r>
              <a:r>
                <a:rPr lang="en-US" sz="3200" dirty="0" smtClean="0">
                  <a:latin typeface="NikoshBAN"/>
                </a:rPr>
                <a:t> </a:t>
              </a:r>
              <a:r>
                <a:rPr lang="en-US" sz="3200" dirty="0" err="1">
                  <a:latin typeface="NikoshBAN"/>
                </a:rPr>
                <a:t>হিসাব</a:t>
              </a:r>
              <a:endParaRPr lang="en-US" sz="3200" dirty="0">
                <a:latin typeface="NikoshBAN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51109" y="609795"/>
              <a:ext cx="1939706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বৃদ্ধি-ক্রেডিট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30359" y="1677389"/>
              <a:ext cx="1939706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NikoshBAN"/>
                </a:rPr>
                <a:t>হ্রাস</a:t>
              </a:r>
              <a:r>
                <a:rPr lang="en-US" sz="2400" dirty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ডেবিট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31" name="Bent Arrow 30"/>
            <p:cNvSpPr/>
            <p:nvPr/>
          </p:nvSpPr>
          <p:spPr>
            <a:xfrm>
              <a:off x="1385180" y="733332"/>
              <a:ext cx="1765929" cy="320022"/>
            </a:xfrm>
            <a:prstGeom prst="ben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Bent Arrow 31"/>
            <p:cNvSpPr/>
            <p:nvPr/>
          </p:nvSpPr>
          <p:spPr>
            <a:xfrm flipV="1">
              <a:off x="1355377" y="1656235"/>
              <a:ext cx="1774982" cy="352920"/>
            </a:xfrm>
            <a:prstGeom prst="ben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7645" y="4839221"/>
            <a:ext cx="4577033" cy="1529259"/>
            <a:chOff x="513782" y="609795"/>
            <a:chExt cx="4577033" cy="1529259"/>
          </a:xfrm>
          <a:solidFill>
            <a:srgbClr val="00B0F0"/>
          </a:solidFill>
        </p:grpSpPr>
        <p:sp>
          <p:nvSpPr>
            <p:cNvPr id="34" name="TextBox 33"/>
            <p:cNvSpPr txBox="1"/>
            <p:nvPr/>
          </p:nvSpPr>
          <p:spPr>
            <a:xfrm>
              <a:off x="513782" y="1071460"/>
              <a:ext cx="2401434" cy="58477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200" dirty="0" err="1" smtClean="0">
                  <a:latin typeface="NikoshBAN"/>
                </a:rPr>
                <a:t>দায়</a:t>
              </a:r>
              <a:r>
                <a:rPr lang="en-US" sz="3200" dirty="0" smtClean="0">
                  <a:latin typeface="NikoshBAN"/>
                </a:rPr>
                <a:t> </a:t>
              </a:r>
              <a:r>
                <a:rPr lang="en-US" sz="3200" dirty="0" err="1">
                  <a:latin typeface="NikoshBAN"/>
                </a:rPr>
                <a:t>হিসাব</a:t>
              </a:r>
              <a:endParaRPr lang="en-US" sz="3200" dirty="0">
                <a:latin typeface="NikoshBAN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51109" y="609795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বৃদ্ধি-ক্রেডিট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30359" y="1677389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NikoshBAN"/>
                </a:rPr>
                <a:t>হ্রাস</a:t>
              </a:r>
              <a:r>
                <a:rPr lang="en-US" sz="2400" dirty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ডেবিট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>
              <a:off x="1385180" y="733332"/>
              <a:ext cx="1765929" cy="320022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 flipV="1">
              <a:off x="1355377" y="1656235"/>
              <a:ext cx="1774982" cy="352920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727225" y="2952596"/>
            <a:ext cx="4577033" cy="1529259"/>
            <a:chOff x="513782" y="609795"/>
            <a:chExt cx="4577033" cy="152925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0" name="TextBox 39"/>
            <p:cNvSpPr txBox="1"/>
            <p:nvPr/>
          </p:nvSpPr>
          <p:spPr>
            <a:xfrm>
              <a:off x="513782" y="1071460"/>
              <a:ext cx="2401434" cy="58477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200" dirty="0" err="1" smtClean="0">
                  <a:latin typeface="NikoshBAN"/>
                </a:rPr>
                <a:t>ব্যয়</a:t>
              </a:r>
              <a:r>
                <a:rPr lang="en-US" sz="3200" dirty="0" smtClean="0">
                  <a:latin typeface="NikoshBAN"/>
                </a:rPr>
                <a:t> </a:t>
              </a:r>
              <a:r>
                <a:rPr lang="en-US" sz="3200" dirty="0" err="1">
                  <a:latin typeface="NikoshBAN"/>
                </a:rPr>
                <a:t>হিসাব</a:t>
              </a:r>
              <a:endParaRPr lang="en-US" sz="3200" dirty="0">
                <a:latin typeface="NikoshBAN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51109" y="609795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বৃদ্ধি</a:t>
              </a:r>
              <a:r>
                <a:rPr lang="en-US" sz="2400" dirty="0" smtClean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ডেবিট</a:t>
              </a:r>
              <a:r>
                <a:rPr lang="en-US" sz="2400" dirty="0" smtClean="0">
                  <a:latin typeface="NikoshBAN"/>
                </a:rPr>
                <a:t> 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30359" y="1677389"/>
              <a:ext cx="1939706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NikoshBAN"/>
                </a:rPr>
                <a:t>হ্রাস</a:t>
              </a:r>
              <a:r>
                <a:rPr lang="en-US" sz="2400" dirty="0" smtClean="0">
                  <a:latin typeface="NikoshBAN"/>
                </a:rPr>
                <a:t>- </a:t>
              </a:r>
              <a:r>
                <a:rPr lang="en-US" sz="2400" dirty="0" err="1" smtClean="0">
                  <a:latin typeface="NikoshBAN"/>
                </a:rPr>
                <a:t>ক্রেডিট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43" name="Bent Arrow 42"/>
            <p:cNvSpPr/>
            <p:nvPr/>
          </p:nvSpPr>
          <p:spPr>
            <a:xfrm>
              <a:off x="1385180" y="733332"/>
              <a:ext cx="1765929" cy="320022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ent Arrow 43"/>
            <p:cNvSpPr/>
            <p:nvPr/>
          </p:nvSpPr>
          <p:spPr>
            <a:xfrm flipV="1">
              <a:off x="1355377" y="1656235"/>
              <a:ext cx="1774982" cy="352920"/>
            </a:xfrm>
            <a:prstGeom prst="bentArrow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182540" y="330476"/>
            <a:ext cx="566294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/>
              </a:rPr>
              <a:t>ডেবিট</a:t>
            </a:r>
            <a:r>
              <a:rPr lang="en-US" sz="3600" b="1" dirty="0" smtClean="0">
                <a:latin typeface="NikoshBAN"/>
              </a:rPr>
              <a:t> ও </a:t>
            </a:r>
            <a:r>
              <a:rPr lang="en-US" sz="3600" b="1" dirty="0" err="1" smtClean="0">
                <a:latin typeface="NikoshBAN"/>
              </a:rPr>
              <a:t>ক্রেডিট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নির্ণয়</a:t>
            </a:r>
            <a:endParaRPr lang="en-US" sz="36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42990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125" y="953184"/>
            <a:ext cx="611108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/>
              </a:rPr>
              <a:t>বাড়ীর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কাজ</a:t>
            </a:r>
            <a:r>
              <a:rPr lang="en-US" sz="4800" dirty="0" smtClean="0">
                <a:latin typeface="NikoshBAN"/>
              </a:rPr>
              <a:t> </a:t>
            </a:r>
            <a:endParaRPr lang="en-US" sz="48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987" y="2553001"/>
            <a:ext cx="11353044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লেনদেনগুলোর</a:t>
            </a:r>
            <a:r>
              <a:rPr lang="en-US" sz="4000" b="1" dirty="0">
                <a:latin typeface="NikoshBAN"/>
              </a:rPr>
              <a:t> </a:t>
            </a:r>
            <a:r>
              <a:rPr lang="en-US" sz="4000" b="1" dirty="0" err="1">
                <a:latin typeface="NikoshBAN"/>
              </a:rPr>
              <a:t>ডেবিট</a:t>
            </a:r>
            <a:r>
              <a:rPr lang="en-US" sz="4000" b="1" dirty="0">
                <a:latin typeface="NikoshBAN"/>
              </a:rPr>
              <a:t> ও </a:t>
            </a:r>
            <a:r>
              <a:rPr lang="en-US" sz="4000" b="1" dirty="0" err="1">
                <a:latin typeface="NikoshBAN"/>
              </a:rPr>
              <a:t>ক্রেডিট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নির্ণয়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করোঃ</a:t>
            </a:r>
            <a:endParaRPr lang="en-US" sz="4000" b="1" dirty="0" smtClean="0">
              <a:latin typeface="NikoshBAN"/>
            </a:endParaRPr>
          </a:p>
          <a:p>
            <a:r>
              <a:rPr lang="en-US" sz="4000" dirty="0" smtClean="0">
                <a:latin typeface="NikoshBAN"/>
              </a:rPr>
              <a:t>১। </a:t>
            </a:r>
            <a:r>
              <a:rPr lang="en-US" sz="4000" dirty="0" err="1" smtClean="0">
                <a:latin typeface="NikoshBAN"/>
              </a:rPr>
              <a:t>নগদ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ক্রয়</a:t>
            </a:r>
            <a:r>
              <a:rPr lang="en-US" sz="4000" dirty="0" smtClean="0">
                <a:latin typeface="NikoshBAN"/>
              </a:rPr>
              <a:t> ২৫,০০০ </a:t>
            </a:r>
            <a:r>
              <a:rPr lang="en-US" sz="4000" dirty="0" err="1" smtClean="0">
                <a:latin typeface="NikoshBAN"/>
              </a:rPr>
              <a:t>টাকা</a:t>
            </a:r>
            <a:r>
              <a:rPr lang="en-US" sz="4000" dirty="0" smtClean="0">
                <a:latin typeface="NikoshBAN"/>
              </a:rPr>
              <a:t>।</a:t>
            </a:r>
          </a:p>
          <a:p>
            <a:r>
              <a:rPr lang="en-US" sz="4000" dirty="0" smtClean="0">
                <a:latin typeface="NikoshBAN"/>
              </a:rPr>
              <a:t>২। </a:t>
            </a:r>
            <a:r>
              <a:rPr lang="en-US" sz="4000" dirty="0" err="1" smtClean="0">
                <a:latin typeface="NikoshBAN"/>
              </a:rPr>
              <a:t>অফিসের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জন্য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আসবাবপত্র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ক্রয়</a:t>
            </a:r>
            <a:r>
              <a:rPr lang="en-US" sz="4000" dirty="0" smtClean="0">
                <a:latin typeface="NikoshBAN"/>
              </a:rPr>
              <a:t> ৪০,০০০ </a:t>
            </a:r>
            <a:r>
              <a:rPr lang="en-US" sz="4000" dirty="0" err="1" smtClean="0">
                <a:latin typeface="NikoshBAN"/>
              </a:rPr>
              <a:t>টাকা</a:t>
            </a:r>
            <a:r>
              <a:rPr lang="en-US" sz="4000" dirty="0" smtClean="0">
                <a:latin typeface="NikoshBAN"/>
              </a:rPr>
              <a:t>।</a:t>
            </a:r>
          </a:p>
          <a:p>
            <a:r>
              <a:rPr lang="en-US" sz="4000" dirty="0" smtClean="0">
                <a:latin typeface="NikoshBAN"/>
              </a:rPr>
              <a:t>৩। </a:t>
            </a:r>
            <a:r>
              <a:rPr lang="en-US" sz="4000" dirty="0" err="1" smtClean="0">
                <a:latin typeface="NikoshBAN"/>
              </a:rPr>
              <a:t>কর্মচারীকে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বেতন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প্রদান</a:t>
            </a:r>
            <a:r>
              <a:rPr lang="en-US" sz="4000" dirty="0" smtClean="0">
                <a:latin typeface="NikoshBAN"/>
              </a:rPr>
              <a:t> ৫,০০০ </a:t>
            </a:r>
            <a:r>
              <a:rPr lang="en-US" sz="4000" dirty="0" err="1" smtClean="0">
                <a:latin typeface="NikoshBAN"/>
              </a:rPr>
              <a:t>টাকা</a:t>
            </a:r>
            <a:r>
              <a:rPr lang="en-US" sz="4000" dirty="0" smtClean="0">
                <a:latin typeface="NikoshBAN"/>
              </a:rPr>
              <a:t>।</a:t>
            </a:r>
          </a:p>
          <a:p>
            <a:r>
              <a:rPr lang="en-US" sz="4000" dirty="0" smtClean="0">
                <a:latin typeface="NikoshBAN"/>
              </a:rPr>
              <a:t>৪। </a:t>
            </a:r>
            <a:r>
              <a:rPr lang="en-US" sz="4000" dirty="0" err="1" smtClean="0">
                <a:latin typeface="NikoshBAN"/>
              </a:rPr>
              <a:t>মালিকের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প্রয়োজনে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উত্তোলন</a:t>
            </a:r>
            <a:r>
              <a:rPr lang="en-US" sz="4000" dirty="0" smtClean="0">
                <a:latin typeface="NikoshBAN"/>
              </a:rPr>
              <a:t> ২,০০০ </a:t>
            </a:r>
            <a:r>
              <a:rPr lang="en-US" sz="4000" dirty="0" err="1" smtClean="0">
                <a:latin typeface="NikoshBAN"/>
              </a:rPr>
              <a:t>টাকা</a:t>
            </a:r>
            <a:r>
              <a:rPr lang="en-US" sz="4000" dirty="0" smtClean="0">
                <a:latin typeface="NikoshBAN"/>
              </a:rPr>
              <a:t>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67023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632" y="2450592"/>
            <a:ext cx="6373368" cy="221599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/>
              </a:rPr>
              <a:t>ধন্যবাদ</a:t>
            </a:r>
            <a:endParaRPr lang="en-US" sz="13800" dirty="0" smtClean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37989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9699" y="3554106"/>
            <a:ext cx="64778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মোঃ মনজুর রহমান মণ্ডল 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  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                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সহকারি শিক্ষক</a:t>
            </a:r>
            <a:r>
              <a:rPr lang="bn-BD" sz="28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(ব্যবসায় শিক্ষা)</a:t>
            </a:r>
          </a:p>
          <a:p>
            <a:r>
              <a:rPr lang="bn-IN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সিরাজগঞ্জ বিদ্যুৎ উন্নয়ন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IN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বোর্ড মাধ্যমিক </a:t>
            </a:r>
            <a:r>
              <a:rPr lang="bn-BD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বিদ্যালয় </a:t>
            </a:r>
            <a:endParaRPr lang="en-US" sz="2400" dirty="0">
              <a:solidFill>
                <a:schemeClr val="tx2">
                  <a:lumMod val="10000"/>
                </a:schemeClr>
              </a:solidFill>
              <a:latin typeface="NikoshBAN"/>
              <a:cs typeface="NikoshBAN" pitchFamily="2" charset="0"/>
            </a:endParaRPr>
          </a:p>
          <a:p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মোবাইল #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০১৭১৬৮৫৫০৮৬</a:t>
            </a:r>
            <a:r>
              <a:rPr lang="bn-BD" sz="28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IN" sz="28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 </a:t>
            </a:r>
            <a:endParaRPr lang="bn-BD" sz="2800" dirty="0">
              <a:solidFill>
                <a:schemeClr val="tx2">
                  <a:lumMod val="10000"/>
                </a:schemeClr>
              </a:solidFill>
              <a:latin typeface="NikoshBAN"/>
              <a:cs typeface="NikoshBAN" pitchFamily="2" charset="0"/>
            </a:endParaRPr>
          </a:p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E</a:t>
            </a:r>
            <a:r>
              <a:rPr lang="bn-IN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NikoshBAN" pitchFamily="2" charset="0"/>
              </a:rPr>
              <a:t>-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NikoshBAN"/>
                <a:cs typeface="Times New Roman" pitchFamily="18" charset="0"/>
              </a:rPr>
              <a:t>mail-</a:t>
            </a:r>
            <a:r>
              <a:rPr lang="en-US" sz="2400" dirty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manzurrahman39@gmail.com</a:t>
            </a:r>
          </a:p>
          <a:p>
            <a:pPr algn="ctr"/>
            <a:endParaRPr lang="en-US" sz="2400" b="1" dirty="0">
              <a:solidFill>
                <a:schemeClr val="accent4">
                  <a:lumMod val="50000"/>
                </a:schemeClr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0112" y="3627121"/>
            <a:ext cx="53487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নবম</a:t>
            </a:r>
            <a:r>
              <a:rPr lang="en-US" sz="32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-</a:t>
            </a:r>
            <a:r>
              <a:rPr lang="bn-IN" sz="32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দশম</a:t>
            </a:r>
            <a:r>
              <a:rPr lang="bn-BD" sz="32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 শ্রেণি </a:t>
            </a: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হিসাববিজ্ঞান</a:t>
            </a:r>
            <a:r>
              <a:rPr lang="bn-BD" sz="3200" b="1" dirty="0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 </a:t>
            </a:r>
            <a:endParaRPr lang="bn-BD" sz="3200" b="1" dirty="0">
              <a:solidFill>
                <a:srgbClr val="7030A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অধ্যায়-</a:t>
            </a:r>
            <a:r>
              <a:rPr lang="en-US" sz="3200" b="1" dirty="0" err="1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দ্বি</a:t>
            </a:r>
            <a:r>
              <a:rPr lang="bn-BD" sz="3200" b="1" dirty="0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তীয়</a:t>
            </a:r>
            <a:endParaRPr lang="en-US" sz="3200" b="1" dirty="0" smtClean="0">
              <a:solidFill>
                <a:srgbClr val="7030A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লেনদেন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(</a:t>
            </a:r>
            <a:r>
              <a:rPr lang="en-US" sz="2000" b="1" dirty="0" err="1">
                <a:latin typeface="NikoshBAN"/>
              </a:rPr>
              <a:t>হিসাব</a:t>
            </a:r>
            <a:r>
              <a:rPr lang="en-US" sz="2000" b="1" dirty="0">
                <a:latin typeface="NikoshBAN"/>
              </a:rPr>
              <a:t> </a:t>
            </a:r>
            <a:r>
              <a:rPr lang="en-US" sz="2000" b="1" dirty="0" err="1">
                <a:latin typeface="NikoshBAN"/>
              </a:rPr>
              <a:t>সমীকরণ</a:t>
            </a:r>
            <a:r>
              <a:rPr lang="en-US" sz="2000" b="1" dirty="0">
                <a:latin typeface="NikoshBAN"/>
              </a:rPr>
              <a:t> </a:t>
            </a:r>
            <a:r>
              <a:rPr lang="en-US" sz="2000" b="1" dirty="0" err="1">
                <a:latin typeface="NikoshBAN"/>
              </a:rPr>
              <a:t>এবং</a:t>
            </a:r>
            <a:r>
              <a:rPr lang="en-US" sz="2000" b="1" dirty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ডেবিট</a:t>
            </a:r>
            <a:r>
              <a:rPr lang="en-US" sz="2000" b="1" dirty="0" smtClean="0">
                <a:latin typeface="NikoshBAN"/>
              </a:rPr>
              <a:t> </a:t>
            </a:r>
            <a:r>
              <a:rPr lang="en-US" sz="2000" b="1" dirty="0" err="1" smtClean="0">
                <a:latin typeface="NikoshBAN"/>
              </a:rPr>
              <a:t>ক্রেডিট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নির্ণয়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)</a:t>
            </a: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সময়-৫০ </a:t>
            </a:r>
            <a:r>
              <a:rPr lang="bn-BD" sz="32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মিনিট</a:t>
            </a:r>
            <a:endParaRPr lang="en-US" sz="3200" b="1" dirty="0">
              <a:solidFill>
                <a:srgbClr val="7030A0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392103" y="443149"/>
            <a:ext cx="5334000" cy="119809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en-US" dirty="0">
                <a:latin typeface="NikoshBAN"/>
              </a:rPr>
              <a:t> </a:t>
            </a:r>
            <a:r>
              <a:rPr lang="bn-BD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NikoshBAN"/>
                <a:cs typeface="NikoshBAN" pitchFamily="2" charset="0"/>
              </a:rPr>
              <a:t>পরিচিতি</a:t>
            </a:r>
            <a:endParaRPr lang="en-US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NikoshBAN"/>
              <a:cs typeface="NikoshBAN" pitchFamily="2" charset="0"/>
            </a:endParaRPr>
          </a:p>
          <a:p>
            <a:pPr algn="ctr"/>
            <a:endParaRPr lang="en-US" dirty="0">
              <a:latin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229" y="153909"/>
            <a:ext cx="11796665" cy="655169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689" y="1726910"/>
            <a:ext cx="1937441" cy="192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1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8" y="244445"/>
            <a:ext cx="5464522" cy="24987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20570" y="2851842"/>
            <a:ext cx="246254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গহনা</a:t>
            </a:r>
            <a:endParaRPr lang="en-US" sz="32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138" y="244445"/>
            <a:ext cx="5151422" cy="24987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037968" y="2851842"/>
            <a:ext cx="246254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নগদ</a:t>
            </a:r>
            <a:r>
              <a:rPr lang="en-US" sz="3200" dirty="0" smtClean="0"/>
              <a:t> </a:t>
            </a:r>
            <a:r>
              <a:rPr lang="en-US" sz="3200" dirty="0" err="1" smtClean="0"/>
              <a:t>টাকা</a:t>
            </a:r>
            <a:endParaRPr lang="en-US" sz="3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966487" y="6080857"/>
            <a:ext cx="246254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যন্ত্রপাতি</a:t>
            </a:r>
            <a:endParaRPr lang="en-US" sz="3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037968" y="6043855"/>
            <a:ext cx="246254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দায়</a:t>
            </a:r>
            <a:endParaRPr lang="en-US" sz="3200" dirty="0" smtClean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8" y="3436617"/>
            <a:ext cx="5464522" cy="26239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138" y="3551687"/>
            <a:ext cx="5151422" cy="239381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4213676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117" y="2420694"/>
            <a:ext cx="1073740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/>
              </a:rPr>
              <a:t>হিসাব</a:t>
            </a:r>
            <a:r>
              <a:rPr lang="en-US" sz="7200" b="1" dirty="0" smtClean="0">
                <a:latin typeface="NikoshBAN"/>
              </a:rPr>
              <a:t> </a:t>
            </a:r>
            <a:r>
              <a:rPr lang="en-US" sz="7200" b="1" dirty="0" err="1" smtClean="0">
                <a:latin typeface="NikoshBAN"/>
              </a:rPr>
              <a:t>সমীকরণ</a:t>
            </a:r>
            <a:r>
              <a:rPr lang="en-US" sz="7200" b="1" dirty="0" smtClean="0">
                <a:latin typeface="NikoshBAN"/>
              </a:rPr>
              <a:t> </a:t>
            </a:r>
            <a:r>
              <a:rPr lang="en-US" sz="7200" b="1" dirty="0" err="1" smtClean="0">
                <a:latin typeface="NikoshBAN"/>
              </a:rPr>
              <a:t>এবং</a:t>
            </a:r>
            <a:r>
              <a:rPr lang="en-US" sz="7200" b="1" dirty="0" smtClean="0">
                <a:latin typeface="NikoshBAN"/>
              </a:rPr>
              <a:t> </a:t>
            </a:r>
            <a:r>
              <a:rPr lang="en-US" sz="7200" b="1" dirty="0" err="1" smtClean="0">
                <a:latin typeface="NikoshBAN"/>
              </a:rPr>
              <a:t>ডেবিট</a:t>
            </a:r>
            <a:r>
              <a:rPr lang="en-US" sz="7200" b="1" dirty="0" smtClean="0">
                <a:latin typeface="NikoshBAN"/>
              </a:rPr>
              <a:t> ও </a:t>
            </a:r>
            <a:r>
              <a:rPr lang="en-US" sz="7200" b="1" dirty="0" err="1" smtClean="0">
                <a:latin typeface="NikoshBAN"/>
              </a:rPr>
              <a:t>ক্রেডিট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নির্ণয়</a:t>
            </a:r>
            <a:endParaRPr lang="en-US" sz="7200" b="1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2883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4690" y="2091350"/>
            <a:ext cx="10710250" cy="3440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</a:t>
            </a:r>
            <a:r>
              <a:rPr lang="bn-BD" sz="3600" b="1" dirty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করতে পারবে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5925" y="304800"/>
            <a:ext cx="11516008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3702867" y="534155"/>
            <a:ext cx="4300396" cy="1483259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b="1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38" y="304800"/>
            <a:ext cx="11174930" cy="64008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0" name="TextBox 19"/>
          <p:cNvSpPr txBox="1"/>
          <p:nvPr/>
        </p:nvSpPr>
        <p:spPr>
          <a:xfrm>
            <a:off x="664408" y="4441308"/>
            <a:ext cx="4535786" cy="1107996"/>
          </a:xfrm>
          <a:prstGeom prst="rect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/>
              </a:rPr>
              <a:t>A=L+E</a:t>
            </a:r>
            <a:endParaRPr lang="en-US" sz="6600" dirty="0">
              <a:latin typeface="NikoshB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11723" y="4103950"/>
            <a:ext cx="5038014" cy="16619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যেখানে</a:t>
            </a:r>
            <a:r>
              <a:rPr lang="en-US" dirty="0" smtClean="0">
                <a:latin typeface="NikoshBAN"/>
              </a:rPr>
              <a:t>,</a:t>
            </a:r>
          </a:p>
          <a:p>
            <a:r>
              <a:rPr lang="en-US" dirty="0" smtClean="0">
                <a:latin typeface="NikoshBAN"/>
              </a:rPr>
              <a:t>	</a:t>
            </a:r>
            <a:r>
              <a:rPr lang="en-US" sz="2800" dirty="0" smtClean="0">
                <a:latin typeface="NikoshBAN"/>
              </a:rPr>
              <a:t>A=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smtClean="0">
                <a:latin typeface="NikoshBAN"/>
              </a:rPr>
              <a:t>Assets ( </a:t>
            </a:r>
            <a:r>
              <a:rPr lang="en-US" sz="2800" dirty="0" err="1" smtClean="0">
                <a:latin typeface="NikoshBAN"/>
              </a:rPr>
              <a:t>সম্পদসমূহ</a:t>
            </a:r>
            <a:r>
              <a:rPr lang="en-US" sz="2800" dirty="0" smtClean="0">
                <a:latin typeface="NikoshBAN"/>
              </a:rPr>
              <a:t>)</a:t>
            </a:r>
          </a:p>
          <a:p>
            <a:r>
              <a:rPr lang="en-US" sz="2800" dirty="0">
                <a:latin typeface="NikoshBAN"/>
              </a:rPr>
              <a:t>	</a:t>
            </a:r>
            <a:r>
              <a:rPr lang="en-US" sz="2800" dirty="0" smtClean="0">
                <a:latin typeface="NikoshBAN"/>
              </a:rPr>
              <a:t>L= Liabilities( </a:t>
            </a:r>
            <a:r>
              <a:rPr lang="en-US" sz="2800" dirty="0" err="1" smtClean="0">
                <a:latin typeface="NikoshBAN"/>
              </a:rPr>
              <a:t>দায়সমূহ</a:t>
            </a:r>
            <a:r>
              <a:rPr lang="en-US" sz="2800" dirty="0" smtClean="0">
                <a:latin typeface="NikoshBAN"/>
              </a:rPr>
              <a:t>)</a:t>
            </a:r>
          </a:p>
          <a:p>
            <a:r>
              <a:rPr lang="en-US" sz="2800" dirty="0">
                <a:ln w="38100">
                  <a:solidFill>
                    <a:schemeClr val="tx1"/>
                  </a:solidFill>
                </a:ln>
                <a:latin typeface="NikoshBAN"/>
              </a:rPr>
              <a:t>	</a:t>
            </a:r>
            <a:r>
              <a:rPr lang="en-US" sz="2800" dirty="0" smtClean="0">
                <a:latin typeface="NikoshBAN"/>
              </a:rPr>
              <a:t>E=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smtClean="0">
                <a:latin typeface="NikoshBAN"/>
              </a:rPr>
              <a:t>Equity( </a:t>
            </a:r>
            <a:r>
              <a:rPr lang="en-US" sz="2800" dirty="0" err="1" smtClean="0">
                <a:latin typeface="NikoshBAN"/>
              </a:rPr>
              <a:t>মালিকানা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স্বত্ব</a:t>
            </a:r>
            <a:r>
              <a:rPr lang="en-US" sz="2800" dirty="0" smtClean="0">
                <a:latin typeface="NikoshBAN"/>
              </a:rPr>
              <a:t>)</a:t>
            </a:r>
            <a:endParaRPr lang="en-US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7" name="Down Arrow 26"/>
          <p:cNvSpPr/>
          <p:nvPr/>
        </p:nvSpPr>
        <p:spPr>
          <a:xfrm rot="16200000">
            <a:off x="5688416" y="4544832"/>
            <a:ext cx="350656" cy="94156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94459" y="1785180"/>
            <a:ext cx="10465902" cy="1499832"/>
            <a:chOff x="779980" y="760804"/>
            <a:chExt cx="10465902" cy="1499832"/>
          </a:xfrm>
        </p:grpSpPr>
        <p:sp>
          <p:nvSpPr>
            <p:cNvPr id="13" name="Double Wave 12"/>
            <p:cNvSpPr/>
            <p:nvPr/>
          </p:nvSpPr>
          <p:spPr>
            <a:xfrm>
              <a:off x="779980" y="760804"/>
              <a:ext cx="2399168" cy="1475715"/>
            </a:xfrm>
            <a:prstGeom prst="doubleWav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>
                  <a:latin typeface="NikoshBAN"/>
                </a:rPr>
                <a:t>Assets</a:t>
              </a:r>
              <a:endParaRPr lang="en-US" sz="4800" dirty="0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Equal 13"/>
            <p:cNvSpPr/>
            <p:nvPr/>
          </p:nvSpPr>
          <p:spPr>
            <a:xfrm>
              <a:off x="3179148" y="1110533"/>
              <a:ext cx="1303699" cy="860078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Double Wave 15"/>
            <p:cNvSpPr/>
            <p:nvPr/>
          </p:nvSpPr>
          <p:spPr>
            <a:xfrm>
              <a:off x="4527687" y="784921"/>
              <a:ext cx="2706986" cy="1475715"/>
            </a:xfrm>
            <a:prstGeom prst="doubleWav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>
                  <a:latin typeface="NikoshBAN"/>
                </a:rPr>
                <a:t>Liabilities</a:t>
              </a:r>
              <a:endParaRPr lang="en-US" sz="4800" dirty="0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Plus 16"/>
            <p:cNvSpPr/>
            <p:nvPr/>
          </p:nvSpPr>
          <p:spPr>
            <a:xfrm>
              <a:off x="7279513" y="1029051"/>
              <a:ext cx="1158844" cy="102304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>
              <a:off x="8538896" y="799985"/>
              <a:ext cx="2706986" cy="1429901"/>
            </a:xfrm>
            <a:prstGeom prst="doubleWav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NikoshBAN"/>
                </a:rPr>
                <a:t>Owner’s Equity</a:t>
              </a:r>
              <a:endParaRPr lang="en-US" sz="3200" dirty="0">
                <a:solidFill>
                  <a:schemeClr val="tx1"/>
                </a:solidFill>
              </a:endParaRPr>
            </a:p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 rot="5400000">
            <a:off x="5689771" y="-802627"/>
            <a:ext cx="738664" cy="3344906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/>
              </a:rPr>
              <a:t>হিসাব</a:t>
            </a:r>
            <a:r>
              <a:rPr lang="en-US" sz="3600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/>
              </a:rPr>
              <a:t>সমীকরণ</a:t>
            </a:r>
            <a:r>
              <a:rPr lang="en-US" sz="3600" dirty="0" smtClean="0">
                <a:solidFill>
                  <a:schemeClr val="bg1"/>
                </a:solidFill>
                <a:latin typeface="NikoshBAN"/>
              </a:rPr>
              <a:t> </a:t>
            </a:r>
            <a:endParaRPr lang="en-US" sz="3600" dirty="0">
              <a:solidFill>
                <a:schemeClr val="bg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9181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3" grpId="0" animBg="1"/>
      <p:bldP spid="2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6952" y="298765"/>
            <a:ext cx="958761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হিসাব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সমীকরণ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বর্ধিত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করলে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পাওয়া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যায়</a:t>
            </a:r>
            <a:r>
              <a:rPr lang="en-US" sz="4000" dirty="0">
                <a:latin typeface="NikoshBAN"/>
              </a:rPr>
              <a:t> </a:t>
            </a:r>
            <a:r>
              <a:rPr lang="en-US" sz="4000" dirty="0" smtClean="0">
                <a:latin typeface="NikoshBAN"/>
              </a:rPr>
              <a:t>…</a:t>
            </a:r>
            <a:endParaRPr lang="en-US" sz="4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2544" y="1248861"/>
            <a:ext cx="6753884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/>
              </a:rPr>
              <a:t>A=L+(C+R-Ex-D)</a:t>
            </a:r>
            <a:endParaRPr lang="en-US" sz="6600" dirty="0">
              <a:latin typeface="NikoshBAN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459218" y="2487287"/>
            <a:ext cx="350656" cy="907764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2544" y="3525481"/>
            <a:ext cx="6753883" cy="2954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যেখানে</a:t>
            </a:r>
            <a:r>
              <a:rPr lang="en-US" dirty="0" smtClean="0">
                <a:latin typeface="NikoshBAN"/>
              </a:rPr>
              <a:t>,</a:t>
            </a:r>
          </a:p>
          <a:p>
            <a:r>
              <a:rPr lang="en-US" sz="2800" dirty="0" smtClean="0">
                <a:latin typeface="NikoshBAN"/>
              </a:rPr>
              <a:t>	A</a:t>
            </a:r>
            <a:r>
              <a:rPr lang="en-US" sz="2800" dirty="0">
                <a:latin typeface="NikoshBAN"/>
              </a:rPr>
              <a:t>= Assets ( </a:t>
            </a:r>
            <a:r>
              <a:rPr lang="en-US" sz="2800" dirty="0" err="1">
                <a:latin typeface="NikoshBAN"/>
              </a:rPr>
              <a:t>সম্পদসমূহ</a:t>
            </a:r>
            <a:r>
              <a:rPr lang="en-US" sz="2800" dirty="0">
                <a:latin typeface="NikoshBAN"/>
              </a:rPr>
              <a:t>)</a:t>
            </a:r>
          </a:p>
          <a:p>
            <a:r>
              <a:rPr lang="en-US" sz="2800" dirty="0" smtClean="0">
                <a:latin typeface="NikoshBAN"/>
              </a:rPr>
              <a:t>	L</a:t>
            </a:r>
            <a:r>
              <a:rPr lang="en-US" sz="2800" dirty="0">
                <a:latin typeface="NikoshBAN"/>
              </a:rPr>
              <a:t>= </a:t>
            </a:r>
            <a:r>
              <a:rPr lang="en-US" sz="2800" dirty="0" smtClean="0">
                <a:latin typeface="NikoshBAN"/>
              </a:rPr>
              <a:t>Liabilities ( </a:t>
            </a:r>
            <a:r>
              <a:rPr lang="en-US" sz="2800" dirty="0" err="1">
                <a:latin typeface="NikoshBAN"/>
              </a:rPr>
              <a:t>দায়সমূহ</a:t>
            </a:r>
            <a:r>
              <a:rPr lang="en-US" sz="2800" dirty="0">
                <a:latin typeface="NikoshBAN"/>
              </a:rPr>
              <a:t>)</a:t>
            </a:r>
          </a:p>
          <a:p>
            <a:r>
              <a:rPr lang="en-US" sz="2800" dirty="0" smtClean="0">
                <a:latin typeface="NikoshBAN"/>
              </a:rPr>
              <a:t>	C= Capital ( </a:t>
            </a:r>
            <a:r>
              <a:rPr lang="en-US" sz="2800" dirty="0" err="1" smtClean="0">
                <a:latin typeface="NikoshBAN"/>
              </a:rPr>
              <a:t>মূলধন</a:t>
            </a:r>
            <a:r>
              <a:rPr lang="en-US" sz="2800" dirty="0" smtClean="0">
                <a:latin typeface="NikoshBAN"/>
              </a:rPr>
              <a:t>)</a:t>
            </a:r>
          </a:p>
          <a:p>
            <a:r>
              <a:rPr lang="en-US" sz="2800" dirty="0" smtClean="0">
                <a:latin typeface="NikoshBAN"/>
              </a:rPr>
              <a:t>	R= Revenue ( </a:t>
            </a:r>
            <a:r>
              <a:rPr lang="en-US" sz="2800" dirty="0" err="1" smtClean="0">
                <a:latin typeface="NikoshBAN"/>
              </a:rPr>
              <a:t>আয়</a:t>
            </a:r>
            <a:r>
              <a:rPr lang="en-US" sz="2800" dirty="0" smtClean="0">
                <a:latin typeface="NikoshBAN"/>
              </a:rPr>
              <a:t>)</a:t>
            </a:r>
          </a:p>
          <a:p>
            <a:r>
              <a:rPr lang="en-US" sz="2800" dirty="0" smtClean="0">
                <a:latin typeface="NikoshBAN"/>
              </a:rPr>
              <a:t>	Ex= Expenses ( </a:t>
            </a:r>
            <a:r>
              <a:rPr lang="en-US" sz="2800" dirty="0" err="1" smtClean="0">
                <a:latin typeface="NikoshBAN"/>
              </a:rPr>
              <a:t>ব্যয়</a:t>
            </a:r>
            <a:r>
              <a:rPr lang="en-US" sz="2800" dirty="0" smtClean="0">
                <a:latin typeface="NikoshBAN"/>
              </a:rPr>
              <a:t>)</a:t>
            </a:r>
          </a:p>
          <a:p>
            <a:r>
              <a:rPr lang="en-US" sz="2800" dirty="0" smtClean="0">
                <a:latin typeface="NikoshBAN"/>
              </a:rPr>
              <a:t>	D=Drawing ( </a:t>
            </a:r>
            <a:r>
              <a:rPr lang="en-US" sz="2800" dirty="0" err="1" smtClean="0">
                <a:latin typeface="NikoshBAN"/>
              </a:rPr>
              <a:t>উত্তোলন</a:t>
            </a:r>
            <a:r>
              <a:rPr lang="en-US" sz="2800" dirty="0" smtClean="0">
                <a:latin typeface="NikoshBAN"/>
              </a:rPr>
              <a:t>) </a:t>
            </a:r>
            <a:endParaRPr lang="en-US" sz="2800" dirty="0"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229" y="81482"/>
            <a:ext cx="11796665" cy="661506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0087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087" y="1321807"/>
            <a:ext cx="11353044" cy="4031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/>
                <a:cs typeface="SutonnyMJ" pitchFamily="2" charset="0"/>
              </a:rPr>
              <a:t>কোনো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ঘটনা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লেনদেন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হতে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হলে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তা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হিসাব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সমীকরণের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উপাদানগুলোকে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নিম্নলিখিত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পাঁচটি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পরিবর্তনের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যেকোনো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একটি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পরিবর্তন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সাধন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করবে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যথাঃ</a:t>
            </a:r>
            <a:endParaRPr lang="en-US" sz="3200" dirty="0" smtClean="0">
              <a:latin typeface="NikoshBAN"/>
              <a:cs typeface="SutonnyMJ" pitchFamily="2" charset="0"/>
            </a:endParaRPr>
          </a:p>
          <a:p>
            <a:r>
              <a:rPr lang="en-US" sz="3200" dirty="0" smtClean="0">
                <a:latin typeface="NikoshBAN"/>
                <a:cs typeface="SutonnyMJ" pitchFamily="2" charset="0"/>
              </a:rPr>
              <a:t>১।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মোট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সম্পদ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বাড়লে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মোট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দায়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অথবা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</a:rPr>
              <a:t>মালিকানাস্বত্ব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বাড়বে</a:t>
            </a:r>
            <a:r>
              <a:rPr lang="en-US" sz="3200" dirty="0" smtClean="0">
                <a:latin typeface="NikoshBAN"/>
              </a:rPr>
              <a:t>।</a:t>
            </a:r>
          </a:p>
          <a:p>
            <a:r>
              <a:rPr lang="en-US" sz="3200" dirty="0" smtClean="0">
                <a:latin typeface="NikoshBAN"/>
                <a:cs typeface="SutonnyMJ" pitchFamily="2" charset="0"/>
              </a:rPr>
              <a:t>২</a:t>
            </a:r>
            <a:r>
              <a:rPr lang="en-US" sz="3200" dirty="0">
                <a:latin typeface="NikoshBAN"/>
                <a:cs typeface="SutonnyMJ" pitchFamily="2" charset="0"/>
              </a:rPr>
              <a:t>। </a:t>
            </a:r>
            <a:r>
              <a:rPr lang="en-US" sz="3200" dirty="0" err="1">
                <a:latin typeface="NikoshBAN"/>
                <a:cs typeface="SutonnyMJ" pitchFamily="2" charset="0"/>
              </a:rPr>
              <a:t>মোট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সম্পদ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কমলে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মোট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দায়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অথবা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</a:rPr>
              <a:t>মালিকানাস্বত্ব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কমবে</a:t>
            </a:r>
            <a:r>
              <a:rPr lang="en-US" sz="3200" dirty="0" smtClean="0">
                <a:latin typeface="NikoshBAN"/>
              </a:rPr>
              <a:t>।</a:t>
            </a:r>
          </a:p>
          <a:p>
            <a:r>
              <a:rPr lang="en-US" sz="3200" dirty="0" smtClean="0">
                <a:latin typeface="NikoshBAN"/>
              </a:rPr>
              <a:t>৩।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একটি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সম্পদ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বাড়লে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অপর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একটি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সম্পদ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কমবে</a:t>
            </a:r>
            <a:r>
              <a:rPr lang="en-US" sz="3200" dirty="0" smtClean="0">
                <a:latin typeface="NikoshBAN"/>
              </a:rPr>
              <a:t>।</a:t>
            </a:r>
          </a:p>
          <a:p>
            <a:r>
              <a:rPr lang="en-US" sz="3200" dirty="0" smtClean="0">
                <a:latin typeface="NikoshBAN"/>
              </a:rPr>
              <a:t>৪। </a:t>
            </a:r>
            <a:r>
              <a:rPr lang="en-US" sz="3200" dirty="0" err="1" smtClean="0">
                <a:latin typeface="NikoshBAN"/>
              </a:rPr>
              <a:t>মালিকানাস্বত্ব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বাড়লে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মোট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দায়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</a:rPr>
              <a:t>কমবে</a:t>
            </a:r>
            <a:r>
              <a:rPr lang="en-US" sz="3200" dirty="0" smtClean="0">
                <a:latin typeface="NikoshBAN"/>
              </a:rPr>
              <a:t>।</a:t>
            </a:r>
          </a:p>
          <a:p>
            <a:r>
              <a:rPr lang="en-US" sz="3200" dirty="0" smtClean="0">
                <a:latin typeface="NikoshBAN"/>
              </a:rPr>
              <a:t>৫। </a:t>
            </a:r>
            <a:r>
              <a:rPr lang="en-US" sz="3200" dirty="0" err="1">
                <a:latin typeface="NikoshBAN"/>
              </a:rPr>
              <a:t>মালিকানাস্বত্ব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কমলে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মোট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>
                <a:latin typeface="NikoshBAN"/>
                <a:cs typeface="SutonnyMJ" pitchFamily="2" charset="0"/>
              </a:rPr>
              <a:t>দায়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</a:rPr>
              <a:t>বাড়বে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961" y="304800"/>
            <a:ext cx="11841933" cy="64008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204389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657" y="425513"/>
            <a:ext cx="1162465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হিসাব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সমীকরণের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উপর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লেনদেনের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প্রভাব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ছকের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সাহায্যে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ব্যাখ্যা</a:t>
            </a:r>
            <a:endParaRPr lang="en-US" sz="32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3822" y="1810693"/>
            <a:ext cx="878186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নগদ</a:t>
            </a:r>
            <a:r>
              <a:rPr lang="en-US" sz="3200" dirty="0" smtClean="0">
                <a:latin typeface="NikoshBAN"/>
              </a:rPr>
              <a:t> ৫০,০০০ </a:t>
            </a:r>
            <a:r>
              <a:rPr lang="en-US" sz="3200" dirty="0" err="1" smtClean="0">
                <a:latin typeface="NikoshBAN"/>
              </a:rPr>
              <a:t>টাকা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নিয়ে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ব্যবসায়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শুরু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হলো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47827"/>
              </p:ext>
            </p:extLst>
          </p:nvPr>
        </p:nvGraphicFramePr>
        <p:xfrm>
          <a:off x="194648" y="3284206"/>
          <a:ext cx="11796668" cy="13956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5886"/>
                <a:gridCol w="1940859"/>
                <a:gridCol w="1940859"/>
                <a:gridCol w="496427"/>
                <a:gridCol w="2561005"/>
                <a:gridCol w="2681632"/>
              </a:tblGrid>
              <a:tr h="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/>
                        </a:rPr>
                        <a:t>A ( </a:t>
                      </a:r>
                      <a:r>
                        <a:rPr lang="en-US" sz="1800" dirty="0" err="1" smtClean="0">
                          <a:latin typeface="NikoshBAN"/>
                        </a:rPr>
                        <a:t>সম্পদসমূহ</a:t>
                      </a:r>
                      <a:r>
                        <a:rPr lang="en-US" sz="1800" dirty="0" smtClean="0">
                          <a:latin typeface="NikoshBAN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/>
                        </a:rPr>
                        <a:t>L ( </a:t>
                      </a:r>
                      <a:r>
                        <a:rPr lang="en-US" sz="1800" dirty="0" err="1" smtClean="0">
                          <a:latin typeface="NikoshBAN"/>
                        </a:rPr>
                        <a:t>দায়সমূহ</a:t>
                      </a:r>
                      <a:r>
                        <a:rPr lang="en-US" sz="1800" dirty="0" smtClean="0">
                          <a:latin typeface="NikoshBAN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/>
                        </a:rPr>
                        <a:t>E</a:t>
                      </a:r>
                      <a:r>
                        <a:rPr lang="en-US" sz="1800" baseline="0" dirty="0" smtClean="0">
                          <a:latin typeface="NikoshBAN"/>
                        </a:rPr>
                        <a:t> </a:t>
                      </a:r>
                      <a:r>
                        <a:rPr lang="en-US" sz="1800" dirty="0" smtClean="0">
                          <a:latin typeface="NikoshBAN"/>
                        </a:rPr>
                        <a:t>( </a:t>
                      </a:r>
                      <a:r>
                        <a:rPr lang="en-US" sz="1800" dirty="0" err="1" smtClean="0">
                          <a:latin typeface="NikoshBAN"/>
                        </a:rPr>
                        <a:t>মালিকানা</a:t>
                      </a:r>
                      <a:r>
                        <a:rPr lang="en-US" sz="1800" dirty="0" smtClean="0">
                          <a:latin typeface="NikoshBAN"/>
                        </a:rPr>
                        <a:t> </a:t>
                      </a:r>
                      <a:r>
                        <a:rPr lang="en-US" sz="1800" dirty="0" err="1" smtClean="0">
                          <a:latin typeface="NikoshBAN"/>
                        </a:rPr>
                        <a:t>স্বত্ব</a:t>
                      </a:r>
                      <a:r>
                        <a:rPr lang="en-US" sz="1800" dirty="0" smtClean="0">
                          <a:latin typeface="NikoshBAN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726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নগদ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যন্ত্রপাতি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আসবাবপত্র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পাওনাদার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মুল্ধন+আয়-ব্যয়-উত্তোলন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7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৫০,০০০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৫০.০০০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9418" y="5367197"/>
            <a:ext cx="841067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/>
              </a:rPr>
              <a:t>সম্পদ</a:t>
            </a:r>
            <a:r>
              <a:rPr lang="en-US" sz="2800" dirty="0" smtClean="0">
                <a:latin typeface="NikoshBAN"/>
              </a:rPr>
              <a:t>(</a:t>
            </a:r>
            <a:r>
              <a:rPr lang="en-US" sz="2800" dirty="0" err="1" smtClean="0">
                <a:latin typeface="NikoshBAN"/>
              </a:rPr>
              <a:t>নগদ</a:t>
            </a:r>
            <a:r>
              <a:rPr lang="en-US" sz="2800" dirty="0" smtClean="0">
                <a:latin typeface="NikoshBAN"/>
              </a:rPr>
              <a:t>) ও </a:t>
            </a:r>
            <a:r>
              <a:rPr lang="en-US" sz="2800" dirty="0" err="1">
                <a:latin typeface="NikoshBAN"/>
              </a:rPr>
              <a:t>মালিকানা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স্বত্ব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smtClean="0">
                <a:latin typeface="NikoshBAN"/>
              </a:rPr>
              <a:t>(</a:t>
            </a:r>
            <a:r>
              <a:rPr lang="en-US" sz="2800" dirty="0" err="1" smtClean="0">
                <a:latin typeface="NikoshBAN"/>
              </a:rPr>
              <a:t>মূলধন</a:t>
            </a:r>
            <a:r>
              <a:rPr lang="en-US" sz="2800" dirty="0" smtClean="0">
                <a:latin typeface="NikoshBAN"/>
              </a:rPr>
              <a:t>) </a:t>
            </a:r>
            <a:r>
              <a:rPr lang="en-US" sz="2800" dirty="0" err="1" smtClean="0">
                <a:latin typeface="NikoshBAN"/>
              </a:rPr>
              <a:t>বৃদ্ধি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পেয়েছে</a:t>
            </a:r>
            <a:r>
              <a:rPr lang="en-US" sz="2800" dirty="0" smtClean="0">
                <a:latin typeface="NikoshBAN"/>
              </a:rPr>
              <a:t>।</a:t>
            </a:r>
            <a:endParaRPr lang="en-US" sz="2800" dirty="0"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81" y="135802"/>
            <a:ext cx="12032056" cy="656979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6411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500</Words>
  <Application>Microsoft Office PowerPoint</Application>
  <PresentationFormat>Widescreen</PresentationFormat>
  <Paragraphs>132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81</cp:revision>
  <dcterms:created xsi:type="dcterms:W3CDTF">2020-03-25T02:58:52Z</dcterms:created>
  <dcterms:modified xsi:type="dcterms:W3CDTF">2020-04-02T03:21:30Z</dcterms:modified>
</cp:coreProperties>
</file>