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9" r:id="rId4"/>
    <p:sldId id="278" r:id="rId5"/>
    <p:sldId id="256" r:id="rId6"/>
    <p:sldId id="271" r:id="rId7"/>
    <p:sldId id="274" r:id="rId8"/>
    <p:sldId id="258" r:id="rId9"/>
    <p:sldId id="272" r:id="rId10"/>
    <p:sldId id="273" r:id="rId11"/>
    <p:sldId id="266" r:id="rId12"/>
    <p:sldId id="257" r:id="rId13"/>
    <p:sldId id="275" r:id="rId14"/>
    <p:sldId id="279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7071" autoAdjust="0"/>
  </p:normalViewPr>
  <p:slideViewPr>
    <p:cSldViewPr>
      <p:cViewPr>
        <p:scale>
          <a:sx n="80" d="100"/>
          <a:sy n="80" d="100"/>
        </p:scale>
        <p:origin x="-8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1000"/>
            <a:ext cx="6477000" cy="12414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57400"/>
            <a:ext cx="5257800" cy="420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99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47401" y="875260"/>
            <a:ext cx="4991100" cy="4326893"/>
            <a:chOff x="1371600" y="920931"/>
            <a:chExt cx="6096000" cy="454064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917" b="3980"/>
            <a:stretch/>
          </p:blipFill>
          <p:spPr>
            <a:xfrm>
              <a:off x="2438400" y="920931"/>
              <a:ext cx="4034913" cy="363147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209800" y="4876800"/>
              <a:ext cx="3733800" cy="58477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ভ্রুণথলির গঠন</a:t>
              </a:r>
              <a:endParaRPr lang="en-US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474611" y="3886200"/>
              <a:ext cx="1063113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bn-IN" dirty="0">
                  <a:solidFill>
                    <a:schemeClr val="bg2">
                      <a:lumMod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ডিম্বা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ণু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62600" y="3276600"/>
              <a:ext cx="1672816" cy="387577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bn-IN" dirty="0">
                  <a:latin typeface="NikoshBAN" pitchFamily="2" charset="0"/>
                  <a:cs typeface="NikoshBAN" pitchFamily="2" charset="0"/>
                </a:rPr>
                <a:t>সহকারি কোষ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62600" y="1447800"/>
              <a:ext cx="1600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latin typeface="NikoshBAN" pitchFamily="2" charset="0"/>
                  <a:cs typeface="NikoshBAN" pitchFamily="2" charset="0"/>
                </a:rPr>
                <a:t>প্রতিপাদ কোষ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62600" y="2241434"/>
              <a:ext cx="1905000" cy="49523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মেরুনিউক্লিয়াস</a:t>
              </a: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4046041"/>
              <a:ext cx="1676400" cy="6662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কেন্দ্রীয় কোষ</a:t>
              </a:r>
              <a:endParaRPr lang="en-US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533864" y="4335783"/>
            <a:ext cx="904637" cy="6934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1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90550" y="1100471"/>
            <a:ext cx="5748746" cy="4664751"/>
            <a:chOff x="1752600" y="1345474"/>
            <a:chExt cx="5748746" cy="4664751"/>
          </a:xfrm>
        </p:grpSpPr>
        <p:grpSp>
          <p:nvGrpSpPr>
            <p:cNvPr id="4" name="Group 3"/>
            <p:cNvGrpSpPr/>
            <p:nvPr/>
          </p:nvGrpSpPr>
          <p:grpSpPr>
            <a:xfrm>
              <a:off x="1752600" y="1345474"/>
              <a:ext cx="5748746" cy="4424629"/>
              <a:chOff x="1676399" y="1292023"/>
              <a:chExt cx="5748746" cy="4368253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1214"/>
              <a:stretch/>
            </p:blipFill>
            <p:spPr>
              <a:xfrm>
                <a:off x="2353573" y="1292023"/>
                <a:ext cx="5009522" cy="4194081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5562598" y="3124200"/>
                <a:ext cx="1800497" cy="4572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solidFill>
                      <a:schemeClr val="tx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সেকেন্ডারি নিউক্লিয়াস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875185" y="2031665"/>
                <a:ext cx="1175322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/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প্রতিপাদ কোষ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789886" y="4126077"/>
                <a:ext cx="1635259" cy="369332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সহকারি কোষ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827568" y="4635528"/>
                <a:ext cx="1030432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dirty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ডিম্বা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ণু</a:t>
                </a:r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0233" r="1849"/>
              <a:stretch/>
            </p:blipFill>
            <p:spPr>
              <a:xfrm>
                <a:off x="2353571" y="1419890"/>
                <a:ext cx="4916905" cy="4240386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5562598" y="3148149"/>
                <a:ext cx="1800497" cy="4572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solidFill>
                      <a:schemeClr val="tx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সেকেন্ডারি নিউক্লিয়াস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875185" y="2055614"/>
                <a:ext cx="1175322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/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প্রতিপাদ কোষ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789886" y="4150026"/>
                <a:ext cx="1635259" cy="369332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সহকারি কোষ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827568" y="4659477"/>
                <a:ext cx="1030432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dirty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ডিম্বা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ণু</a:t>
                </a:r>
                <a:endParaRPr lang="en-US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76399" y="4878586"/>
                <a:ext cx="1377625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dirty="0">
                    <a:solidFill>
                      <a:schemeClr val="tx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কেন্দ্রীয় কোষ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2994649" y="5529980"/>
              <a:ext cx="1757999" cy="48024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2400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পূর্নাঙ্গ   ভ্রুণথলি</a:t>
              </a:r>
              <a:endParaRPr lang="en-US" sz="24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5187687" y="5176696"/>
            <a:ext cx="1452782" cy="5885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54864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>      দলগত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467600" cy="1143000"/>
          </a:xfrm>
          <a:solidFill>
            <a:schemeClr val="bg2">
              <a:lumMod val="10000"/>
            </a:schemeClr>
          </a:solidFill>
        </p:spPr>
        <p:txBody>
          <a:bodyPr/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>ভ্রুণথলির পরিস্ফুটনের ধাপগুলো   চিত্রের মাধ্যমে দেখাও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1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5410200" cy="990601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6400800" cy="17526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ভ্রুণথলি কী ? 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ডিম্বাণুযন্ত্র বলতে কী বুঝায়?                       </a:t>
            </a: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 । প্রতিপাদ কোষে নিউক্লিয়াসের সংখ্যা কত?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" b="52167"/>
          <a:stretch/>
        </p:blipFill>
        <p:spPr>
          <a:xfrm>
            <a:off x="182880" y="1143000"/>
            <a:ext cx="8426730" cy="320633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40779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90600"/>
            <a:ext cx="4648200" cy="1371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6400800" cy="17526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পূর্ণাঙ্গ ভ্রুণথলির গঠন  ব্যাখ্যা কর ।</a:t>
            </a:r>
            <a:endParaRPr lang="en-US" dirty="0"/>
          </a:p>
          <a:p>
            <a:pPr algn="l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6934200" cy="1295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286000"/>
            <a:ext cx="2349500" cy="341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8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315200" cy="230822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রতন কুমার মন্ডল                         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প্রভাষক                             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সরকারি টিচার্স   ট্রেনিং কলেজ  ফেনী ।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0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শ্রেণিঃ নবম                                  বিষয়ঃ জীববিজ্ঞান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6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78328" y="693179"/>
            <a:ext cx="7587343" cy="5471641"/>
            <a:chOff x="1014548" y="80554"/>
            <a:chExt cx="7367452" cy="547164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548" y="274638"/>
              <a:ext cx="6986452" cy="5277557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sp>
          <p:nvSpPr>
            <p:cNvPr id="4" name="Rectangle 3"/>
            <p:cNvSpPr/>
            <p:nvPr/>
          </p:nvSpPr>
          <p:spPr>
            <a:xfrm>
              <a:off x="6468291" y="4749858"/>
              <a:ext cx="8382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বৃতি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71600" y="4648200"/>
              <a:ext cx="1523999" cy="55885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পুষ্পাক্ষ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87391" y="2913416"/>
              <a:ext cx="1371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ডিম্বাশয়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07774" y="4983660"/>
              <a:ext cx="1295400" cy="56853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dirty="0" smtClean="0"/>
                <a:t>ডিম্বক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86600" y="2209800"/>
              <a:ext cx="1066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800" dirty="0" smtClean="0">
                  <a:latin typeface="NikoshBAN" pitchFamily="2" charset="0"/>
                  <a:cs typeface="NikoshBAN" pitchFamily="2" charset="0"/>
                </a:rPr>
                <a:t>গর্ভদন্ড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87391" y="1143000"/>
              <a:ext cx="1371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গর্ভমুন্ড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68291" y="552994"/>
              <a:ext cx="1913709" cy="533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গর্ভপত্রের তিনটি অংশ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71600" y="1333500"/>
              <a:ext cx="914400" cy="3429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পরাধানী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71600" y="3180116"/>
              <a:ext cx="1066800" cy="3250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পরাগদন্ড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14548" y="685800"/>
              <a:ext cx="1652452" cy="533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পুংকেশরের দুইটি অংশ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49337" y="80554"/>
              <a:ext cx="1116874" cy="5334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800" dirty="0" smtClean="0">
                  <a:latin typeface="NikoshBAN" pitchFamily="2" charset="0"/>
                  <a:cs typeface="NikoshBAN" pitchFamily="2" charset="0"/>
                </a:rPr>
                <a:t>পাপড়ি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65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62497" y="478303"/>
            <a:ext cx="7606391" cy="5904131"/>
            <a:chOff x="685800" y="685800"/>
            <a:chExt cx="7606391" cy="590413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85800"/>
              <a:ext cx="7606391" cy="49530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172200" y="762000"/>
              <a:ext cx="10668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ডিম্বক মূল</a:t>
              </a:r>
              <a:endPara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72200" y="1274718"/>
              <a:ext cx="1066800" cy="381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rPr>
                <a:t>নিউসেলাস</a:t>
              </a: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00800" y="1752600"/>
              <a:ext cx="1524000" cy="304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প্রতিপাদ কোষ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4600" y="2209132"/>
              <a:ext cx="12954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ভ্রুণ থলি</a:t>
              </a:r>
              <a:endParaRPr lang="en-US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52903" y="2590800"/>
              <a:ext cx="1800497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সেকেন্ডারি নিউক্লিয়াস</a:t>
              </a:r>
              <a:endParaRPr lang="en-US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2200" y="3505200"/>
              <a:ext cx="1600200" cy="457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সহকারি কোষ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94269" y="4114800"/>
              <a:ext cx="16764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বহিঃত্বক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81600" y="4572000"/>
              <a:ext cx="1171303" cy="533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koshBAN" pitchFamily="2" charset="0"/>
                  <a:cs typeface="NikoshBAN" pitchFamily="2" charset="0"/>
                </a:rPr>
                <a:t>ডিম্বক রন্ধ্র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14800" y="3988526"/>
              <a:ext cx="1066800" cy="457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অন্তঃত্বক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19200" y="4217126"/>
              <a:ext cx="1143000" cy="4310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ডিম্বক  </a:t>
              </a:r>
              <a:r>
                <a:rPr lang="bn-IN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নাড়ী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8200" y="3048000"/>
              <a:ext cx="1371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ডিম্বক  </a:t>
              </a:r>
              <a:r>
                <a:rPr lang="bn-IN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নাভী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0600" y="1465218"/>
              <a:ext cx="1143000" cy="43978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bg2">
                      <a:lumMod val="25000"/>
                    </a:schemeClr>
                  </a:solidFill>
                  <a:latin typeface="NikoshBAN" pitchFamily="2" charset="0"/>
                  <a:cs typeface="NikoshBAN" pitchFamily="2" charset="0"/>
                </a:rPr>
                <a:t>র‍্যাফি</a:t>
              </a:r>
              <a:endPara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72200" y="3048000"/>
              <a:ext cx="1600200" cy="457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bg2">
                      <a:lumMod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ডিম্বা</a:t>
              </a:r>
              <a:r>
                <a:rPr lang="en-US" sz="2400" dirty="0" err="1">
                  <a:solidFill>
                    <a:schemeClr val="bg2">
                      <a:lumMod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ণু</a:t>
              </a:r>
              <a:endParaRPr lang="en-US" sz="2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90600" y="5943600"/>
              <a:ext cx="6781800" cy="646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ডিম্বকের গঠন (অধোমুখী   ডিম্বকের  লম্বছেদ )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737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772400" cy="14700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>স্ত্রীগ্যামিটোফাইটের পরিস্ফুটন ও গঠন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5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6248400" cy="12954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6400800" cy="17526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>১ । ভ্রুণথলি কী তা বলতে পারবে;                    ২ ।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ভ্রুণথলির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পরিস্ফুটন ব্যাখ্যা করতে পারবে ;      ৩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। ভ্রুণথলির বিভিন্ন অংশ সনাক্ত করতে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পারবে 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72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57200" y="376709"/>
            <a:ext cx="7772400" cy="5687367"/>
            <a:chOff x="0" y="183593"/>
            <a:chExt cx="8820150" cy="64274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0" y="304800"/>
              <a:ext cx="4095750" cy="521017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5143" r="63190" b="1"/>
            <a:stretch/>
          </p:blipFill>
          <p:spPr>
            <a:xfrm>
              <a:off x="533400" y="183593"/>
              <a:ext cx="2952205" cy="262056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92" r="28080"/>
            <a:stretch/>
          </p:blipFill>
          <p:spPr>
            <a:xfrm>
              <a:off x="0" y="2761839"/>
              <a:ext cx="3409406" cy="2667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87"/>
            <a:stretch/>
          </p:blipFill>
          <p:spPr>
            <a:xfrm>
              <a:off x="1600200" y="3944028"/>
              <a:ext cx="2893286" cy="2667000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838200" y="2667000"/>
              <a:ext cx="30480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672046" y="5133975"/>
              <a:ext cx="461554" cy="58102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38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-224536" y="266283"/>
            <a:ext cx="8475377" cy="5935519"/>
            <a:chOff x="143332" y="498410"/>
            <a:chExt cx="8109218" cy="6263754"/>
          </a:xfrm>
        </p:grpSpPr>
        <p:sp>
          <p:nvSpPr>
            <p:cNvPr id="17" name="Rectangle 16"/>
            <p:cNvSpPr/>
            <p:nvPr/>
          </p:nvSpPr>
          <p:spPr>
            <a:xfrm>
              <a:off x="3905073" y="6311181"/>
              <a:ext cx="1297558" cy="45098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0600" y="498410"/>
              <a:ext cx="7261950" cy="2315687"/>
              <a:chOff x="1387245" y="427512"/>
              <a:chExt cx="7070955" cy="2391042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5705" r="20145" b="7676"/>
              <a:stretch/>
            </p:blipFill>
            <p:spPr>
              <a:xfrm>
                <a:off x="1387245" y="427512"/>
                <a:ext cx="6289964" cy="2080869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1956460" y="1600200"/>
                <a:ext cx="865576" cy="4572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solidFill>
                      <a:schemeClr val="tx2"/>
                    </a:solidFill>
                    <a:latin typeface="NikoshBAN" pitchFamily="2" charset="0"/>
                    <a:cs typeface="NikoshBAN" pitchFamily="2" charset="0"/>
                  </a:rPr>
                  <a:t>কর্মক্ষম স্ত্রীরেণু</a:t>
                </a:r>
                <a:endParaRPr lang="en-US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718122" y="2095499"/>
                <a:ext cx="1265191" cy="45098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২-নিউক্লিয়াস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অবস্থা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115792" y="2095499"/>
                <a:ext cx="1101014" cy="47427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৪-নিউক্লিয়াস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অবস্থা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25350" y="2192022"/>
                <a:ext cx="1265191" cy="551177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৮-নিউক্লিয়াস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অবস্থা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754796" y="2320990"/>
                <a:ext cx="1703404" cy="49756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৮-নিউক্লিয়াস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অবস্থা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43332" y="2828987"/>
              <a:ext cx="5417968" cy="3933177"/>
              <a:chOff x="520965" y="2868156"/>
              <a:chExt cx="5275471" cy="3933177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520965" y="2868156"/>
                <a:ext cx="5275471" cy="3412356"/>
                <a:chOff x="1752600" y="1345474"/>
                <a:chExt cx="5748746" cy="4664751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752600" y="1345474"/>
                  <a:ext cx="5748746" cy="4424627"/>
                  <a:chOff x="1676399" y="1292023"/>
                  <a:chExt cx="5748746" cy="4368251"/>
                </a:xfrm>
              </p:grpSpPr>
              <p:pic>
                <p:nvPicPr>
                  <p:cNvPr id="6" name="Picture 5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duotone>
                      <a:prstClr val="black"/>
                      <a:schemeClr val="accent2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1214"/>
                  <a:stretch/>
                </p:blipFill>
                <p:spPr>
                  <a:xfrm>
                    <a:off x="2353574" y="1292023"/>
                    <a:ext cx="5009522" cy="4194081"/>
                  </a:xfrm>
                  <a:prstGeom prst="rect">
                    <a:avLst/>
                  </a:prstGeom>
                </p:spPr>
              </p:pic>
              <p:sp>
                <p:nvSpPr>
                  <p:cNvPr id="7" name="Rectangle 6"/>
                  <p:cNvSpPr/>
                  <p:nvPr/>
                </p:nvSpPr>
                <p:spPr>
                  <a:xfrm>
                    <a:off x="5562598" y="3124200"/>
                    <a:ext cx="1800497" cy="457200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bn-IN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rPr>
                      <a:t>সেকেন্ডারি নিউক্লিয়াস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8" name="Rectangle 7"/>
                  <p:cNvSpPr/>
                  <p:nvPr/>
                </p:nvSpPr>
                <p:spPr>
                  <a:xfrm>
                    <a:off x="5875185" y="2031665"/>
                    <a:ext cx="1175322" cy="36933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bn-IN" dirty="0">
                        <a:latin typeface="NikoshBAN" pitchFamily="2" charset="0"/>
                        <a:cs typeface="NikoshBAN" pitchFamily="2" charset="0"/>
                      </a:rPr>
                      <a:t>প্রতিপাদ কোষ</a:t>
                    </a:r>
                    <a:endParaRPr lang="en-US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9" name="Rectangle 8"/>
                  <p:cNvSpPr/>
                  <p:nvPr/>
                </p:nvSpPr>
                <p:spPr>
                  <a:xfrm>
                    <a:off x="5789886" y="4126077"/>
                    <a:ext cx="1635259" cy="369332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bn-IN" dirty="0">
                        <a:latin typeface="NikoshBAN" pitchFamily="2" charset="0"/>
                        <a:cs typeface="NikoshBAN" pitchFamily="2" charset="0"/>
                      </a:rPr>
                      <a:t>সহকারি কোষ</a:t>
                    </a:r>
                    <a:endParaRPr lang="en-US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>
                    <a:off x="5827568" y="4635528"/>
                    <a:ext cx="1030432" cy="36933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bn-IN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rPr>
                      <a:t>ডিম্বা</a:t>
                    </a:r>
                    <a:r>
                      <a:rPr lang="en-US" dirty="0" err="1">
                        <a:solidFill>
                          <a:schemeClr val="bg2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rPr>
                      <a:t>ণু</a:t>
                    </a:r>
                    <a:endParaRPr lang="en-US" dirty="0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pic>
                <p:nvPicPr>
                  <p:cNvPr id="11" name="Picture 10"/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duotone>
                      <a:prstClr val="black"/>
                      <a:schemeClr val="accent2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0233" r="1849"/>
                  <a:stretch/>
                </p:blipFill>
                <p:spPr>
                  <a:xfrm>
                    <a:off x="2353571" y="1419888"/>
                    <a:ext cx="4916905" cy="4240386"/>
                  </a:xfrm>
                  <a:prstGeom prst="rect">
                    <a:avLst/>
                  </a:prstGeom>
                </p:spPr>
              </p:pic>
              <p:sp>
                <p:nvSpPr>
                  <p:cNvPr id="12" name="Rectangle 11"/>
                  <p:cNvSpPr/>
                  <p:nvPr/>
                </p:nvSpPr>
                <p:spPr>
                  <a:xfrm>
                    <a:off x="5562599" y="2865869"/>
                    <a:ext cx="1800497" cy="739481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bn-IN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rPr>
                      <a:t>সেকেন্ডারি নিউক্লিয়াস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5875185" y="2055614"/>
                    <a:ext cx="1175322" cy="36933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bn-IN" dirty="0">
                        <a:latin typeface="NikoshBAN" pitchFamily="2" charset="0"/>
                        <a:cs typeface="NikoshBAN" pitchFamily="2" charset="0"/>
                      </a:rPr>
                      <a:t>প্রতিপাদ কোষ</a:t>
                    </a:r>
                    <a:endParaRPr lang="en-US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4" name="Rectangle 13"/>
                  <p:cNvSpPr/>
                  <p:nvPr/>
                </p:nvSpPr>
                <p:spPr>
                  <a:xfrm>
                    <a:off x="5789886" y="4150026"/>
                    <a:ext cx="1480591" cy="476764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bn-IN" dirty="0">
                        <a:latin typeface="NikoshBAN" pitchFamily="2" charset="0"/>
                        <a:cs typeface="NikoshBAN" pitchFamily="2" charset="0"/>
                      </a:rPr>
                      <a:t>সহকারি কোষ</a:t>
                    </a:r>
                    <a:endParaRPr lang="en-US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>
                    <a:off x="5827568" y="4659477"/>
                    <a:ext cx="1030432" cy="36933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bn-IN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rPr>
                      <a:t>ডিম্বা</a:t>
                    </a:r>
                    <a:r>
                      <a:rPr lang="en-US" dirty="0" err="1">
                        <a:solidFill>
                          <a:schemeClr val="bg2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rPr>
                      <a:t>ণু</a:t>
                    </a:r>
                    <a:endParaRPr lang="en-US" dirty="0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1676399" y="4878586"/>
                    <a:ext cx="1377625" cy="369332"/>
                  </a:xfrm>
                  <a:prstGeom prst="rect">
                    <a:avLst/>
                  </a:prstGeom>
                  <a:solidFill>
                    <a:schemeClr val="accent2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bn-IN" dirty="0">
                        <a:solidFill>
                          <a:schemeClr val="tx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rPr>
                      <a:t>কেন্দ্রীয় কোষ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</p:grpSp>
            <p:sp>
              <p:nvSpPr>
                <p:cNvPr id="5" name="Rectangle 4"/>
                <p:cNvSpPr/>
                <p:nvPr/>
              </p:nvSpPr>
              <p:spPr>
                <a:xfrm>
                  <a:off x="2994648" y="5529980"/>
                  <a:ext cx="2530916" cy="480245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IN" dirty="0" smtClean="0">
                      <a:solidFill>
                        <a:schemeClr val="accent2">
                          <a:lumMod val="50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2400" dirty="0" smtClean="0">
                      <a:solidFill>
                        <a:schemeClr val="accent2">
                          <a:lumMod val="50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পূর্নাঙ্গ   ভ্রুণথলি</a:t>
                  </a:r>
                  <a:endParaRPr lang="en-US" sz="2400" dirty="0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1694599" y="6350352"/>
                <a:ext cx="1265191" cy="450981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৭-নিউক্লিয়াস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অবস্থা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28" name="Rectangle 27"/>
          <p:cNvSpPr/>
          <p:nvPr/>
        </p:nvSpPr>
        <p:spPr>
          <a:xfrm>
            <a:off x="5882104" y="3596928"/>
            <a:ext cx="2683735" cy="11735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ভ্রুণথলির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পরিস্ফুটন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202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রতন কুমার মন্ডল                                                                          প্রভাষক                                                                             সরকারি টিচার্স   ট্রেনিং কলেজ  ফেনী ।  </vt:lpstr>
      <vt:lpstr>শ্রেণিঃ নবম                                  বিষয়ঃ জীববিজ্ঞান</vt:lpstr>
      <vt:lpstr>PowerPoint Presentation</vt:lpstr>
      <vt:lpstr>PowerPoint Presentation</vt:lpstr>
      <vt:lpstr>স্ত্রীগ্যামিটোফাইটের পরিস্ফুটন ও গঠন</vt:lpstr>
      <vt:lpstr>              শিখনফল</vt:lpstr>
      <vt:lpstr>PowerPoint Presentation</vt:lpstr>
      <vt:lpstr>PowerPoint Presentation</vt:lpstr>
      <vt:lpstr>PowerPoint Presentation</vt:lpstr>
      <vt:lpstr>PowerPoint Presentation</vt:lpstr>
      <vt:lpstr>      দলগত কাজ</vt:lpstr>
      <vt:lpstr>মূল্যায়ন</vt:lpstr>
      <vt:lpstr>PowerPoint Presentation</vt:lpstr>
      <vt:lpstr>বাড়ির কাজ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rajan</dc:creator>
  <cp:lastModifiedBy>rajan</cp:lastModifiedBy>
  <cp:revision>26</cp:revision>
  <dcterms:created xsi:type="dcterms:W3CDTF">2006-08-16T00:00:00Z</dcterms:created>
  <dcterms:modified xsi:type="dcterms:W3CDTF">2020-04-10T14:57:32Z</dcterms:modified>
</cp:coreProperties>
</file>