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71" r:id="rId14"/>
    <p:sldId id="266" r:id="rId15"/>
    <p:sldId id="272" r:id="rId16"/>
    <p:sldId id="267" r:id="rId17"/>
    <p:sldId id="269" r:id="rId18"/>
    <p:sldId id="270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tock-vector-vector-chalk-draw-physics-elements-on-green-background-eps-3029881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2578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হেলানো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তলে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বক্সের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ভেক্টর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উপাংশ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4" y="1600200"/>
            <a:ext cx="8977086" cy="5257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C00000"/>
                </a:solidFill>
              </a:rPr>
              <a:t>ভেক্টরের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ত্রিমাত্রিক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উপাংশ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Vector-in-Three-Dimensional-Coordinat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</a:rPr>
              <a:t>ভেক্টর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</a:rPr>
              <a:t>অপারেটর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fluid-mechanics-11-638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8457"/>
            <a:ext cx="9027886" cy="486954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গ্র্যাডিয়েন্ট,ডাইভারজেন্স,কার্ল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85678bb1ddef4677631ddf7c1c7f0929--equation-cheat-shee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51815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vector-opera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8991600" cy="68579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6400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১.স্কেলার </a:t>
            </a:r>
            <a:r>
              <a:rPr lang="en-US" dirty="0" err="1" smtClean="0">
                <a:solidFill>
                  <a:srgbClr val="FF0000"/>
                </a:solidFill>
              </a:rPr>
              <a:t>ক্ষেত্র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থেকে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ভেক্টর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ক্ষেত্রে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উত্তরণের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কৌশল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হচ্ছে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স্কেলার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রাশির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গ্র্যাডিয়েন্ট</a:t>
            </a:r>
            <a:r>
              <a:rPr lang="en-US" dirty="0" smtClean="0">
                <a:solidFill>
                  <a:srgbClr val="FF0000"/>
                </a:solidFill>
              </a:rPr>
              <a:t>।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F0"/>
                </a:solidFill>
              </a:rPr>
              <a:t>২.ডাইভারজেন্সের </a:t>
            </a:r>
            <a:r>
              <a:rPr lang="en-US" dirty="0" err="1" smtClean="0">
                <a:solidFill>
                  <a:srgbClr val="00B0F0"/>
                </a:solidFill>
              </a:rPr>
              <a:t>মাধ্যমে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একটি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ভেক্টর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ক্ষেত্রকে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স্কেলার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ক্ষেত্রে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রুপান্তর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করা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যায়</a:t>
            </a:r>
            <a:r>
              <a:rPr lang="en-US" dirty="0" smtClean="0">
                <a:solidFill>
                  <a:srgbClr val="00B0F0"/>
                </a:solidFill>
              </a:rPr>
              <a:t>।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৩.কোন </a:t>
            </a:r>
            <a:r>
              <a:rPr lang="en-US" dirty="0" err="1" smtClean="0">
                <a:solidFill>
                  <a:srgbClr val="00B050"/>
                </a:solidFill>
              </a:rPr>
              <a:t>ভেক্টর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ক্ষেত্রের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কার্ল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একটি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ভেক্টর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রাশি</a:t>
            </a:r>
            <a:r>
              <a:rPr lang="en-US" dirty="0" smtClean="0">
                <a:solidFill>
                  <a:srgbClr val="00B050"/>
                </a:solidFill>
              </a:rPr>
              <a:t>।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url+of+a+Vector+Field+Example_+If+A+=+yzi+++3zxj+++zk,+th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কার্ল</a:t>
            </a:r>
            <a:r>
              <a:rPr lang="en-US" dirty="0" smtClean="0">
                <a:solidFill>
                  <a:srgbClr val="FF0000"/>
                </a:solidFill>
              </a:rPr>
              <a:t>=০ </a:t>
            </a:r>
            <a:r>
              <a:rPr lang="en-US" dirty="0" err="1" smtClean="0">
                <a:solidFill>
                  <a:srgbClr val="FF0000"/>
                </a:solidFill>
              </a:rPr>
              <a:t>হলে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ভেক্টর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ক্ষেত্রটি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অঘূর্ননশীল,কার্ল</a:t>
            </a:r>
            <a:r>
              <a:rPr lang="en-US" dirty="0" smtClean="0">
                <a:solidFill>
                  <a:srgbClr val="FF0000"/>
                </a:solidFill>
              </a:rPr>
              <a:t>=০ </a:t>
            </a:r>
            <a:r>
              <a:rPr lang="en-US" dirty="0" err="1" smtClean="0">
                <a:solidFill>
                  <a:srgbClr val="FF0000"/>
                </a:solidFill>
              </a:rPr>
              <a:t>না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হলে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ক্ষেত্রটি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ঘূর্ননশীল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এবং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অসংরক্ষনশীল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vector-operators-7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3225"/>
            <a:ext cx="9144000" cy="51847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 fontScale="90000"/>
          </a:bodyPr>
          <a:lstStyle/>
          <a:p>
            <a:r>
              <a:rPr lang="en-US" sz="9800" dirty="0" err="1" smtClean="0">
                <a:solidFill>
                  <a:srgbClr val="C00000"/>
                </a:solidFill>
              </a:rPr>
              <a:t>মূল্যায়নঃ</a:t>
            </a:r>
            <a:r>
              <a:rPr lang="en-US" sz="5400" dirty="0" smtClean="0">
                <a:solidFill>
                  <a:srgbClr val="002060"/>
                </a:solidFill>
              </a:rPr>
              <a:t/>
            </a:r>
            <a:br>
              <a:rPr lang="en-US" sz="5400" dirty="0" smtClean="0">
                <a:solidFill>
                  <a:srgbClr val="002060"/>
                </a:solidFill>
              </a:rPr>
            </a:br>
            <a:r>
              <a:rPr lang="en-US" sz="5400" dirty="0" smtClean="0">
                <a:solidFill>
                  <a:srgbClr val="002060"/>
                </a:solidFill>
              </a:rPr>
              <a:t>১.ট্রলি </a:t>
            </a:r>
            <a:r>
              <a:rPr lang="en-US" sz="5400" dirty="0" err="1" smtClean="0">
                <a:solidFill>
                  <a:srgbClr val="002060"/>
                </a:solidFill>
              </a:rPr>
              <a:t>ব্যাগের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হাতল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লম্বা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রাখা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হয়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কেন</a:t>
            </a:r>
            <a:r>
              <a:rPr lang="en-US" sz="5400" dirty="0" smtClean="0">
                <a:solidFill>
                  <a:srgbClr val="002060"/>
                </a:solidFill>
              </a:rPr>
              <a:t>।</a:t>
            </a:r>
            <a:br>
              <a:rPr lang="en-US" sz="5400" dirty="0" smtClean="0">
                <a:solidFill>
                  <a:srgbClr val="002060"/>
                </a:solidFill>
              </a:rPr>
            </a:br>
            <a:r>
              <a:rPr lang="en-US" sz="5400" dirty="0" smtClean="0">
                <a:solidFill>
                  <a:srgbClr val="002060"/>
                </a:solidFill>
              </a:rPr>
              <a:t>২.লন </a:t>
            </a:r>
            <a:r>
              <a:rPr lang="en-US" sz="5400" dirty="0" err="1" smtClean="0">
                <a:solidFill>
                  <a:srgbClr val="002060"/>
                </a:solidFill>
              </a:rPr>
              <a:t>রোলারকে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ঠেলার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চেয়ে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টানা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সহজ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কেন</a:t>
            </a:r>
            <a:r>
              <a:rPr lang="en-US" sz="5400" dirty="0" smtClean="0">
                <a:solidFill>
                  <a:srgbClr val="002060"/>
                </a:solidFill>
              </a:rPr>
              <a:t>।</a:t>
            </a:r>
            <a:br>
              <a:rPr lang="en-US" sz="5400" dirty="0" smtClean="0">
                <a:solidFill>
                  <a:srgbClr val="002060"/>
                </a:solidFill>
              </a:rPr>
            </a:br>
            <a:r>
              <a:rPr lang="en-US" sz="5400" dirty="0" smtClean="0">
                <a:solidFill>
                  <a:srgbClr val="002060"/>
                </a:solidFill>
              </a:rPr>
              <a:t>৩.দড়ি </a:t>
            </a:r>
            <a:r>
              <a:rPr lang="en-US" sz="5400" dirty="0" err="1" smtClean="0">
                <a:solidFill>
                  <a:srgbClr val="002060"/>
                </a:solidFill>
              </a:rPr>
              <a:t>দিয়ে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নৌকা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টানা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হয়</a:t>
            </a:r>
            <a:r>
              <a:rPr lang="en-US" sz="5400" dirty="0" smtClean="0">
                <a:solidFill>
                  <a:srgbClr val="002060"/>
                </a:solidFill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</a:rPr>
              <a:t>কেন</a:t>
            </a:r>
            <a:r>
              <a:rPr lang="en-US" sz="5400" dirty="0" smtClean="0">
                <a:solidFill>
                  <a:srgbClr val="002060"/>
                </a:solidFill>
              </a:rPr>
              <a:t>।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92D050"/>
                </a:solidFill>
              </a:rPr>
              <a:t>বাড়ীর</a:t>
            </a:r>
            <a:r>
              <a:rPr lang="en-US" sz="6000" dirty="0" smtClean="0">
                <a:solidFill>
                  <a:srgbClr val="92D050"/>
                </a:solidFill>
              </a:rPr>
              <a:t> </a:t>
            </a:r>
            <a:r>
              <a:rPr lang="en-US" sz="6000" dirty="0" err="1" smtClean="0">
                <a:solidFill>
                  <a:srgbClr val="92D050"/>
                </a:solidFill>
              </a:rPr>
              <a:t>কাজ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১.স্রোত </a:t>
            </a:r>
            <a:r>
              <a:rPr lang="en-US" sz="4400" dirty="0" err="1" smtClean="0">
                <a:solidFill>
                  <a:srgbClr val="FF0000"/>
                </a:solidFill>
              </a:rPr>
              <a:t>না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থাকলেএকজন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সাঁতারু</a:t>
            </a:r>
            <a:r>
              <a:rPr lang="en-US" sz="4400" dirty="0" smtClean="0">
                <a:solidFill>
                  <a:srgbClr val="FF0000"/>
                </a:solidFill>
              </a:rPr>
              <a:t> 4km/h </a:t>
            </a:r>
            <a:r>
              <a:rPr lang="en-US" sz="4400" dirty="0" err="1" smtClean="0">
                <a:solidFill>
                  <a:srgbClr val="FF0000"/>
                </a:solidFill>
              </a:rPr>
              <a:t>বেগে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সাঁতার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কাটতে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পারেন</a:t>
            </a:r>
            <a:r>
              <a:rPr lang="en-US" sz="4400" dirty="0" smtClean="0">
                <a:solidFill>
                  <a:srgbClr val="FF0000"/>
                </a:solidFill>
              </a:rPr>
              <a:t>। 2km/h  </a:t>
            </a:r>
            <a:r>
              <a:rPr lang="en-US" sz="4400" dirty="0" err="1" smtClean="0">
                <a:solidFill>
                  <a:srgbClr val="FF0000"/>
                </a:solidFill>
              </a:rPr>
              <a:t>বেগে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সরলরেখা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বরাবর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প্রবাহিত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একটি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নদীরএপার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থেকে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ওপারের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ঠিক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বিপরীত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বিন্দুতে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যেতে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হলে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সাঁতারুকে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কোনদিকে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সাঁতার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কাটতে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হবে</a:t>
            </a:r>
            <a:r>
              <a:rPr lang="en-US" sz="4400" dirty="0" smtClean="0">
                <a:solidFill>
                  <a:srgbClr val="FF0000"/>
                </a:solidFill>
              </a:rPr>
              <a:t>।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অদ্বৈত্য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কুমার</a:t>
            </a:r>
            <a:r>
              <a:rPr lang="en-US" sz="3600" dirty="0" smtClean="0">
                <a:solidFill>
                  <a:srgbClr val="00B050"/>
                </a:solidFill>
              </a:rPr>
              <a:t> ,</a:t>
            </a:r>
            <a:r>
              <a:rPr lang="en-US" sz="3600" dirty="0" err="1" smtClean="0">
                <a:solidFill>
                  <a:srgbClr val="00B050"/>
                </a:solidFill>
              </a:rPr>
              <a:t>উপাধ্যক্ষ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5" name="Picture Placeholder 4" descr="20170214_10035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62" r="8462"/>
          <a:stretch>
            <a:fillRect/>
          </a:stretch>
        </p:blipFill>
        <p:spPr>
          <a:xfrm>
            <a:off x="0" y="1831974"/>
            <a:ext cx="9144000" cy="50260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বিরামপুর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সরকারি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কলেজ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বিরামপুর</a:t>
            </a:r>
            <a:r>
              <a:rPr lang="en-US" sz="3600" dirty="0" smtClean="0">
                <a:solidFill>
                  <a:srgbClr val="FF0000"/>
                </a:solidFill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</a:rPr>
              <a:t>দিনাজপুর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ধন্যবাদ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h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399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74676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শিখন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ফল</a:t>
            </a:r>
            <a:r>
              <a:rPr lang="en-US" sz="9600" dirty="0" smtClean="0">
                <a:solidFill>
                  <a:srgbClr val="FF0000"/>
                </a:solidFill>
              </a:rPr>
              <a:t/>
            </a:r>
            <a:br>
              <a:rPr lang="en-US" sz="96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১.ভেক্টর </a:t>
            </a:r>
            <a:r>
              <a:rPr lang="en-US" sz="6000" dirty="0" err="1" smtClean="0">
                <a:solidFill>
                  <a:srgbClr val="FF0000"/>
                </a:solidFill>
              </a:rPr>
              <a:t>বিভাজন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rgbClr val="FF0000"/>
                </a:solidFill>
              </a:rPr>
              <a:t>২.ভেক্টর </a:t>
            </a:r>
            <a:r>
              <a:rPr lang="en-US" sz="6000" dirty="0" err="1" smtClean="0">
                <a:solidFill>
                  <a:srgbClr val="FF0000"/>
                </a:solidFill>
              </a:rPr>
              <a:t>অপারেটরঃগ্র্যাডিয়েন্ট,ডাইভারজেন্স,কার্ল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ভেক্টর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</a:rPr>
              <a:t>বিভাজন</a:t>
            </a:r>
            <a:endParaRPr lang="en-US" sz="6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physics-presentation-15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err="1" smtClean="0">
                <a:solidFill>
                  <a:srgbClr val="92D050"/>
                </a:solidFill>
              </a:rPr>
              <a:t>ভেক্টরের</a:t>
            </a:r>
            <a:r>
              <a:rPr lang="en-US" sz="6600" dirty="0" smtClean="0">
                <a:solidFill>
                  <a:srgbClr val="92D050"/>
                </a:solidFill>
              </a:rPr>
              <a:t> </a:t>
            </a:r>
            <a:r>
              <a:rPr lang="en-US" sz="6600" dirty="0" err="1" smtClean="0">
                <a:solidFill>
                  <a:srgbClr val="92D050"/>
                </a:solidFill>
              </a:rPr>
              <a:t>লম্ব</a:t>
            </a:r>
            <a:r>
              <a:rPr lang="en-US" sz="6600" dirty="0" smtClean="0">
                <a:solidFill>
                  <a:srgbClr val="92D050"/>
                </a:solidFill>
              </a:rPr>
              <a:t> </a:t>
            </a:r>
            <a:r>
              <a:rPr lang="en-US" sz="6600" dirty="0" err="1" smtClean="0">
                <a:solidFill>
                  <a:srgbClr val="92D050"/>
                </a:solidFill>
              </a:rPr>
              <a:t>উপাংশ</a:t>
            </a:r>
            <a:endParaRPr lang="en-US" sz="6600" dirty="0">
              <a:solidFill>
                <a:srgbClr val="92D050"/>
              </a:solidFill>
            </a:endParaRPr>
          </a:p>
        </p:txBody>
      </p:sp>
      <p:pic>
        <p:nvPicPr>
          <p:cNvPr id="4" name="Content Placeholder 3" descr="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95400"/>
            <a:ext cx="9144000" cy="5562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00B0F0"/>
                </a:solidFill>
              </a:rPr>
              <a:t>ভেক্টর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বিভাজনের</a:t>
            </a:r>
            <a:r>
              <a:rPr lang="en-US" sz="5400" dirty="0" smtClean="0">
                <a:solidFill>
                  <a:srgbClr val="00B0F0"/>
                </a:solidFill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</a:rPr>
              <a:t>উদাহরন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6" name="Content Placeholder 5" descr="a-phy-linvec-dia0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1"/>
            <a:ext cx="9144000" cy="56388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00B0F0"/>
                </a:solidFill>
              </a:rPr>
              <a:t>উড়োজাহাজের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ভেক্টর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উপাংশ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 descr="PHY01-140.39435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C00000"/>
                </a:solidFill>
              </a:rPr>
              <a:t>চলন্ত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গাড়ীর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বেগের</a:t>
            </a:r>
            <a:r>
              <a:rPr lang="en-US" sz="5400" dirty="0" smtClean="0">
                <a:solidFill>
                  <a:srgbClr val="C00000"/>
                </a:solidFill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</a:rPr>
              <a:t>উপংশ</a:t>
            </a:r>
            <a:endParaRPr lang="en-US" sz="54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ImageUploadedByPhysics Forums1429110373.3152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95400"/>
            <a:ext cx="9144000" cy="5562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কোনো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ভারী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বস্তুকে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ঠেলা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অপেক্ষা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টানা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সহজ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কেন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ব্যাখ্যাঃ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mg3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8763000" cy="5257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64</Words>
  <Application>Microsoft Office PowerPoint</Application>
  <PresentationFormat>On-screen Show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স্বাগতম</vt:lpstr>
      <vt:lpstr>অদ্বৈত্য কুমার ,উপাধ্যক্ষ</vt:lpstr>
      <vt:lpstr>শিখন ফল ১.ভেক্টর বিভাজন  ২.ভেক্টর অপারেটরঃগ্র্যাডিয়েন্ট,ডাইভারজেন্স,কার্ল</vt:lpstr>
      <vt:lpstr>ভেক্টর বিভাজন</vt:lpstr>
      <vt:lpstr>ভেক্টরের লম্ব উপাংশ</vt:lpstr>
      <vt:lpstr>ভেক্টর বিভাজনের উদাহরন</vt:lpstr>
      <vt:lpstr>উড়োজাহাজের ভেক্টর উপাংশ</vt:lpstr>
      <vt:lpstr>চলন্ত গাড়ীর বেগের উপংশ</vt:lpstr>
      <vt:lpstr>কোনো ভারী বস্তুকে ঠেলা অপেক্ষা টানা সহজ কেন ব্যাখ্যাঃ</vt:lpstr>
      <vt:lpstr>হেলানো তলে বক্সের ভেক্টর উপাংশ</vt:lpstr>
      <vt:lpstr>ভেক্টরের ত্রিমাত্রিক উপাংশ</vt:lpstr>
      <vt:lpstr>ভেক্টর অপারেটর</vt:lpstr>
      <vt:lpstr>গ্র্যাডিয়েন্ট,ডাইভারজেন্স,কার্ল</vt:lpstr>
      <vt:lpstr>Slide 14</vt:lpstr>
      <vt:lpstr> ১.স্কেলার ক্ষেত্র থেকে ভেক্টর ক্ষেত্রে উত্তরণের কৌশল হচ্ছে স্কেলার রাশির গ্র্যাডিয়েন্ট। ২.ডাইভারজেন্সের মাধ্যমে একটি ভেক্টর ক্ষেত্রকে স্কেলার ক্ষেত্রে রুপান্তর করা যায়। ৩.কোন ভেক্টর ক্ষেত্রের কার্ল একটি ভেক্টর রাশি।</vt:lpstr>
      <vt:lpstr>Slide 16</vt:lpstr>
      <vt:lpstr>কার্ল=০ হলে ভেক্টর ক্ষেত্রটি অঘূর্ননশীল,কার্ল=০ না হলে ক্ষেত্রটি ঘূর্ননশীল এবং অসংরক্ষনশীল</vt:lpstr>
      <vt:lpstr>মূল্যায়নঃ ১.ট্রলি ব্যাগের হাতল লম্বা রাখা হয় কেন। ২.লন রোলারকে ঠেলার চেয়ে টানা সহজ কেন। ৩.দড়ি দিয়ে নৌকা টানা হয় কেন।</vt:lpstr>
      <vt:lpstr>বাড়ীর কাজ ১.স্রোত না থাকলেএকজন সাঁতারু 4km/h বেগে সাঁতার কাটতে পারেন। 2km/h  বেগে সরলরেখা বরাবর প্রবাহিত একটি নদীরএপার থেকে ওপারের ঠিক বিপরীত বিন্দুতে যেতে হলে সাঁতারুকে কোনদিকে সাঁতার কাটতে হবে।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Apu ghosh1992</dc:creator>
  <cp:lastModifiedBy>monir01738504225</cp:lastModifiedBy>
  <cp:revision>44</cp:revision>
  <dcterms:created xsi:type="dcterms:W3CDTF">2006-08-16T00:00:00Z</dcterms:created>
  <dcterms:modified xsi:type="dcterms:W3CDTF">2020-04-10T11:27:41Z</dcterms:modified>
</cp:coreProperties>
</file>