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  <p:sldMasterId id="2147483881" r:id="rId2"/>
  </p:sldMasterIdLst>
  <p:notesMasterIdLst>
    <p:notesMasterId r:id="rId20"/>
  </p:notesMasterIdLst>
  <p:sldIdLst>
    <p:sldId id="257" r:id="rId3"/>
    <p:sldId id="258" r:id="rId4"/>
    <p:sldId id="275" r:id="rId5"/>
    <p:sldId id="259" r:id="rId6"/>
    <p:sldId id="261" r:id="rId7"/>
    <p:sldId id="262" r:id="rId8"/>
    <p:sldId id="260" r:id="rId9"/>
    <p:sldId id="264" r:id="rId10"/>
    <p:sldId id="265" r:id="rId11"/>
    <p:sldId id="270" r:id="rId12"/>
    <p:sldId id="266" r:id="rId13"/>
    <p:sldId id="273" r:id="rId14"/>
    <p:sldId id="272" r:id="rId15"/>
    <p:sldId id="276" r:id="rId16"/>
    <p:sldId id="263" r:id="rId17"/>
    <p:sldId id="268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99FF"/>
    <a:srgbClr val="B226B2"/>
    <a:srgbClr val="FD4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82406" autoAdjust="0"/>
  </p:normalViewPr>
  <p:slideViewPr>
    <p:cSldViewPr snapToGrid="0">
      <p:cViewPr varScale="1">
        <p:scale>
          <a:sx n="47" d="100"/>
          <a:sy n="47" d="100"/>
        </p:scale>
        <p:origin x="42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49BD5-FE64-4CD1-B434-492FCCBDF1B8}" type="datetimeFigureOut">
              <a:rPr lang="en-US" smtClean="0"/>
              <a:t>26-Mar-2020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83065-ADE9-4EAD-8DA3-BB9D860FF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34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83065-ADE9-4EAD-8DA3-BB9D860FFA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33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83065-ADE9-4EAD-8DA3-BB9D860FFA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3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83065-ADE9-4EAD-8DA3-BB9D860FFA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72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83065-ADE9-4EAD-8DA3-BB9D860FFA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99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42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647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640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631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3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79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43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138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869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53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6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8345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216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221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629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6247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479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3466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472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85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6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7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41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5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03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35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33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EDED-AD98-4337-BA33-D290D92577D9}" type="datetimeFigureOut">
              <a:rPr lang="en-US" smtClean="0"/>
              <a:t>26-Mar-2020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E5D3-7733-4B81-B911-F566A930B3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560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  <p:sldLayoutId id="2147483894" r:id="rId13"/>
    <p:sldLayoutId id="2147483895" r:id="rId14"/>
    <p:sldLayoutId id="2147483896" r:id="rId15"/>
    <p:sldLayoutId id="2147483897" r:id="rId16"/>
    <p:sldLayoutId id="214748389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2597"/>
            <a:ext cx="12107118" cy="681748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0636" y="1062465"/>
            <a:ext cx="11376832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b="1" dirty="0" err="1" smtClean="0">
                <a:solidFill>
                  <a:srgbClr val="00B0F0"/>
                </a:solidFill>
              </a:rPr>
              <a:t>সবাইকে</a:t>
            </a:r>
            <a:r>
              <a:rPr lang="en-US" sz="16600" b="1" dirty="0" smtClean="0">
                <a:solidFill>
                  <a:srgbClr val="00B0F0"/>
                </a:solidFill>
              </a:rPr>
              <a:t> </a:t>
            </a:r>
            <a:r>
              <a:rPr lang="en-US" sz="16600" b="1" dirty="0" err="1" smtClean="0">
                <a:solidFill>
                  <a:srgbClr val="00B0F0"/>
                </a:solidFill>
              </a:rPr>
              <a:t>স্বাগতম</a:t>
            </a:r>
            <a:endParaRPr lang="en-US" sz="1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8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2233" y="1088528"/>
            <a:ext cx="8345232" cy="460263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/>
          <p:cNvSpPr/>
          <p:nvPr/>
        </p:nvSpPr>
        <p:spPr>
          <a:xfrm>
            <a:off x="2140054" y="223341"/>
            <a:ext cx="8097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000" b="1" dirty="0">
                <a:solidFill>
                  <a:srgbClr val="0033CC"/>
                </a:solidFill>
              </a:rPr>
              <a:t>জীবন্ত কন্যা সন্তানকে সমাধিত করতঃ</a:t>
            </a:r>
            <a:endParaRPr lang="en-US" sz="4000" b="1" dirty="0">
              <a:solidFill>
                <a:srgbClr val="0033C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39770" y="6172729"/>
            <a:ext cx="3323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200" b="1" dirty="0">
                <a:solidFill>
                  <a:srgbClr val="0033CC"/>
                </a:solidFill>
              </a:rPr>
              <a:t>দাস-দাসীর অবস্থাঃ</a:t>
            </a:r>
            <a:endParaRPr lang="en-US" sz="32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6502" y="1389566"/>
            <a:ext cx="893149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Wingdings" panose="05000000000000000000" pitchFamily="2" charset="2"/>
              <a:buChar char="q"/>
            </a:pPr>
            <a:r>
              <a:rPr lang="bn-IN" sz="33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BD" sz="33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একটি </a:t>
            </a:r>
            <a:r>
              <a:rPr lang="bn-BD" sz="3300" dirty="0">
                <a:latin typeface="SolaimanLipi" panose="02000500020000020004" pitchFamily="2" charset="0"/>
                <a:cs typeface="SolaimanLipi" panose="02000500020000020004" pitchFamily="2" charset="0"/>
              </a:rPr>
              <a:t>অনুষ্ঠানে জনৈক ব্যাক্তি তার পাশে একজন দিনমজুর বসার কারণে তিনি  অন্য টেবিলে গিয়ে বসলেন</a:t>
            </a:r>
            <a:r>
              <a:rPr lang="bn-BD" sz="33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।</a:t>
            </a:r>
          </a:p>
          <a:p>
            <a:endParaRPr lang="bn-BD" sz="3600" dirty="0"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r>
              <a:rPr lang="bn-IN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১</a:t>
            </a:r>
            <a:r>
              <a:rPr lang="bn-IN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। 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উক্ত ঘটনাটি কোন সময়ের কথা মনে করিয়ে দেয়?</a:t>
            </a: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(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ক) সভ্যতার </a:t>
            </a:r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যুগের   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(খ) আইয়্যামে </a:t>
            </a:r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জাহেলিয়াতের</a:t>
            </a:r>
            <a:endParaRPr lang="bn-BD" sz="3600" dirty="0"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>
              <a:lnSpc>
                <a:spcPct val="150000"/>
              </a:lnSpc>
            </a:pPr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(গ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) প্রাচীন কালের  </a:t>
            </a:r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  </a:t>
            </a:r>
            <a:r>
              <a:rPr lang="bn-IN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(ঘ) আধুনিক কালের।</a:t>
            </a:r>
            <a:endParaRPr lang="en-US" sz="3600" dirty="0"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8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0455" y="2349660"/>
            <a:ext cx="81948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2938" indent="-642938">
              <a:buFont typeface="Wingdings" panose="05000000000000000000" pitchFamily="2" charset="2"/>
              <a:buChar char="q"/>
            </a:pPr>
            <a:r>
              <a:rPr lang="bn-BD" sz="54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আইয়্যামে জাহেলিয়াতের সামজাজিক অথবা রাজনৈতিক অবস্থা নিরূপণ করে একটি প্রতিবেন লিখে আনবে।</a:t>
            </a:r>
            <a:endParaRPr lang="en-US" sz="5400" dirty="0">
              <a:solidFill>
                <a:srgbClr val="002060"/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40638" y="454835"/>
            <a:ext cx="549862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8800" b="1" dirty="0">
                <a:solidFill>
                  <a:srgbClr val="0033CC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পাঠ মূল্যায়ন </a:t>
            </a:r>
            <a:endParaRPr lang="en-US" sz="8800" b="1" dirty="0">
              <a:solidFill>
                <a:srgbClr val="0033CC"/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3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1885" y="1817225"/>
            <a:ext cx="9349784" cy="32107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857250" indent="-857250">
              <a:buFont typeface="+mj-lt"/>
              <a:buAutoNum type="arabicParenR"/>
            </a:pP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‘আইয়্যাম’ শব্দের অর্থ কী?</a:t>
            </a:r>
          </a:p>
          <a:p>
            <a:pPr marL="857250" indent="-857250">
              <a:buFont typeface="+mj-lt"/>
              <a:buAutoNum type="arabicParenR"/>
            </a:pP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‘আইয়্যামু জাহেলিয়া’ অর্থ কী?</a:t>
            </a:r>
          </a:p>
          <a:p>
            <a:pPr marL="857250" indent="-857250">
              <a:buFont typeface="+mj-lt"/>
              <a:buAutoNum type="arabicParenR"/>
            </a:pP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আইয়্যামু জাহেলিয়ার সময় কাল কত বছর?</a:t>
            </a:r>
          </a:p>
          <a:p>
            <a:pPr marL="857250" indent="-857250">
              <a:buFont typeface="+mj-lt"/>
              <a:buAutoNum type="arabicParenR"/>
            </a:pP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উক্ত সময়ের রাজনৈতিক অবস্থা কেমন ছিল?</a:t>
            </a:r>
          </a:p>
          <a:p>
            <a:pPr marL="857250" indent="-857250">
              <a:buFont typeface="+mj-lt"/>
              <a:buAutoNum type="arabicParenR"/>
            </a:pP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গোত্র প্রধানের উপাধি কী ছিল?  </a:t>
            </a:r>
          </a:p>
        </p:txBody>
      </p:sp>
    </p:spTree>
    <p:extLst>
      <p:ext uri="{BB962C8B-B14F-4D97-AF65-F5344CB8AC3E}">
        <p14:creationId xmlns:p14="http://schemas.microsoft.com/office/powerpoint/2010/main" val="178359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00536" y="2028992"/>
            <a:ext cx="799625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১।যুগ</a:t>
            </a:r>
          </a:p>
          <a:p>
            <a:r>
              <a:rPr lang="bn-BD" sz="48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২</a:t>
            </a:r>
            <a:r>
              <a:rPr lang="bn-BD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। অজ্ঞতার যুগ</a:t>
            </a:r>
            <a:r>
              <a:rPr lang="bn-BD" sz="48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।</a:t>
            </a:r>
          </a:p>
          <a:p>
            <a:r>
              <a:rPr lang="bn-BD" sz="48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৩</a:t>
            </a:r>
            <a:r>
              <a:rPr lang="bn-BD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। প্রায় ছয় শতাব্দী কাল</a:t>
            </a:r>
            <a:r>
              <a:rPr lang="bn-BD" sz="48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।</a:t>
            </a:r>
          </a:p>
          <a:p>
            <a:r>
              <a:rPr lang="bn-BD" sz="48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৪</a:t>
            </a:r>
            <a:r>
              <a:rPr lang="bn-BD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। খুবই সূচনীয়</a:t>
            </a:r>
            <a:r>
              <a:rPr lang="bn-BD" sz="48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।</a:t>
            </a:r>
          </a:p>
          <a:p>
            <a:r>
              <a:rPr lang="bn-BD" sz="48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৫</a:t>
            </a:r>
            <a:r>
              <a:rPr lang="bn-BD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।  শায়েখ বা শেখ।</a:t>
            </a:r>
          </a:p>
          <a:p>
            <a:pPr algn="ctr"/>
            <a:endParaRPr lang="bn-BD" dirty="0"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 algn="ctr"/>
            <a:endParaRPr lang="bn-BD" dirty="0"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 algn="ctr"/>
            <a:endParaRPr lang="bn-BD" dirty="0"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4127" y="428264"/>
            <a:ext cx="219964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solidFill>
                  <a:srgbClr val="0033CC"/>
                </a:solidFill>
              </a:rPr>
              <a:t>জবাব</a:t>
            </a:r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51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305036" y="350663"/>
            <a:ext cx="458651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dirty="0">
                <a:solidFill>
                  <a:srgbClr val="7030A0"/>
                </a:solidFill>
              </a:rPr>
              <a:t>একক কাজ</a:t>
            </a:r>
            <a:endParaRPr lang="en-US" sz="7200" b="1" dirty="0">
              <a:solidFill>
                <a:srgbClr val="7030A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3377" y="1485774"/>
            <a:ext cx="108917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১। “আইয়্যামে </a:t>
            </a:r>
            <a:r>
              <a:rPr lang="bn-BD" sz="36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জাহেলিয়াতের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” </a:t>
            </a:r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অর্থ-</a:t>
            </a:r>
          </a:p>
          <a:p>
            <a:endParaRPr lang="bn-BD" sz="3600" dirty="0"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	(ক) আলোকিত দিন 		(খ) অন্ধকার দিন </a:t>
            </a:r>
          </a:p>
          <a:p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	(গ) </a:t>
            </a:r>
            <a:r>
              <a:rPr lang="bn-IN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অজ্ঞতার যুগ 		(গ) আলোকিত যুগ</a:t>
            </a:r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।</a:t>
            </a:r>
          </a:p>
          <a:p>
            <a:endParaRPr lang="en-US" sz="3600" dirty="0"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২। “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আইয়্যামে </a:t>
            </a:r>
            <a:r>
              <a:rPr lang="bn-BD" sz="3600" dirty="0">
                <a:solidFill>
                  <a:srgbClr val="00206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জাহেলিয়াতের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” অন্তর্ভুক্ত ছিল কোনটি</a:t>
            </a:r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?</a:t>
            </a:r>
          </a:p>
          <a:p>
            <a:endParaRPr lang="bn-BD" sz="3600" dirty="0"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(ক) সম্পুর্ণ আরব দেশ 	</a:t>
            </a:r>
            <a:r>
              <a:rPr lang="bn-IN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(খ) </a:t>
            </a:r>
            <a:r>
              <a:rPr lang="bn-IN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হেজাজ ও পাশ্ববর্তী এলাকা </a:t>
            </a:r>
            <a:endParaRPr lang="bn-IN" sz="3600" dirty="0"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(গ) বিশ্ব ব্যাপী  </a:t>
            </a:r>
            <a:r>
              <a:rPr lang="bn-BD" sz="36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         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	</a:t>
            </a:r>
            <a:r>
              <a:rPr lang="en-US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BD" sz="3600" dirty="0">
                <a:latin typeface="SolaimanLipi" panose="02000500020000020004" pitchFamily="2" charset="0"/>
                <a:cs typeface="SolaimanLipi" panose="02000500020000020004" pitchFamily="2" charset="0"/>
              </a:rPr>
              <a:t>(ঘ) ইয়ামান।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5557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7858" y="1730827"/>
            <a:ext cx="81833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428625">
              <a:buFont typeface="Wingdings" panose="05000000000000000000" pitchFamily="2" charset="2"/>
              <a:buChar char="q"/>
            </a:pPr>
            <a:r>
              <a:rPr lang="bn-BD" sz="2800" dirty="0">
                <a:latin typeface="SolaimanLipi" panose="02000500020000020004" pitchFamily="2" charset="0"/>
                <a:cs typeface="SolaimanLipi" panose="02000500020000020004" pitchFamily="2" charset="0"/>
              </a:rPr>
              <a:t>মেলায় একটি খেলাকে কেন্দ্র করে দুই গ্রাম বাসী  সংঘর্ষে জড়িয়ে পড়ল। </a:t>
            </a:r>
            <a:r>
              <a:rPr lang="en-US" sz="2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BD" sz="2800" dirty="0">
                <a:latin typeface="SolaimanLipi" panose="02000500020000020004" pitchFamily="2" charset="0"/>
                <a:cs typeface="SolaimanLipi" panose="02000500020000020004" pitchFamily="2" charset="0"/>
              </a:rPr>
              <a:t>এমনকি কয়েকদিন পর্যন্ত সংঘাত চলতে থাকল। </a:t>
            </a:r>
          </a:p>
          <a:p>
            <a:r>
              <a:rPr lang="bn-BD" sz="2800" dirty="0">
                <a:latin typeface="SolaimanLipi" panose="02000500020000020004" pitchFamily="2" charset="0"/>
                <a:cs typeface="SolaimanLipi" panose="02000500020000020004" pitchFamily="2" charset="0"/>
              </a:rPr>
              <a:t>	১।  উক্ত ঘটনা তোমার পাঠ্য বইয়ে আলোচিত কোন বিষয়টির কথা মনে করিয়ে দেয়?</a:t>
            </a:r>
          </a:p>
          <a:p>
            <a:r>
              <a:rPr lang="bn-BD" sz="2800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         ২</a:t>
            </a:r>
            <a:r>
              <a:rPr lang="bn-BD" sz="2800" dirty="0">
                <a:latin typeface="SolaimanLipi" panose="02000500020000020004" pitchFamily="2" charset="0"/>
                <a:cs typeface="SolaimanLipi" panose="02000500020000020004" pitchFamily="2" charset="0"/>
              </a:rPr>
              <a:t>।  উক্ত ঘটনা সে সময়কার কোন অবস্থার সাথে মিল রয়েছে?</a:t>
            </a:r>
          </a:p>
          <a:p>
            <a:r>
              <a:rPr lang="bn-BD" sz="2800" dirty="0">
                <a:latin typeface="SolaimanLipi" panose="02000500020000020004" pitchFamily="2" charset="0"/>
                <a:cs typeface="SolaimanLipi" panose="02000500020000020004" pitchFamily="2" charset="0"/>
              </a:rPr>
              <a:t>	(ক) রাজ নৈতিক 	(খ) সামাজিক 			</a:t>
            </a:r>
          </a:p>
          <a:p>
            <a:r>
              <a:rPr lang="bn-BD" sz="2800" dirty="0">
                <a:latin typeface="SolaimanLipi" panose="02000500020000020004" pitchFamily="2" charset="0"/>
                <a:cs typeface="SolaimanLipi" panose="02000500020000020004" pitchFamily="2" charset="0"/>
              </a:rPr>
              <a:t>	(গ) অর্থনৈতিক 	(ঘ) ধর্মীয়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062714" y="416689"/>
            <a:ext cx="431079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solidFill>
                  <a:srgbClr val="7030A0"/>
                </a:solidFill>
              </a:rPr>
              <a:t>দলীয় কাজ </a:t>
            </a:r>
            <a:endParaRPr lang="en-US" sz="6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93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25038" y="1079868"/>
            <a:ext cx="883524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6600" b="1" dirty="0">
                <a:solidFill>
                  <a:srgbClr val="C00000"/>
                </a:solidFill>
              </a:rPr>
              <a:t>সবাইকে ধন্যবাদ </a:t>
            </a:r>
            <a:endParaRPr lang="en-US" sz="1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97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419109" y="532435"/>
            <a:ext cx="7002683" cy="13704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chemeClr val="tx1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শিক্ষক পরিচিতি </a:t>
            </a:r>
            <a:endParaRPr lang="en-US" sz="8800" b="1" dirty="0">
              <a:solidFill>
                <a:schemeClr val="tx1"/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7786" y="2161847"/>
            <a:ext cx="990407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4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4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8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4800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4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4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4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8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endParaRPr lang="en-US" sz="4800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en-US" sz="4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</a:t>
            </a:r>
            <a:r>
              <a:rPr lang="en-US" sz="4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4800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4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 rtl="1"/>
            <a:r>
              <a:rPr lang="en-US" sz="48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2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32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sz="32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৮৬</a:t>
            </a:r>
            <a:r>
              <a:rPr lang="bn-IN" sz="2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662" y="1894349"/>
            <a:ext cx="1752600" cy="188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56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 ইতিহাস</a:t>
            </a:r>
          </a:p>
          <a:p>
            <a:pPr algn="ctr"/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 </a:t>
            </a:r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৯ম শ্রেণী</a:t>
            </a:r>
          </a:p>
          <a:p>
            <a:pPr algn="ctr"/>
            <a:r>
              <a:rPr lang="bn-BD" sz="5400" dirty="0" smtClean="0">
                <a:solidFill>
                  <a:srgbClr val="FFC00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আইয়্যামে </a:t>
            </a:r>
            <a:r>
              <a:rPr lang="bn-BD" sz="5400" dirty="0">
                <a:solidFill>
                  <a:srgbClr val="FFC00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জাহেলিয়্যাত </a:t>
            </a:r>
          </a:p>
          <a:p>
            <a:pPr algn="ctr"/>
            <a:endParaRPr lang="bn-BD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53890" y="616881"/>
            <a:ext cx="541686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8800" b="1" dirty="0" smtClean="0">
                <a:latin typeface="SolaimanLipi" panose="02000500020000020004" pitchFamily="2" charset="0"/>
                <a:cs typeface="SolaimanLipi" panose="02000500020000020004" pitchFamily="2" charset="0"/>
              </a:rPr>
              <a:t>পাঠ পরিচিতি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33156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270660"/>
            <a:ext cx="5367647" cy="245819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6" name="Rectangle 5"/>
          <p:cNvSpPr/>
          <p:nvPr/>
        </p:nvSpPr>
        <p:spPr>
          <a:xfrm>
            <a:off x="6163294" y="1235034"/>
            <a:ext cx="6028706" cy="214819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7" name="Rectangle 6"/>
          <p:cNvSpPr/>
          <p:nvPr/>
        </p:nvSpPr>
        <p:spPr>
          <a:xfrm>
            <a:off x="0" y="3944769"/>
            <a:ext cx="5355771" cy="231352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Rectangle 7"/>
          <p:cNvSpPr/>
          <p:nvPr/>
        </p:nvSpPr>
        <p:spPr>
          <a:xfrm>
            <a:off x="6242463" y="3918857"/>
            <a:ext cx="5949537" cy="2161309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TextBox 8"/>
          <p:cNvSpPr txBox="1"/>
          <p:nvPr/>
        </p:nvSpPr>
        <p:spPr>
          <a:xfrm>
            <a:off x="7928295" y="3451059"/>
            <a:ext cx="1566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নারীনির্যাতন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5563" y="3400036"/>
            <a:ext cx="19176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যুদ্ধ বিগ্রহ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1971" y="6334780"/>
            <a:ext cx="2673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নেশা বা মদের আসর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01770" y="6016454"/>
            <a:ext cx="3052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নির্যাতিতা গৃহ পরিচারিকা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54173" y="183240"/>
            <a:ext cx="725711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6600" b="1" dirty="0" smtClean="0">
                <a:solidFill>
                  <a:srgbClr val="FFC000"/>
                </a:solidFill>
              </a:rPr>
              <a:t>এসো কিছু ছবিদেখি </a:t>
            </a:r>
            <a:endParaRPr lang="en-US" sz="6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26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5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28155" y="1578614"/>
            <a:ext cx="90965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Wingdings" panose="05000000000000000000" pitchFamily="2" charset="2"/>
              <a:buChar char="v"/>
            </a:pPr>
            <a:r>
              <a:rPr lang="bn-BD" sz="5400" dirty="0">
                <a:solidFill>
                  <a:srgbClr val="7030A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আজকের </a:t>
            </a:r>
            <a:r>
              <a:rPr lang="bn-BD" sz="5400" dirty="0" smtClean="0">
                <a:solidFill>
                  <a:srgbClr val="7030A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পাঠঃ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bn-BD" sz="5400" dirty="0" smtClean="0">
                <a:solidFill>
                  <a:srgbClr val="00B05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আইয়্যামে </a:t>
            </a:r>
            <a:r>
              <a:rPr lang="bn-BD" sz="5400" dirty="0">
                <a:solidFill>
                  <a:srgbClr val="00B05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জাহেলিয়্যাত </a:t>
            </a:r>
            <a:endParaRPr lang="bn-BD" sz="5400" dirty="0" smtClean="0">
              <a:solidFill>
                <a:srgbClr val="00B050"/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rgbClr val="00B05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১ম </a:t>
            </a:r>
            <a:r>
              <a:rPr lang="en-US" sz="5400" dirty="0" err="1" smtClean="0">
                <a:solidFill>
                  <a:srgbClr val="00B05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অধ্যায়</a:t>
            </a:r>
            <a:r>
              <a:rPr lang="bn-BD" sz="5400" dirty="0" smtClean="0">
                <a:solidFill>
                  <a:srgbClr val="00B05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ঃ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US" sz="5400" dirty="0" smtClean="0">
                <a:solidFill>
                  <a:srgbClr val="00B05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৪র্থ </a:t>
            </a:r>
            <a:r>
              <a:rPr lang="en-US" sz="5400" dirty="0" err="1">
                <a:solidFill>
                  <a:srgbClr val="00B05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পরিচ্ছেদ</a:t>
            </a:r>
            <a:r>
              <a:rPr lang="bn-BD" sz="5400" dirty="0">
                <a:solidFill>
                  <a:srgbClr val="00B05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endParaRPr lang="en-US" sz="5400" dirty="0">
              <a:solidFill>
                <a:srgbClr val="00B050"/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6343" y="356260"/>
            <a:ext cx="4913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b="1" dirty="0" smtClean="0">
                <a:solidFill>
                  <a:srgbClr val="FFC000"/>
                </a:solidFill>
              </a:rPr>
              <a:t>পাঠ ঘোষণা </a:t>
            </a:r>
            <a:endParaRPr lang="en-US" sz="7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70974" y="2267487"/>
            <a:ext cx="7704786" cy="957869"/>
            <a:chOff x="0" y="412125"/>
            <a:chExt cx="12192000" cy="1622738"/>
          </a:xfrm>
        </p:grpSpPr>
        <p:sp>
          <p:nvSpPr>
            <p:cNvPr id="2" name="Rectangle 1"/>
            <p:cNvSpPr/>
            <p:nvPr/>
          </p:nvSpPr>
          <p:spPr>
            <a:xfrm>
              <a:off x="10200068" y="412125"/>
              <a:ext cx="1991932" cy="1622737"/>
            </a:xfrm>
            <a:prstGeom prst="rect">
              <a:avLst/>
            </a:prstGeom>
            <a:blipFill dpi="0" rotWithShape="1">
              <a:blip r:embed="rId2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412125"/>
              <a:ext cx="10200068" cy="16227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28625" indent="-428625">
                <a:buFont typeface="Wingdings" panose="05000000000000000000" pitchFamily="2" charset="2"/>
                <a:buChar char="q"/>
              </a:pPr>
              <a:r>
                <a:rPr lang="bn-BD" sz="3000" dirty="0">
                  <a:solidFill>
                    <a:schemeClr val="tx1"/>
                  </a:solidFill>
                  <a:latin typeface="SolaimanLipi" panose="02000500020000020004" pitchFamily="2" charset="0"/>
                  <a:cs typeface="SolaimanLipi" panose="02000500020000020004" pitchFamily="2" charset="0"/>
                </a:rPr>
                <a:t>“আইয়্যামে জাহেলিয়াতের” সংজ্ঞা </a:t>
              </a:r>
              <a:r>
                <a:rPr lang="bn-IN" sz="3000" dirty="0">
                  <a:solidFill>
                    <a:schemeClr val="tx1"/>
                  </a:solidFill>
                  <a:latin typeface="SolaimanLipi" panose="02000500020000020004" pitchFamily="2" charset="0"/>
                  <a:cs typeface="SolaimanLipi" panose="02000500020000020004" pitchFamily="2" charset="0"/>
                </a:rPr>
                <a:t>বলতে</a:t>
              </a:r>
              <a:r>
                <a:rPr lang="bn-BD" sz="3000" dirty="0">
                  <a:solidFill>
                    <a:schemeClr val="tx1"/>
                  </a:solidFill>
                  <a:latin typeface="SolaimanLipi" panose="02000500020000020004" pitchFamily="2" charset="0"/>
                  <a:cs typeface="SolaimanLipi" panose="02000500020000020004" pitchFamily="2" charset="0"/>
                </a:rPr>
                <a:t> পারবে।</a:t>
              </a:r>
              <a:endParaRPr lang="en-US" sz="3000" dirty="0">
                <a:solidFill>
                  <a:schemeClr val="tx1"/>
                </a:solidFill>
                <a:latin typeface="SolaimanLipi" panose="02000500020000020004" pitchFamily="2" charset="0"/>
                <a:cs typeface="SolaimanLipi" panose="02000500020000020004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270975" y="3295380"/>
            <a:ext cx="7704785" cy="788028"/>
            <a:chOff x="-818122" y="8996"/>
            <a:chExt cx="12306736" cy="1622740"/>
          </a:xfrm>
        </p:grpSpPr>
        <p:sp>
          <p:nvSpPr>
            <p:cNvPr id="6" name="Rectangle 5"/>
            <p:cNvSpPr/>
            <p:nvPr/>
          </p:nvSpPr>
          <p:spPr>
            <a:xfrm>
              <a:off x="9458309" y="8996"/>
              <a:ext cx="2030305" cy="1622738"/>
            </a:xfrm>
            <a:prstGeom prst="rect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818122" y="9004"/>
              <a:ext cx="10276431" cy="162273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28625" indent="-428625">
                <a:buFont typeface="Wingdings" panose="05000000000000000000" pitchFamily="2" charset="2"/>
                <a:buChar char="q"/>
              </a:pPr>
              <a:r>
                <a:rPr lang="bn-BD" sz="2700" dirty="0">
                  <a:solidFill>
                    <a:schemeClr val="tx1"/>
                  </a:solidFill>
                  <a:latin typeface="SolaimanLipi" panose="02000500020000020004" pitchFamily="2" charset="0"/>
                  <a:cs typeface="SolaimanLipi" panose="02000500020000020004" pitchFamily="2" charset="0"/>
                </a:rPr>
                <a:t>“আইয়্যামে জাহেলিয়াতের” রাজনৈতিক অবস্থা ব্যাখ্যা করতে পারবে।</a:t>
              </a:r>
              <a:endParaRPr lang="en-US" sz="2700" dirty="0">
                <a:solidFill>
                  <a:schemeClr val="tx1"/>
                </a:solidFill>
                <a:latin typeface="SolaimanLipi" panose="02000500020000020004" pitchFamily="2" charset="0"/>
                <a:cs typeface="SolaimanLipi" panose="02000500020000020004" pitchFamily="2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56619" y="4129684"/>
            <a:ext cx="7719144" cy="799703"/>
            <a:chOff x="-22497" y="362457"/>
            <a:chExt cx="12096638" cy="1672406"/>
          </a:xfrm>
        </p:grpSpPr>
        <p:sp>
          <p:nvSpPr>
            <p:cNvPr id="9" name="Rectangle 8"/>
            <p:cNvSpPr/>
            <p:nvPr/>
          </p:nvSpPr>
          <p:spPr>
            <a:xfrm>
              <a:off x="10101464" y="412125"/>
              <a:ext cx="1972677" cy="1622738"/>
            </a:xfrm>
            <a:prstGeom prst="rect">
              <a:avLst/>
            </a:prstGeom>
            <a:blipFill dpi="0" rotWithShape="1">
              <a:blip r:embed="rId4">
                <a:duotone>
                  <a:prstClr val="black"/>
                  <a:schemeClr val="accent4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22497" y="362457"/>
              <a:ext cx="10082206" cy="16227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28625" indent="-428625">
                <a:buFont typeface="Wingdings" panose="05000000000000000000" pitchFamily="2" charset="2"/>
                <a:buChar char="q"/>
              </a:pPr>
              <a:r>
                <a:rPr lang="bn-BD" sz="2700" dirty="0">
                  <a:solidFill>
                    <a:schemeClr val="tx1"/>
                  </a:solidFill>
                  <a:latin typeface="SolaimanLipi" panose="02000500020000020004" pitchFamily="2" charset="0"/>
                  <a:cs typeface="SolaimanLipi" panose="02000500020000020004" pitchFamily="2" charset="0"/>
                </a:rPr>
                <a:t>“আইয়্যামে জাহেলিয়াতের” সামাজিক অবস্থা মূল্যায়ণ  করতে পারবে।</a:t>
              </a:r>
              <a:endParaRPr lang="en-US" sz="2700" dirty="0">
                <a:solidFill>
                  <a:schemeClr val="tx1"/>
                </a:solidFill>
                <a:latin typeface="SolaimanLipi" panose="02000500020000020004" pitchFamily="2" charset="0"/>
                <a:cs typeface="SolaimanLipi" panose="02000500020000020004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091503" y="569200"/>
            <a:ext cx="48177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rgbClr val="FFC000"/>
                </a:solidFill>
              </a:rPr>
              <a:t>শিখন ফল </a:t>
            </a:r>
            <a:endParaRPr lang="en-US" sz="7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363" y="1328096"/>
            <a:ext cx="104133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28625" indent="-428625" defTabSz="685800">
              <a:buFont typeface="Wingdings" panose="05000000000000000000" pitchFamily="2" charset="2"/>
              <a:buChar char="q"/>
            </a:pP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ব</a:t>
            </a:r>
            <a:r>
              <a:rPr lang="en-US" sz="2400" dirty="0" err="1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্যা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প্তিকাল</a:t>
            </a:r>
            <a:r>
              <a:rPr lang="bn-BD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ঃ 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এই অন্ধকা</a:t>
            </a:r>
            <a:r>
              <a:rPr lang="bn-BD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রা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চ্ছন্ন যুগের ব্যপ্তিকাল কতদিন ছিল তা নিয়ে ঐতিহাসিকদের ভিতর মতপার্থক্য রয়েছে।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সেই মতামতসমূহ নিম্ন </a:t>
            </a:r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রুপঃ</a:t>
            </a:r>
            <a:endParaRPr lang="bn-BD" sz="2400" dirty="0" smtClean="0">
              <a:solidFill>
                <a:schemeClr val="accent2">
                  <a:lumMod val="50000"/>
                </a:schemeClr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 marL="428625" indent="-428625" defTabSz="685800">
              <a:buFont typeface="Wingdings" panose="05000000000000000000" pitchFamily="2" charset="2"/>
              <a:buChar char="q"/>
            </a:pPr>
            <a:endParaRPr lang="bn-BD" sz="2400" dirty="0" smtClean="0">
              <a:solidFill>
                <a:schemeClr val="accent2">
                  <a:lumMod val="50000"/>
                </a:schemeClr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 marL="428625" indent="-428625" defTabSz="68580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IN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অনেকে বলেছেন যে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,</a:t>
            </a:r>
            <a:r>
              <a:rPr lang="bn-IN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আদম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(</a:t>
            </a:r>
            <a:r>
              <a:rPr lang="bn-IN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আঃ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) </a:t>
            </a:r>
            <a:r>
              <a:rPr lang="bn-IN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থেকে শুরু করে মুহাম্মদ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(</a:t>
            </a:r>
            <a:r>
              <a:rPr lang="bn-IN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সাঃ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)</a:t>
            </a:r>
            <a:r>
              <a:rPr lang="bn-IN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এর জন্মের আগ পর্যন্ত সময়কালকে আইয়্যামে জাহেলিয়াত বলা হয়।</a:t>
            </a:r>
            <a:r>
              <a:rPr lang="bn-BD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IN" sz="2400" dirty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তবে এধরনের মতামত গ্রহণযোগ্য নয়</a:t>
            </a:r>
            <a:r>
              <a:rPr lang="bn-IN" sz="2400" dirty="0" smtClean="0">
                <a:solidFill>
                  <a:schemeClr val="accent6">
                    <a:lumMod val="75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।</a:t>
            </a:r>
            <a:endParaRPr lang="bn-BD" sz="2400" dirty="0" smtClean="0">
              <a:solidFill>
                <a:schemeClr val="accent6">
                  <a:lumMod val="75000"/>
                </a:schemeClr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 marL="428625" indent="-428625" defTabSz="68580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accent6">
                  <a:lumMod val="75000"/>
                </a:schemeClr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 marL="428625" indent="-428625" defTabSz="6858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আবার কোন কোন আরব ঐতিহাসিক বলেছেন যে</a:t>
            </a:r>
            <a:r>
              <a:rPr lang="bn-BD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,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হযরত ঈসা</a:t>
            </a:r>
            <a:r>
              <a:rPr lang="bn-BD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(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আঃ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) 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এর আবির্ভাবের পর থেকে হযরত মুহাম্মদ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(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সাঃ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) </a:t>
            </a:r>
            <a:r>
              <a:rPr lang="bn-IN" sz="2400" dirty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এর জন্মের আগ পর্যন্ত এর ব্যাপ্তিকাল বিস্তৃত ছিল</a:t>
            </a:r>
            <a:r>
              <a:rPr lang="bn-IN" sz="2400" dirty="0" smtClean="0">
                <a:solidFill>
                  <a:schemeClr val="accent2">
                    <a:lumMod val="50000"/>
                  </a:schemeClr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।</a:t>
            </a:r>
            <a:endParaRPr lang="bn-BD" sz="2400" dirty="0" smtClean="0">
              <a:solidFill>
                <a:schemeClr val="accent2">
                  <a:lumMod val="50000"/>
                </a:schemeClr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 marL="428625" indent="-428625" defTabSz="685800">
              <a:buFont typeface="Wingdings" panose="05000000000000000000" pitchFamily="2" charset="2"/>
              <a:buChar char="Ø"/>
            </a:pPr>
            <a:endParaRPr lang="bn-BD" sz="2400" dirty="0" smtClean="0">
              <a:solidFill>
                <a:schemeClr val="accent2">
                  <a:lumMod val="50000"/>
                </a:schemeClr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  <a:p>
            <a:pPr marL="428625" indent="-428625">
              <a:buFont typeface="Wingdings" panose="05000000000000000000" pitchFamily="2" charset="2"/>
              <a:buChar char="Ø"/>
            </a:pP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	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পি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.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কে হিট্টি বলেন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, “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মহানবী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(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সাঃ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)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এর আবির্ভাবের একশ বছর আগে থেকেই আইয়্যামে জাহিলিয়াতে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র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 শুরু হয়।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”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উপরের আলোচনা দ্বারা বুঝা যায় যে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,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 ঈসা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(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আঃ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)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 এর পরে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মুহাম্মদ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(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সাঃ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)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এর আবির্ভাবের পূর্বে 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অর্থাৎ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ইসলামের আবির্ভাবের পূর্ব 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পর্যন্ত সময়কালকে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 আইয়্যামে জাহিলিয়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া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তের </a:t>
            </a:r>
            <a:r>
              <a:rPr lang="bn-BD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কাল ধরা হয় </a:t>
            </a:r>
            <a:r>
              <a:rPr lang="bn-IN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olaimanLipi" panose="02000500020000020004" pitchFamily="2" charset="0"/>
                <a:cs typeface="SolaimanLipi" panose="02000500020000020004" pitchFamily="2" charset="0"/>
              </a:rPr>
              <a:t>।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783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01813" y="1033569"/>
            <a:ext cx="63401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dirty="0">
                <a:solidFill>
                  <a:srgbClr val="7030A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রাজনৈতিক অবস্থাঃ</a:t>
            </a:r>
            <a:endParaRPr lang="en-US" sz="6000" b="1" dirty="0">
              <a:solidFill>
                <a:srgbClr val="7030A0"/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74158" y="2515526"/>
            <a:ext cx="78476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প্রত্যেক গোত্রে একজন শাসক থাকত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,</a:t>
            </a:r>
            <a:r>
              <a:rPr lang="bn-BD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যাকে বলা হত 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 </a:t>
            </a:r>
            <a:r>
              <a:rPr lang="ar-SA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شيخ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বা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‘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শেখ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’।  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ফলে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গোত্রে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গোত্রে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দ্ব</a:t>
            </a:r>
            <a:r>
              <a:rPr lang="bn-BD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ন্দ্ব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bn-BD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সংঘাত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ছিল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নিত্য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নৈমিত্তিক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 </a:t>
            </a:r>
            <a:r>
              <a:rPr lang="en-US" sz="4800" dirty="0" err="1">
                <a:latin typeface="SolaimanLipi" panose="02000500020000020004" pitchFamily="2" charset="0"/>
                <a:cs typeface="SolaimanLipi" panose="02000500020000020004" pitchFamily="2" charset="0"/>
              </a:rPr>
              <a:t>ঘটনা</a:t>
            </a:r>
            <a:r>
              <a:rPr lang="en-US" sz="4800" dirty="0">
                <a:latin typeface="SolaimanLipi" panose="02000500020000020004" pitchFamily="2" charset="0"/>
                <a:cs typeface="SolaimanLipi" panose="02000500020000020004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37989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4177" y="1127707"/>
            <a:ext cx="8200337" cy="463639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8" name="Group 17"/>
          <p:cNvGrpSpPr/>
          <p:nvPr/>
        </p:nvGrpSpPr>
        <p:grpSpPr>
          <a:xfrm>
            <a:off x="2695862" y="4389883"/>
            <a:ext cx="7106035" cy="1249385"/>
            <a:chOff x="-717460" y="1250005"/>
            <a:chExt cx="12157843" cy="1992697"/>
          </a:xfrm>
        </p:grpSpPr>
        <p:sp>
          <p:nvSpPr>
            <p:cNvPr id="13" name="Oval 12"/>
            <p:cNvSpPr/>
            <p:nvPr/>
          </p:nvSpPr>
          <p:spPr>
            <a:xfrm>
              <a:off x="8332094" y="1309534"/>
              <a:ext cx="3108289" cy="1933168"/>
            </a:xfrm>
            <a:prstGeom prst="ellipse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5" name="Oval 14"/>
            <p:cNvSpPr/>
            <p:nvPr/>
          </p:nvSpPr>
          <p:spPr>
            <a:xfrm>
              <a:off x="-717460" y="1250005"/>
              <a:ext cx="3108289" cy="1933168"/>
            </a:xfrm>
            <a:prstGeom prst="ellipse">
              <a:avLst/>
            </a:prstGeom>
            <a:blipFill dpi="0"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3" name="Rectangle 2"/>
          <p:cNvSpPr/>
          <p:nvPr/>
        </p:nvSpPr>
        <p:spPr>
          <a:xfrm>
            <a:off x="3654208" y="0"/>
            <a:ext cx="48141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solidFill>
                  <a:srgbClr val="7030A0"/>
                </a:solidFill>
                <a:latin typeface="SolaimanLipi" panose="02000500020000020004" pitchFamily="2" charset="0"/>
                <a:cs typeface="SolaimanLipi" panose="02000500020000020004" pitchFamily="2" charset="0"/>
              </a:rPr>
              <a:t>সামাজিক অবস্থাঃ</a:t>
            </a:r>
            <a:endParaRPr lang="en-US" sz="4800" b="1" dirty="0">
              <a:solidFill>
                <a:srgbClr val="7030A0"/>
              </a:solidFill>
              <a:latin typeface="SolaimanLipi" panose="02000500020000020004" pitchFamily="2" charset="0"/>
              <a:cs typeface="SolaimanLipi" panose="02000500020000020004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91047" y="6114856"/>
            <a:ext cx="30524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3600" b="1" dirty="0">
                <a:solidFill>
                  <a:srgbClr val="0033CC"/>
                </a:solidFill>
              </a:rPr>
              <a:t>কৌলিণ্য প্রথাঃ </a:t>
            </a:r>
            <a:endParaRPr lang="en-US" sz="36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9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357</Words>
  <Application>Microsoft Office PowerPoint</Application>
  <PresentationFormat>Widescreen</PresentationFormat>
  <Paragraphs>78</Paragraphs>
  <Slides>17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SolaimanLipi</vt:lpstr>
      <vt:lpstr>Times New Roman</vt:lpstr>
      <vt:lpstr>Trebuchet MS</vt:lpstr>
      <vt:lpstr>Tw Cen MT</vt:lpstr>
      <vt:lpstr>Vrinda</vt:lpstr>
      <vt:lpstr>Wingdings</vt:lpstr>
      <vt:lpstr>Office Theme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m.m.kamal</dc:creator>
  <cp:lastModifiedBy>D H Liton</cp:lastModifiedBy>
  <cp:revision>243</cp:revision>
  <dcterms:created xsi:type="dcterms:W3CDTF">2017-01-30T15:02:46Z</dcterms:created>
  <dcterms:modified xsi:type="dcterms:W3CDTF">2020-03-26T11:25:50Z</dcterms:modified>
</cp:coreProperties>
</file>