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0" r:id="rId5"/>
    <p:sldId id="261" r:id="rId6"/>
    <p:sldId id="266" r:id="rId7"/>
    <p:sldId id="262" r:id="rId8"/>
    <p:sldId id="274" r:id="rId9"/>
    <p:sldId id="276" r:id="rId10"/>
    <p:sldId id="257" r:id="rId11"/>
    <p:sldId id="277" r:id="rId12"/>
    <p:sldId id="258" r:id="rId13"/>
    <p:sldId id="263" r:id="rId14"/>
    <p:sldId id="267" r:id="rId15"/>
    <p:sldId id="271" r:id="rId16"/>
    <p:sldId id="269" r:id="rId17"/>
    <p:sldId id="265" r:id="rId18"/>
    <p:sldId id="268" r:id="rId19"/>
    <p:sldId id="26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6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7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2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2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6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7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6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2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3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3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FB1A5-2771-44A9-BC3E-CFE7F9DC45F6}" type="datetimeFigureOut">
              <a:rPr lang="en-US" smtClean="0"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8128-BDE0-415D-8D3D-2A484102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3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49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68491"/>
            <a:ext cx="123239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C00000"/>
                </a:solidFill>
              </a:rPr>
              <a:t>সবাইকে স্বাগতম 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73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3207" y="-163773"/>
            <a:ext cx="1095915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শিখন</a:t>
            </a:r>
            <a:r>
              <a:rPr lang="bn-BD" sz="1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ফল</a:t>
            </a:r>
            <a:endParaRPr lang="en-US" sz="1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এই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পাঠে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যা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শিখবে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তা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নিম্নরূপঃ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</a:rPr>
              <a:t>১।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</a:rPr>
              <a:t>মক্কা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</a:rPr>
              <a:t>বিজয়ের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</a:rPr>
              <a:t>কাহিনী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</a:rPr>
              <a:t>এবং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</a:rPr>
              <a:t>এর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</a:rPr>
              <a:t>ফলাফল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</a:rPr>
              <a:t>বিশ্লেষন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</a:rPr>
              <a:t>করতে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</a:rPr>
              <a:t>পারবে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।</a:t>
            </a:r>
            <a:endParaRPr lang="bn-BD" sz="4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</a:rPr>
              <a:t>২। মক্কা বিজয়কালে মুসলিম বাহিনীরসৈন্যসংখ্যা কত ছিল তা জানতে পারবে।</a:t>
            </a:r>
          </a:p>
          <a:p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</a:rPr>
              <a:t>৩। মক্কা বিজয়ের ঘটনা বলতে পারবে। </a:t>
            </a:r>
          </a:p>
          <a:p>
            <a:pPr algn="ctr"/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2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282888" y="627797"/>
            <a:ext cx="9430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C00000"/>
                </a:solidFill>
              </a:rPr>
              <a:t>মক্কা বিজয়ের কারন </a:t>
            </a:r>
            <a:endParaRPr lang="en-US" sz="8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9893" y="2033514"/>
            <a:ext cx="105997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</a:rPr>
              <a:t>১। হুদায়বিয়ার সন্ধির চুক্তি ভঙ্গ।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২। বানু খুযায়ার ওপর আক্রমন।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৩। মহানবী (দঃ) মক্কার কুরাইশদের নিকট দূত পাঠান ৩টি শর্ত দিয়ে। তারা শেষোক্ত প্রস্তাবটিই মেনে নেয়। ফলে মহানবী (দঃ) মক্কা অভিযানের সিদ্ধান্ত নেন। 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7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65" y="1"/>
            <a:ext cx="11778018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মক্কা</a:t>
            </a:r>
            <a:r>
              <a:rPr lang="en-US" sz="115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15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বিজয়ের</a:t>
            </a:r>
            <a:r>
              <a:rPr lang="en-US" sz="115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15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কাহিনী</a:t>
            </a:r>
            <a:r>
              <a:rPr lang="en-US" sz="115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en-US" sz="4800" dirty="0" err="1">
                <a:solidFill>
                  <a:srgbClr val="00B050"/>
                </a:solidFill>
              </a:rPr>
              <a:t>মক্কা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বিজয়ের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কাহিনীঃ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হুদায়বিয়ার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সন্ধির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পর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মুহাম্মদ</a:t>
            </a:r>
            <a:r>
              <a:rPr lang="en-US" sz="4800" dirty="0">
                <a:solidFill>
                  <a:srgbClr val="00B050"/>
                </a:solidFill>
              </a:rPr>
              <a:t> (স) ও </a:t>
            </a:r>
            <a:r>
              <a:rPr lang="en-US" sz="4800" dirty="0" err="1">
                <a:solidFill>
                  <a:srgbClr val="00B050"/>
                </a:solidFill>
              </a:rPr>
              <a:t>কুরাইশদের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সাথে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দুইটি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গোত্র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যথাক্রমে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খোজায়া</a:t>
            </a:r>
            <a:r>
              <a:rPr lang="en-US" sz="4800" dirty="0">
                <a:solidFill>
                  <a:srgbClr val="00B050"/>
                </a:solidFill>
              </a:rPr>
              <a:t> ও </a:t>
            </a:r>
            <a:r>
              <a:rPr lang="en-US" sz="4800" dirty="0" err="1">
                <a:solidFill>
                  <a:srgbClr val="00B050"/>
                </a:solidFill>
              </a:rPr>
              <a:t>বানু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বকর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সন্ধি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সূত্রে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আবদ্ধ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হয়েছিল।কিন্তু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কুরাইশদের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সহযোগিতায়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বানু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বকর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গোত্রের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লোকেরা</a:t>
            </a:r>
            <a:r>
              <a:rPr lang="en-US" sz="4800" dirty="0">
                <a:solidFill>
                  <a:srgbClr val="00B050"/>
                </a:solidFill>
              </a:rPr>
              <a:t>  </a:t>
            </a:r>
            <a:r>
              <a:rPr lang="en-US" sz="4800" dirty="0" err="1">
                <a:solidFill>
                  <a:srgbClr val="00B050"/>
                </a:solidFill>
              </a:rPr>
              <a:t>বানু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খোজায়া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গোত্রের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উপর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আক্রমন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চালিয়ে</a:t>
            </a:r>
            <a:r>
              <a:rPr lang="en-US" sz="4800" dirty="0">
                <a:solidFill>
                  <a:srgbClr val="00B050"/>
                </a:solidFill>
              </a:rPr>
              <a:t>  ২০ </a:t>
            </a:r>
            <a:r>
              <a:rPr lang="en-US" sz="4800" dirty="0" err="1">
                <a:solidFill>
                  <a:srgbClr val="00B050"/>
                </a:solidFill>
              </a:rPr>
              <a:t>জন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লোককে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হত্যা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করে</a:t>
            </a:r>
            <a:r>
              <a:rPr lang="en-US" sz="4800" dirty="0">
                <a:solidFill>
                  <a:srgbClr val="00B050"/>
                </a:solidFill>
              </a:rPr>
              <a:t>। </a:t>
            </a:r>
            <a:r>
              <a:rPr lang="en-US" sz="4800" dirty="0" err="1">
                <a:solidFill>
                  <a:srgbClr val="00B050"/>
                </a:solidFill>
              </a:rPr>
              <a:t>মুহাম্মদ</a:t>
            </a:r>
            <a:r>
              <a:rPr lang="en-US" sz="4800" dirty="0">
                <a:solidFill>
                  <a:srgbClr val="00B050"/>
                </a:solidFill>
              </a:rPr>
              <a:t> (স) </a:t>
            </a:r>
            <a:r>
              <a:rPr lang="en-US" sz="4800" dirty="0" err="1">
                <a:solidFill>
                  <a:srgbClr val="00B050"/>
                </a:solidFill>
              </a:rPr>
              <a:t>কুরাইশদেরকে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বানু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বকরকে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সহায়তা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বন্ধ</a:t>
            </a:r>
            <a:r>
              <a:rPr lang="en-US" sz="4800" dirty="0">
                <a:solidFill>
                  <a:srgbClr val="00B050"/>
                </a:solidFill>
              </a:rPr>
              <a:t>, </a:t>
            </a:r>
            <a:r>
              <a:rPr lang="en-US" sz="4800" dirty="0" err="1">
                <a:solidFill>
                  <a:srgbClr val="00B050"/>
                </a:solidFill>
              </a:rPr>
              <a:t>বানু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খোজায়াকে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হত্যার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ক্ষতিপুরন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বা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হুদায়বিয়ার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সন্ধির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শর্ত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বাতিল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করার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জন্য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বললে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তারা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শেষের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শর্তটি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মেনে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নেয়</a:t>
            </a:r>
            <a:r>
              <a:rPr lang="en-US" sz="4800" dirty="0" smtClean="0">
                <a:solidFill>
                  <a:srgbClr val="00B050"/>
                </a:solidFill>
              </a:rPr>
              <a:t>।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306" y="609811"/>
            <a:ext cx="1166883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rgbClr val="7030A0"/>
                </a:solidFill>
              </a:rPr>
              <a:t>মুহাম্মদ</a:t>
            </a:r>
            <a:r>
              <a:rPr lang="en-US" sz="4400" dirty="0">
                <a:solidFill>
                  <a:srgbClr val="7030A0"/>
                </a:solidFill>
              </a:rPr>
              <a:t> (স) </a:t>
            </a:r>
            <a:r>
              <a:rPr lang="en-US" sz="4400" dirty="0" err="1">
                <a:solidFill>
                  <a:srgbClr val="7030A0"/>
                </a:solidFill>
              </a:rPr>
              <a:t>কাল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বিলম্ব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না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করে</a:t>
            </a:r>
            <a:r>
              <a:rPr lang="en-US" sz="4400" dirty="0">
                <a:solidFill>
                  <a:srgbClr val="7030A0"/>
                </a:solidFill>
              </a:rPr>
              <a:t> ৬৩০ </a:t>
            </a:r>
            <a:r>
              <a:rPr lang="en-US" sz="4400" dirty="0" err="1">
                <a:solidFill>
                  <a:srgbClr val="7030A0"/>
                </a:solidFill>
              </a:rPr>
              <a:t>খ্রিষ্টাব্দের</a:t>
            </a:r>
            <a:r>
              <a:rPr lang="en-US" sz="4400" dirty="0">
                <a:solidFill>
                  <a:srgbClr val="7030A0"/>
                </a:solidFill>
              </a:rPr>
              <a:t> ১লা </a:t>
            </a:r>
            <a:r>
              <a:rPr lang="en-US" sz="4400" dirty="0" err="1">
                <a:solidFill>
                  <a:srgbClr val="7030A0"/>
                </a:solidFill>
              </a:rPr>
              <a:t>জানুয়ারী</a:t>
            </a:r>
            <a:r>
              <a:rPr lang="en-US" sz="4400" dirty="0">
                <a:solidFill>
                  <a:srgbClr val="7030A0"/>
                </a:solidFill>
              </a:rPr>
              <a:t> ১০,০০০মুজাহিদ </a:t>
            </a:r>
            <a:r>
              <a:rPr lang="en-US" sz="4400" dirty="0" err="1">
                <a:solidFill>
                  <a:srgbClr val="7030A0"/>
                </a:solidFill>
              </a:rPr>
              <a:t>নিয়ে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মক্কার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দিকে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যাত্রা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করলে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এটা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জানতে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পেরে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মক্কার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লোকেরা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ভীত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হয়ে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পড়লো</a:t>
            </a:r>
            <a:r>
              <a:rPr lang="en-US" sz="4400" dirty="0">
                <a:solidFill>
                  <a:srgbClr val="7030A0"/>
                </a:solidFill>
              </a:rPr>
              <a:t>। </a:t>
            </a:r>
            <a:r>
              <a:rPr lang="en-US" sz="4400" dirty="0" err="1">
                <a:solidFill>
                  <a:srgbClr val="7030A0"/>
                </a:solidFill>
              </a:rPr>
              <a:t>আবু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সুফিয়ান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পথিমধ্যে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এসে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মুহাম্মদ</a:t>
            </a:r>
            <a:r>
              <a:rPr lang="en-US" sz="4400" dirty="0">
                <a:solidFill>
                  <a:srgbClr val="7030A0"/>
                </a:solidFill>
              </a:rPr>
              <a:t> (স) </a:t>
            </a:r>
            <a:r>
              <a:rPr lang="en-US" sz="4400" dirty="0" err="1">
                <a:solidFill>
                  <a:srgbClr val="7030A0"/>
                </a:solidFill>
              </a:rPr>
              <a:t>এর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কাছে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আত্মসমর্পন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করেন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এবং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ইসলাম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গ্রহণ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করেন।মুসলমানরা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মক্কা</a:t>
            </a:r>
            <a:r>
              <a:rPr lang="en-US" sz="4400" dirty="0">
                <a:solidFill>
                  <a:srgbClr val="7030A0"/>
                </a:solidFill>
              </a:rPr>
              <a:t>  </a:t>
            </a:r>
            <a:r>
              <a:rPr lang="en-US" sz="4400" dirty="0" err="1">
                <a:solidFill>
                  <a:srgbClr val="7030A0"/>
                </a:solidFill>
              </a:rPr>
              <a:t>নগরীতে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প্রবেশে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খালেদ</a:t>
            </a:r>
            <a:r>
              <a:rPr lang="en-US" sz="4400" dirty="0">
                <a:solidFill>
                  <a:srgbClr val="7030A0"/>
                </a:solidFill>
              </a:rPr>
              <a:t> ও </a:t>
            </a:r>
            <a:r>
              <a:rPr lang="en-US" sz="4400" dirty="0" err="1">
                <a:solidFill>
                  <a:srgbClr val="7030A0"/>
                </a:solidFill>
              </a:rPr>
              <a:t>ইকরামা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কর্তৃক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সামান্য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বাধা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প্রাপ্ত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হলেও</a:t>
            </a:r>
            <a:r>
              <a:rPr lang="en-US" sz="4400" dirty="0">
                <a:solidFill>
                  <a:srgbClr val="7030A0"/>
                </a:solidFill>
              </a:rPr>
              <a:t>  </a:t>
            </a:r>
            <a:r>
              <a:rPr lang="en-US" sz="4400" dirty="0" err="1">
                <a:solidFill>
                  <a:srgbClr val="7030A0"/>
                </a:solidFill>
              </a:rPr>
              <a:t>প্রায়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বিনা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বাধায়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মুসলমানরা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মক্কা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নগরী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দখল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করে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নেয়</a:t>
            </a:r>
            <a:r>
              <a:rPr lang="en-US" sz="4400" dirty="0">
                <a:solidFill>
                  <a:srgbClr val="7030A0"/>
                </a:solidFill>
              </a:rPr>
              <a:t>। </a:t>
            </a:r>
            <a:r>
              <a:rPr lang="en-US" sz="4400" dirty="0" err="1">
                <a:solidFill>
                  <a:srgbClr val="7030A0"/>
                </a:solidFill>
              </a:rPr>
              <a:t>কাবা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শরীফ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থেকে</a:t>
            </a:r>
            <a:r>
              <a:rPr lang="en-US" sz="4400" dirty="0">
                <a:solidFill>
                  <a:srgbClr val="7030A0"/>
                </a:solidFill>
              </a:rPr>
              <a:t> ৩৬০টি </a:t>
            </a:r>
            <a:r>
              <a:rPr lang="en-US" sz="4400" dirty="0" err="1">
                <a:solidFill>
                  <a:srgbClr val="7030A0"/>
                </a:solidFill>
              </a:rPr>
              <a:t>মূর্তি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মুহাম্মদ</a:t>
            </a:r>
            <a:r>
              <a:rPr lang="en-US" sz="4400" dirty="0">
                <a:solidFill>
                  <a:srgbClr val="7030A0"/>
                </a:solidFill>
              </a:rPr>
              <a:t> (স) </a:t>
            </a:r>
            <a:r>
              <a:rPr lang="en-US" sz="4400" dirty="0" err="1">
                <a:solidFill>
                  <a:srgbClr val="7030A0"/>
                </a:solidFill>
              </a:rPr>
              <a:t>অপসারন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করেন</a:t>
            </a:r>
            <a:r>
              <a:rPr lang="en-US" sz="4400" dirty="0">
                <a:solidFill>
                  <a:srgbClr val="7030A0"/>
                </a:solidFill>
              </a:rPr>
              <a:t>। </a:t>
            </a:r>
            <a:r>
              <a:rPr lang="en-US" sz="4400" dirty="0" err="1">
                <a:solidFill>
                  <a:srgbClr val="7030A0"/>
                </a:solidFill>
              </a:rPr>
              <a:t>এই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যুদ্ধে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কুরাইশদের</a:t>
            </a:r>
            <a:r>
              <a:rPr lang="en-US" sz="4400" dirty="0">
                <a:solidFill>
                  <a:srgbClr val="7030A0"/>
                </a:solidFill>
              </a:rPr>
              <a:t> ২২ </a:t>
            </a:r>
            <a:r>
              <a:rPr lang="en-US" sz="4400" dirty="0" err="1">
                <a:solidFill>
                  <a:srgbClr val="7030A0"/>
                </a:solidFill>
              </a:rPr>
              <a:t>জন</a:t>
            </a:r>
            <a:r>
              <a:rPr lang="en-US" sz="4400" dirty="0">
                <a:solidFill>
                  <a:srgbClr val="7030A0"/>
                </a:solidFill>
              </a:rPr>
              <a:t> ও </a:t>
            </a:r>
            <a:r>
              <a:rPr lang="en-US" sz="4400" dirty="0" err="1">
                <a:solidFill>
                  <a:srgbClr val="7030A0"/>
                </a:solidFill>
              </a:rPr>
              <a:t>অন্য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গোত্রের</a:t>
            </a:r>
            <a:r>
              <a:rPr lang="en-US" sz="4400" dirty="0">
                <a:solidFill>
                  <a:srgbClr val="7030A0"/>
                </a:solidFill>
              </a:rPr>
              <a:t> ৪ </a:t>
            </a:r>
            <a:r>
              <a:rPr lang="en-US" sz="4400" dirty="0" err="1">
                <a:solidFill>
                  <a:srgbClr val="7030A0"/>
                </a:solidFill>
              </a:rPr>
              <a:t>জন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নিহত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হয়</a:t>
            </a:r>
            <a:r>
              <a:rPr lang="en-US" sz="4400" dirty="0">
                <a:solidFill>
                  <a:srgbClr val="7030A0"/>
                </a:solidFill>
              </a:rPr>
              <a:t>। </a:t>
            </a:r>
            <a:r>
              <a:rPr lang="en-US" sz="4400" dirty="0" err="1">
                <a:solidFill>
                  <a:srgbClr val="7030A0"/>
                </a:solidFill>
              </a:rPr>
              <a:t>মুহাম্মদ</a:t>
            </a:r>
            <a:r>
              <a:rPr lang="en-US" sz="4400" dirty="0">
                <a:solidFill>
                  <a:srgbClr val="7030A0"/>
                </a:solidFill>
              </a:rPr>
              <a:t> (স) </a:t>
            </a:r>
            <a:r>
              <a:rPr lang="en-US" sz="4400" dirty="0" err="1">
                <a:solidFill>
                  <a:srgbClr val="7030A0"/>
                </a:solidFill>
              </a:rPr>
              <a:t>মক্কার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সকল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মানুষকে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ক্ষমা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করে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দেন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এবং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কাবা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গৃহে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এক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আল্লাহর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ইবাদত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প্রতিষ্ঠিত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 err="1">
                <a:solidFill>
                  <a:srgbClr val="7030A0"/>
                </a:solidFill>
              </a:rPr>
              <a:t>করেন</a:t>
            </a:r>
            <a:r>
              <a:rPr lang="en-US" sz="4400" dirty="0">
                <a:solidFill>
                  <a:srgbClr val="7030A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4891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0"/>
            <a:ext cx="10768083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মক্কা</a:t>
            </a:r>
            <a:r>
              <a:rPr lang="en-US" sz="8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8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বিজয়ের</a:t>
            </a:r>
            <a:r>
              <a:rPr lang="en-US" sz="8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88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ফলাফল</a:t>
            </a:r>
            <a:endParaRPr lang="en-US" sz="8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ফলাফলঃ</a:t>
            </a:r>
            <a:endParaRPr lang="en-US" sz="7200" b="1" dirty="0" smtClean="0">
              <a:solidFill>
                <a:srgbClr val="FF0000"/>
              </a:solidFill>
            </a:endParaRPr>
          </a:p>
          <a:p>
            <a:r>
              <a:rPr lang="en-US" sz="4800" dirty="0" smtClean="0">
                <a:solidFill>
                  <a:srgbClr val="00B050"/>
                </a:solidFill>
              </a:rPr>
              <a:t>১। </a:t>
            </a:r>
            <a:r>
              <a:rPr lang="en-US" sz="4800" dirty="0" err="1" smtClean="0">
                <a:solidFill>
                  <a:srgbClr val="00B050"/>
                </a:solidFill>
              </a:rPr>
              <a:t>দ্বীনকে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বিজয়ী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শক্তি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হিসেবে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প্রতিষ্ঠা</a:t>
            </a:r>
            <a:r>
              <a:rPr lang="en-US" sz="4800" dirty="0" smtClean="0">
                <a:solidFill>
                  <a:srgbClr val="00B050"/>
                </a:solidFill>
              </a:rPr>
              <a:t>।</a:t>
            </a:r>
            <a:endParaRPr lang="bn-BD" sz="4800" dirty="0">
              <a:solidFill>
                <a:srgbClr val="00B050"/>
              </a:solidFill>
            </a:endParaRPr>
          </a:p>
          <a:p>
            <a:r>
              <a:rPr lang="bn-BD" sz="4000" dirty="0" smtClean="0">
                <a:solidFill>
                  <a:srgbClr val="00B050"/>
                </a:solidFill>
              </a:rPr>
              <a:t>২। শিরক মুক্ত করা  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800" dirty="0" smtClean="0">
                <a:solidFill>
                  <a:srgbClr val="00B050"/>
                </a:solidFill>
              </a:rPr>
              <a:t>৩</a:t>
            </a:r>
            <a:r>
              <a:rPr lang="en-US" sz="4800" dirty="0" smtClean="0">
                <a:solidFill>
                  <a:srgbClr val="00B050"/>
                </a:solidFill>
              </a:rPr>
              <a:t>। </a:t>
            </a:r>
            <a:r>
              <a:rPr lang="en-US" sz="4800" dirty="0" err="1" smtClean="0">
                <a:solidFill>
                  <a:srgbClr val="00B050"/>
                </a:solidFill>
              </a:rPr>
              <a:t>কাবার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গৌরব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পুনঃ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প্রতিষ্ঠা</a:t>
            </a:r>
            <a:r>
              <a:rPr lang="en-US" sz="4800" dirty="0">
                <a:solidFill>
                  <a:srgbClr val="00B050"/>
                </a:solidFill>
              </a:rPr>
              <a:t>। </a:t>
            </a:r>
            <a:endParaRPr lang="en-US" sz="4800" dirty="0" smtClean="0">
              <a:solidFill>
                <a:srgbClr val="00B050"/>
              </a:solidFill>
            </a:endParaRPr>
          </a:p>
          <a:p>
            <a:r>
              <a:rPr lang="en-US" sz="4800" dirty="0" smtClean="0">
                <a:solidFill>
                  <a:srgbClr val="00B050"/>
                </a:solidFill>
              </a:rPr>
              <a:t>৪। </a:t>
            </a:r>
            <a:r>
              <a:rPr lang="en-US" sz="4800" dirty="0" err="1" smtClean="0">
                <a:solidFill>
                  <a:srgbClr val="00B050"/>
                </a:solidFill>
              </a:rPr>
              <a:t>উদারতা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>
                <a:solidFill>
                  <a:srgbClr val="00B050"/>
                </a:solidFill>
              </a:rPr>
              <a:t>ও </a:t>
            </a:r>
            <a:r>
              <a:rPr lang="en-US" sz="4800" dirty="0" err="1">
                <a:solidFill>
                  <a:srgbClr val="00B050"/>
                </a:solidFill>
              </a:rPr>
              <a:t>ক্ষমার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প্রতীক</a:t>
            </a:r>
            <a:r>
              <a:rPr lang="en-US" sz="4800" dirty="0">
                <a:solidFill>
                  <a:srgbClr val="00B050"/>
                </a:solidFill>
              </a:rPr>
              <a:t>। </a:t>
            </a:r>
            <a:endParaRPr lang="en-US" sz="4800" dirty="0" smtClean="0">
              <a:solidFill>
                <a:srgbClr val="00B050"/>
              </a:solidFill>
            </a:endParaRPr>
          </a:p>
          <a:p>
            <a:r>
              <a:rPr lang="en-US" sz="4800" dirty="0" smtClean="0">
                <a:solidFill>
                  <a:srgbClr val="00B050"/>
                </a:solidFill>
              </a:rPr>
              <a:t>৫। </a:t>
            </a:r>
            <a:r>
              <a:rPr lang="en-US" sz="4800" dirty="0" err="1" smtClean="0">
                <a:solidFill>
                  <a:srgbClr val="00B050"/>
                </a:solidFill>
              </a:rPr>
              <a:t>দলে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দলে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ইসলাম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গ্রহণ</a:t>
            </a:r>
            <a:r>
              <a:rPr lang="en-US" sz="4800" dirty="0">
                <a:solidFill>
                  <a:srgbClr val="00B050"/>
                </a:solidFill>
              </a:rPr>
              <a:t>। </a:t>
            </a:r>
            <a:endParaRPr lang="bn-BD" sz="4800" dirty="0" smtClean="0">
              <a:solidFill>
                <a:srgbClr val="00B050"/>
              </a:solidFill>
            </a:endParaRPr>
          </a:p>
          <a:p>
            <a:r>
              <a:rPr lang="bn-BD" sz="4400" dirty="0" smtClean="0">
                <a:solidFill>
                  <a:srgbClr val="00B050"/>
                </a:solidFill>
              </a:rPr>
              <a:t>৬। </a:t>
            </a:r>
            <a:r>
              <a:rPr lang="en-US" sz="4400" dirty="0" err="1" smtClean="0">
                <a:solidFill>
                  <a:srgbClr val="00B050"/>
                </a:solidFill>
              </a:rPr>
              <a:t>কাবা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শরীফ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থেকে</a:t>
            </a:r>
            <a:r>
              <a:rPr lang="en-US" sz="4400" dirty="0">
                <a:solidFill>
                  <a:srgbClr val="00B050"/>
                </a:solidFill>
              </a:rPr>
              <a:t> ৩৬০টি </a:t>
            </a:r>
            <a:r>
              <a:rPr lang="en-US" sz="4400" dirty="0" err="1">
                <a:solidFill>
                  <a:srgbClr val="00B050"/>
                </a:solidFill>
              </a:rPr>
              <a:t>মূর্তি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অপসারন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করেন</a:t>
            </a:r>
            <a:r>
              <a:rPr lang="en-US" sz="4400" dirty="0">
                <a:solidFill>
                  <a:srgbClr val="00B050"/>
                </a:solidFill>
              </a:rPr>
              <a:t>।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72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379" y="450376"/>
            <a:ext cx="925926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3800" b="1" dirty="0" smtClean="0">
                <a:solidFill>
                  <a:srgbClr val="C00000"/>
                </a:solidFill>
              </a:rPr>
              <a:t>একক কাজ </a:t>
            </a:r>
            <a:endParaRPr lang="en-US" sz="13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3550" y="2904453"/>
            <a:ext cx="107758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7030A0"/>
                </a:solidFill>
              </a:rPr>
              <a:t>পবিত্র কাবা শরীফে কতটি মূর্তি ছিল? লিখ।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5647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379" y="450376"/>
            <a:ext cx="1037976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3800" b="1" dirty="0" smtClean="0">
                <a:solidFill>
                  <a:srgbClr val="C00000"/>
                </a:solidFill>
              </a:rPr>
              <a:t>জোড়ায় কাজ </a:t>
            </a:r>
            <a:endParaRPr lang="en-US" sz="13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7856" y="2893326"/>
            <a:ext cx="91576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মক্কা বিজয় কালে মহানবী (দঃ) কি ঘোষণা দিয়েছিলেন? আলোচনা করে লিখ। 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075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331" y="551580"/>
            <a:ext cx="1056090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6600" b="1" dirty="0" smtClean="0">
                <a:solidFill>
                  <a:srgbClr val="C00000"/>
                </a:solidFill>
              </a:rPr>
              <a:t>দলীয় কাজ </a:t>
            </a:r>
            <a:endParaRPr lang="en-US" sz="16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6980" y="2729552"/>
            <a:ext cx="107953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7030A0"/>
                </a:solidFill>
              </a:rPr>
              <a:t>“পবিত্র মক্কা বিজয়ের কারনে পবিত্র কাবার গৌরব ফিরেপেল” কথাটির তাতপর্য পর্যালোচনা কর? 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88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78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49230"/>
            <a:ext cx="123092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rgbClr val="C00000"/>
                </a:solidFill>
              </a:rPr>
              <a:t>বাড়ীর কাজ </a:t>
            </a:r>
            <a:endParaRPr lang="en-US" sz="199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4061" y="5064370"/>
            <a:ext cx="99245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 smtClean="0">
                <a:solidFill>
                  <a:schemeClr val="bg1"/>
                </a:solidFill>
              </a:rPr>
              <a:t>পবিত্র কাবা ঘরে কতটি মূর্তি ছিল?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75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189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200727"/>
            <a:ext cx="1244675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chemeClr val="bg1"/>
                </a:solidFill>
              </a:rPr>
              <a:t>সবাইকে ধন্যবাদ 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8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306" y="269855"/>
            <a:ext cx="890019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3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2437" y="2268440"/>
            <a:ext cx="86036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sz="5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en-US" sz="5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৮১৮৪৩৩৪</a:t>
            </a:r>
            <a:r>
              <a:rPr lang="bn-IN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৮৬ </a:t>
            </a: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605" y="1805326"/>
            <a:ext cx="2228873" cy="238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995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4962" y="450376"/>
            <a:ext cx="747672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 err="1" smtClean="0">
                <a:solidFill>
                  <a:srgbClr val="C00000"/>
                </a:solidFill>
              </a:rPr>
              <a:t>পাঠ</a:t>
            </a:r>
            <a:r>
              <a:rPr lang="en-US" sz="13800" b="1" dirty="0" smtClean="0">
                <a:solidFill>
                  <a:srgbClr val="C00000"/>
                </a:solidFill>
              </a:rPr>
              <a:t> </a:t>
            </a:r>
            <a:r>
              <a:rPr lang="en-US" sz="13800" b="1" dirty="0" err="1" smtClean="0">
                <a:solidFill>
                  <a:srgbClr val="C00000"/>
                </a:solidFill>
              </a:rPr>
              <a:t>পরিচিতি</a:t>
            </a:r>
            <a:endParaRPr lang="en-US" sz="13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2852382"/>
            <a:ext cx="726060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</a:rPr>
              <a:t>দাখিল দশম শ্রেণি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</a:rPr>
              <a:t>ইসলামের ইতিহাস</a:t>
            </a:r>
          </a:p>
          <a:p>
            <a:pPr algn="ctr"/>
            <a:r>
              <a:rPr lang="bn-BD" sz="6600" b="1" dirty="0" smtClean="0">
                <a:solidFill>
                  <a:srgbClr val="FFC000"/>
                </a:solidFill>
              </a:rPr>
              <a:t>মক্কা বিজয় </a:t>
            </a:r>
            <a:endParaRPr lang="en-US" sz="6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2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5" y="107618"/>
            <a:ext cx="11969513" cy="714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7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7712"/>
            <a:ext cx="12036229" cy="67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3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464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7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86" y="0"/>
            <a:ext cx="12051614" cy="690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6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84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8860" y="600501"/>
            <a:ext cx="77348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পাঠ ঘোষণা </a:t>
            </a:r>
            <a:endParaRPr lang="en-US" sz="115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4585" y="2702256"/>
            <a:ext cx="783740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C000"/>
                </a:solidFill>
              </a:rPr>
              <a:t>আজকের পাঠ-</a:t>
            </a:r>
          </a:p>
          <a:p>
            <a:pPr algn="ctr"/>
            <a:r>
              <a:rPr lang="bn-BD" sz="8000" b="1" dirty="0" smtClean="0">
                <a:solidFill>
                  <a:srgbClr val="7030A0"/>
                </a:solidFill>
              </a:rPr>
              <a:t>পবিত্র মক্কা বিজয় </a:t>
            </a:r>
            <a:endParaRPr lang="en-US" sz="8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61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400</Words>
  <Application>Microsoft Office PowerPoint</Application>
  <PresentationFormat>Widescreen</PresentationFormat>
  <Paragraphs>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H Liton</dc:creator>
  <cp:lastModifiedBy>D H Liton</cp:lastModifiedBy>
  <cp:revision>11</cp:revision>
  <dcterms:created xsi:type="dcterms:W3CDTF">2020-03-30T13:52:18Z</dcterms:created>
  <dcterms:modified xsi:type="dcterms:W3CDTF">2020-04-01T13:30:56Z</dcterms:modified>
</cp:coreProperties>
</file>