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85" r:id="rId3"/>
    <p:sldId id="257" r:id="rId4"/>
    <p:sldId id="258" r:id="rId5"/>
    <p:sldId id="281" r:id="rId6"/>
    <p:sldId id="279" r:id="rId7"/>
    <p:sldId id="280" r:id="rId8"/>
    <p:sldId id="282" r:id="rId9"/>
    <p:sldId id="283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5" r:id="rId18"/>
    <p:sldId id="267" r:id="rId19"/>
    <p:sldId id="268" r:id="rId20"/>
    <p:sldId id="269" r:id="rId21"/>
    <p:sldId id="272" r:id="rId22"/>
    <p:sldId id="273" r:id="rId23"/>
    <p:sldId id="274" r:id="rId24"/>
    <p:sldId id="275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44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0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4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6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0"/>
            <a:ext cx="9114430" cy="6828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1" y="304800"/>
            <a:ext cx="8991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rgbClr val="FF0000"/>
                </a:solidFill>
              </a:rPr>
              <a:t>সবাইকে </a:t>
            </a:r>
          </a:p>
          <a:p>
            <a:r>
              <a:rPr lang="bn-BD" sz="19900" b="1" dirty="0" smtClean="0">
                <a:solidFill>
                  <a:srgbClr val="FF0000"/>
                </a:solidFill>
              </a:rPr>
              <a:t>স্বাগতম </a:t>
            </a:r>
            <a:endParaRPr lang="en-US" sz="19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678647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পাঠ</a:t>
            </a:r>
            <a:r>
              <a:rPr lang="en-US" sz="115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1500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শিরোনাম</a:t>
            </a:r>
            <a:endParaRPr lang="en-US" sz="11500" b="1" dirty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en-US" sz="8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প্রথম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খলিফা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আবু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বকর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</a:t>
            </a:r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রা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 </a:t>
            </a:r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এর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জন্ম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ও </a:t>
            </a:r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খিলাফত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ব্যবস্থা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।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se-And-Bees-Animated-roses-13257568-207-2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457200"/>
            <a:ext cx="2057399" cy="2819400"/>
          </a:xfrm>
          <a:prstGeom prst="rect">
            <a:avLst/>
          </a:prstGeom>
        </p:spPr>
      </p:pic>
      <p:pic>
        <p:nvPicPr>
          <p:cNvPr id="6" name="Picture 5" descr="12ea613b8aaa67d5517eed455f37222f_klds-e-mailbenblogthis-gif-animations-flowers_200-3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2286000" cy="339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970865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শিখন</a:t>
            </a:r>
            <a:r>
              <a:rPr lang="bn-BD" sz="1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ফল</a:t>
            </a:r>
            <a:endParaRPr lang="en-US" sz="1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আজকের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আলোচনায়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যা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শিখতে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পারবে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-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</a:rPr>
              <a:t>খিলাফত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</a:rPr>
              <a:t> ? </a:t>
            </a:r>
            <a:r>
              <a:rPr lang="en-US" sz="3600" dirty="0" err="1" smtClean="0">
                <a:solidFill>
                  <a:schemeClr val="bg1"/>
                </a:solidFill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খিলাফতের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সংঘা</a:t>
            </a:r>
            <a:r>
              <a:rPr lang="en-US" sz="3600" dirty="0" smtClean="0">
                <a:solidFill>
                  <a:schemeClr val="bg1"/>
                </a:solidFill>
              </a:rPr>
              <a:t> - </a:t>
            </a:r>
            <a:r>
              <a:rPr lang="en-US" sz="3600" dirty="0" err="1" smtClean="0">
                <a:solidFill>
                  <a:schemeClr val="bg1"/>
                </a:solidFill>
              </a:rPr>
              <a:t>লিখতে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২। </a:t>
            </a:r>
            <a:r>
              <a:rPr lang="en-US" sz="3200" dirty="0" err="1" smtClean="0">
                <a:solidFill>
                  <a:schemeClr val="bg1"/>
                </a:solidFill>
              </a:rPr>
              <a:t>প্রথম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খলিফা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হযরত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আবু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বকর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রা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জন্ম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বংশ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পরিচয়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নাম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৩। </a:t>
            </a:r>
            <a:r>
              <a:rPr lang="en-US" sz="3200" dirty="0" err="1" smtClean="0">
                <a:solidFill>
                  <a:schemeClr val="bg1"/>
                </a:solidFill>
              </a:rPr>
              <a:t>আবু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বকর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রা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খলিফা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নির্বাচনের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কাহিনী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</a:rPr>
              <a:t>বিশ্লেষন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৪। </a:t>
            </a:r>
            <a:r>
              <a:rPr lang="en-US" sz="3600" dirty="0" err="1" smtClean="0">
                <a:solidFill>
                  <a:schemeClr val="bg1"/>
                </a:solidFill>
              </a:rPr>
              <a:t>রিদ্দা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যুদ্ধের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কারন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ঘটনা</a:t>
            </a:r>
            <a:r>
              <a:rPr lang="en-US" sz="3600" dirty="0" smtClean="0">
                <a:solidFill>
                  <a:schemeClr val="bg1"/>
                </a:solidFill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</a:rPr>
              <a:t>ফলাফল</a:t>
            </a:r>
            <a:r>
              <a:rPr lang="en-US" sz="3600" dirty="0" smtClean="0">
                <a:solidFill>
                  <a:schemeClr val="bg1"/>
                </a:solidFill>
              </a:rPr>
              <a:t> – </a:t>
            </a:r>
            <a:r>
              <a:rPr lang="en-US" sz="3600" dirty="0" err="1" smtClean="0">
                <a:solidFill>
                  <a:schemeClr val="bg1"/>
                </a:solidFill>
              </a:rPr>
              <a:t>বর্ণনা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৫। </a:t>
            </a:r>
            <a:r>
              <a:rPr lang="en-US" sz="3600" dirty="0" err="1" smtClean="0">
                <a:solidFill>
                  <a:schemeClr val="bg1"/>
                </a:solidFill>
              </a:rPr>
              <a:t>ভন্ড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নবীদের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sz="3600" dirty="0" smtClean="0">
                <a:solidFill>
                  <a:schemeClr val="bg1"/>
                </a:solidFill>
              </a:rPr>
              <a:t> – </a:t>
            </a:r>
            <a:r>
              <a:rPr lang="en-US" sz="3600" dirty="0" err="1" smtClean="0">
                <a:solidFill>
                  <a:schemeClr val="bg1"/>
                </a:solidFill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355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শিখন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শিখানো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কার্যক্রম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খিলাফত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কীঃ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“</a:t>
            </a:r>
            <a:r>
              <a:rPr lang="en-US" sz="2800" dirty="0" err="1" smtClean="0"/>
              <a:t>খিলাফত</a:t>
            </a:r>
            <a:r>
              <a:rPr lang="en-US" sz="2800" dirty="0" smtClean="0"/>
              <a:t>”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আভিধানিক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প্রতিনিধিত্ব</a:t>
            </a:r>
            <a:r>
              <a:rPr lang="en-US" sz="2800" dirty="0" smtClean="0"/>
              <a:t>, </a:t>
            </a:r>
            <a:r>
              <a:rPr lang="en-US" sz="2800" dirty="0" err="1" smtClean="0"/>
              <a:t>স্থলাভিষিক্ত</a:t>
            </a:r>
            <a:r>
              <a:rPr lang="en-US" sz="2800" dirty="0" smtClean="0"/>
              <a:t>, </a:t>
            </a:r>
            <a:r>
              <a:rPr lang="en-US" sz="2800" dirty="0" err="1" smtClean="0"/>
              <a:t>অন্য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কারো</a:t>
            </a:r>
            <a:r>
              <a:rPr lang="en-US" sz="2800" dirty="0" smtClean="0"/>
              <a:t> </a:t>
            </a:r>
            <a:r>
              <a:rPr lang="en-US" sz="2800" dirty="0" err="1" smtClean="0"/>
              <a:t>মৃত্যুর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উপবেশন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অনুপস্থিতিতে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দায়ীত্ব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পালন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FF0000"/>
                </a:solidFill>
              </a:rPr>
              <a:t>খিলাফতের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সংজ্ঞাঃ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খিলাফত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ধর্মীয়</a:t>
            </a:r>
            <a:r>
              <a:rPr lang="en-US" sz="2800" dirty="0" smtClean="0"/>
              <a:t>, 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রাজনৈতিক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মাজিদ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খাদ্দুরীর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মতে</a:t>
            </a:r>
            <a:r>
              <a:rPr lang="en-US" sz="2800" dirty="0" smtClean="0"/>
              <a:t>, </a:t>
            </a:r>
            <a:r>
              <a:rPr lang="en-US" sz="2800" dirty="0" err="1" smtClean="0"/>
              <a:t>খিলাফত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ইসলামী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আদর্শের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ভিত্তিতে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ইহলৌকিক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নেতৃত্বের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ইবনে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খালদুনের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মতে</a:t>
            </a:r>
            <a:r>
              <a:rPr lang="en-US" sz="2800" dirty="0" smtClean="0"/>
              <a:t>, </a:t>
            </a:r>
            <a:r>
              <a:rPr lang="en-US" sz="2800" dirty="0" err="1" smtClean="0"/>
              <a:t>মহান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ইসলামী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আদর্শের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সংরক্ষন</a:t>
            </a:r>
            <a:r>
              <a:rPr lang="en-US" sz="2800" dirty="0" smtClean="0"/>
              <a:t>, </a:t>
            </a:r>
            <a:r>
              <a:rPr lang="en-US" sz="2800" dirty="0" err="1" smtClean="0"/>
              <a:t>তদানুযায়ী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</a:t>
            </a:r>
            <a:r>
              <a:rPr lang="en-US" sz="2800" dirty="0" smtClean="0"/>
              <a:t> ও </a:t>
            </a:r>
            <a:r>
              <a:rPr lang="en-US" sz="2800" dirty="0" err="1" smtClean="0"/>
              <a:t>রাষ্ট্র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রাষ্ট্র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পরিচালনার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খিলাফত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মৃত্যুর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ইসলামী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রাষ্ট্রে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শুধুমাত্র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শাসক</a:t>
            </a:r>
            <a:r>
              <a:rPr lang="en-US" sz="2800" dirty="0" smtClean="0"/>
              <a:t> “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” </a:t>
            </a:r>
            <a:r>
              <a:rPr lang="en-US" sz="2800" dirty="0" err="1" smtClean="0"/>
              <a:t>উপাধীতে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ভুষিত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ছিলেন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7030A0"/>
                </a:solidFill>
              </a:rPr>
              <a:t>খিলাফতের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ক্রমবিকাশঃ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/>
              <a:t>খিলাফত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ব্যবস্থার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দীর্ঘ</a:t>
            </a:r>
            <a:r>
              <a:rPr lang="en-US" sz="2800" dirty="0" smtClean="0"/>
              <a:t> </a:t>
            </a:r>
            <a:r>
              <a:rPr lang="en-US" sz="2800" dirty="0" err="1" smtClean="0"/>
              <a:t>ইতিহাসে</a:t>
            </a:r>
            <a:r>
              <a:rPr lang="en-US" sz="2800" dirty="0" smtClean="0"/>
              <a:t> (৬৩২ – ১৯২৪ </a:t>
            </a:r>
            <a:r>
              <a:rPr lang="en-US" sz="2800" dirty="0" err="1" smtClean="0"/>
              <a:t>খ্রিঃ</a:t>
            </a:r>
            <a:r>
              <a:rPr lang="en-US" sz="2800" dirty="0" smtClean="0"/>
              <a:t>)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বিবর্তন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ক্রমবিকাশ</a:t>
            </a:r>
            <a:r>
              <a:rPr lang="en-US" sz="2800" dirty="0" smtClean="0"/>
              <a:t> </a:t>
            </a:r>
            <a:r>
              <a:rPr lang="en-US" sz="2800" dirty="0" err="1" smtClean="0"/>
              <a:t>লক্ষ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ওফাতের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ইসলামী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রাষ্ট্র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পরিচালনার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, </a:t>
            </a:r>
            <a:r>
              <a:rPr lang="en-US" sz="2800" dirty="0" err="1" smtClean="0"/>
              <a:t>ওমর</a:t>
            </a:r>
            <a:r>
              <a:rPr lang="en-US" sz="2800" dirty="0" smtClean="0"/>
              <a:t> , </a:t>
            </a:r>
            <a:r>
              <a:rPr lang="en-US" sz="2800" dirty="0" err="1" smtClean="0"/>
              <a:t>ওসমান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আলী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দায়ীত্ব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প্রাপ্ত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তাঁরা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অনুসৃত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পন্থায়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খিলাফত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পরিচালনা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ইসলামের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ইতিহাসে</a:t>
            </a:r>
            <a:r>
              <a:rPr lang="en-US" sz="2800" dirty="0" smtClean="0"/>
              <a:t>  এ </a:t>
            </a:r>
            <a:r>
              <a:rPr lang="en-US" sz="2800" dirty="0" err="1" smtClean="0"/>
              <a:t>যুগকে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খোলাফায়ে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রাশেদীনের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যুগ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প্রথম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খলিফার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জন্ম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বংশ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নাম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ও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উপাধী</a:t>
            </a:r>
            <a:endParaRPr lang="en-US" sz="4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C00000"/>
                </a:solidFill>
              </a:rPr>
              <a:t>আবু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বকরের</a:t>
            </a:r>
            <a:r>
              <a:rPr lang="en-US" sz="3200" b="1" dirty="0" smtClean="0">
                <a:solidFill>
                  <a:srgbClr val="C00000"/>
                </a:solidFill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</a:rPr>
              <a:t>রা</a:t>
            </a:r>
            <a:r>
              <a:rPr lang="en-US" sz="3200" b="1" dirty="0" smtClean="0">
                <a:solidFill>
                  <a:srgbClr val="C00000"/>
                </a:solidFill>
              </a:rPr>
              <a:t>) </a:t>
            </a:r>
            <a:r>
              <a:rPr lang="en-US" sz="3200" b="1" dirty="0" err="1" smtClean="0">
                <a:solidFill>
                  <a:srgbClr val="C00000"/>
                </a:solidFill>
              </a:rPr>
              <a:t>জন্মঃ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বাদশাহ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আবরাহা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কর্তৃক</a:t>
            </a:r>
            <a:r>
              <a:rPr lang="en-US" sz="2800" dirty="0" smtClean="0"/>
              <a:t> </a:t>
            </a:r>
            <a:r>
              <a:rPr lang="en-US" sz="2800" dirty="0" err="1" smtClean="0"/>
              <a:t>হস্তী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বাহিনী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ঘর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আক্রমনের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বছর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৫৭৩ </a:t>
            </a:r>
            <a:r>
              <a:rPr lang="en-US" sz="2800" dirty="0" err="1" smtClean="0"/>
              <a:t>খ্রিষ্টাব্দে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পবিত্র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মক্কা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নগরীতে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জন্মগ্রহন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বছরের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ছোট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ছিলেন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</a:rPr>
              <a:t>বংশ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পরিচয়ঃ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কুরাইশ</a:t>
            </a:r>
            <a:r>
              <a:rPr lang="en-US" sz="2800" dirty="0" smtClean="0"/>
              <a:t> </a:t>
            </a:r>
            <a:r>
              <a:rPr lang="en-US" sz="2800" dirty="0" err="1" smtClean="0"/>
              <a:t>বংশের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তায়িম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গোত্রের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সন্তান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পিতার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ওসমান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যিনি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ইতিহাসে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কোহাফা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মাতার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উম্মুল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সালমা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পিতা</a:t>
            </a:r>
            <a:r>
              <a:rPr lang="en-US" sz="2800" dirty="0" smtClean="0"/>
              <a:t> – </a:t>
            </a:r>
            <a:r>
              <a:rPr lang="en-US" sz="2800" dirty="0" err="1" smtClean="0"/>
              <a:t>মাতা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উভয়েই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তাঁর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নামকরণঃ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পূর্বে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বকরের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আব্দুল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কুনিয়াত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ডাক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মুসলমান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হওয়ার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নামকরণ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আব্দুল্লাহ</a:t>
            </a:r>
            <a:r>
              <a:rPr lang="en-US" sz="2800" dirty="0" smtClean="0"/>
              <a:t>।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পরও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ছিলেন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C00000"/>
                </a:solidFill>
              </a:rPr>
              <a:t>উপাধী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লাভঃ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হযরত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উপাধী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সিদ্দীক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আতীক</a:t>
            </a:r>
            <a:r>
              <a:rPr lang="en-US" sz="2800" dirty="0" smtClean="0"/>
              <a:t>।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মিরাজের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ঘটনায়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নির্দিধায়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স্থাপন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করেছিলেন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মুহাম্মদ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তাঁকে</a:t>
            </a:r>
            <a:r>
              <a:rPr lang="en-US" sz="2800" dirty="0" smtClean="0"/>
              <a:t> “</a:t>
            </a:r>
            <a:r>
              <a:rPr lang="en-US" sz="2800" dirty="0" err="1" smtClean="0"/>
              <a:t>সিদ্দীক</a:t>
            </a:r>
            <a:r>
              <a:rPr lang="en-US" sz="2800" dirty="0" smtClean="0"/>
              <a:t>”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ও </a:t>
            </a:r>
            <a:r>
              <a:rPr lang="en-US" sz="2800" dirty="0" err="1" smtClean="0"/>
              <a:t>অধীক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দানশীলতার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“</a:t>
            </a:r>
            <a:r>
              <a:rPr lang="en-US" sz="2800" dirty="0" err="1" smtClean="0"/>
              <a:t>আতীক</a:t>
            </a:r>
            <a:r>
              <a:rPr lang="en-US" sz="2800" dirty="0" smtClean="0"/>
              <a:t>” </a:t>
            </a:r>
            <a:r>
              <a:rPr lang="en-US" sz="2800" dirty="0" err="1" smtClean="0"/>
              <a:t>উপাধী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imated-flower-image-00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990600"/>
            <a:ext cx="190500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325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ইসলাম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গ্রহণ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ও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ত্যাগ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স্বীকার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r>
              <a:rPr lang="bn-BD" sz="3600" b="1" dirty="0" smtClean="0">
                <a:solidFill>
                  <a:srgbClr val="7030A0"/>
                </a:solidFill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</a:rPr>
              <a:t>ইসলাম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গ্রহনঃ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/>
              <a:t>নবুয়াতের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বকর</a:t>
            </a:r>
            <a:r>
              <a:rPr lang="en-US" sz="2400" dirty="0" smtClean="0"/>
              <a:t> (</a:t>
            </a:r>
            <a:r>
              <a:rPr lang="en-US" sz="2400" dirty="0" err="1" smtClean="0"/>
              <a:t>রা</a:t>
            </a:r>
            <a:r>
              <a:rPr lang="en-US" sz="2400" dirty="0" smtClean="0"/>
              <a:t>)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 (স)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আসা</a:t>
            </a:r>
            <a:r>
              <a:rPr lang="en-US" sz="2400" dirty="0" smtClean="0"/>
              <a:t> – </a:t>
            </a:r>
            <a:r>
              <a:rPr lang="en-US" sz="2400" dirty="0" err="1" smtClean="0"/>
              <a:t>যাওয়া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করতেন</a:t>
            </a:r>
            <a:r>
              <a:rPr lang="en-US" sz="2400" dirty="0" smtClean="0"/>
              <a:t>। ৬১০ </a:t>
            </a:r>
            <a:r>
              <a:rPr lang="en-US" sz="2400" dirty="0" err="1" smtClean="0"/>
              <a:t>খ্রিঃ</a:t>
            </a:r>
            <a:r>
              <a:rPr lang="en-US" sz="2400" dirty="0" smtClean="0"/>
              <a:t> </a:t>
            </a:r>
            <a:r>
              <a:rPr lang="en-US" sz="2400" dirty="0" err="1" smtClean="0"/>
              <a:t>যখন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 (স) </a:t>
            </a:r>
            <a:r>
              <a:rPr lang="en-US" sz="2400" dirty="0" err="1" smtClean="0"/>
              <a:t>নবুয়াত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লাভ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, </a:t>
            </a:r>
            <a:r>
              <a:rPr lang="en-US" sz="2400" dirty="0" err="1" smtClean="0"/>
              <a:t>তখন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ইয়েমেনে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ফিরে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জেহেল</a:t>
            </a:r>
            <a:r>
              <a:rPr lang="en-US" sz="2400" dirty="0" smtClean="0"/>
              <a:t> , </a:t>
            </a:r>
            <a:r>
              <a:rPr lang="en-US" sz="2400" dirty="0" err="1" smtClean="0"/>
              <a:t>উতবা</a:t>
            </a:r>
            <a:r>
              <a:rPr lang="en-US" sz="2400" dirty="0" smtClean="0"/>
              <a:t> , </a:t>
            </a:r>
            <a:r>
              <a:rPr lang="en-US" sz="2400" dirty="0" err="1" smtClean="0"/>
              <a:t>শায়বা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কয়েকজন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সর্দার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বকর</a:t>
            </a:r>
            <a:r>
              <a:rPr lang="en-US" sz="2400" dirty="0" smtClean="0"/>
              <a:t> (</a:t>
            </a:r>
            <a:r>
              <a:rPr lang="en-US" sz="2400" dirty="0" err="1" smtClean="0"/>
              <a:t>রা</a:t>
            </a:r>
            <a:r>
              <a:rPr lang="en-US" sz="2400" dirty="0" smtClean="0"/>
              <a:t>) ‘র </a:t>
            </a:r>
            <a:r>
              <a:rPr lang="en-US" sz="2400" dirty="0" err="1" smtClean="0"/>
              <a:t>কাছে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জিজ্ঞাসা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খবর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কিনা</a:t>
            </a:r>
            <a:r>
              <a:rPr lang="en-US" sz="2400" dirty="0" smtClean="0"/>
              <a:t>। </a:t>
            </a:r>
            <a:r>
              <a:rPr lang="en-US" sz="2400" dirty="0" err="1" smtClean="0"/>
              <a:t>উত্তরে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বললো</a:t>
            </a:r>
            <a:r>
              <a:rPr lang="en-US" sz="2400" dirty="0" smtClean="0"/>
              <a:t> ,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তালিবের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এতিম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ভ্রাতুষ্পুত্র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নবী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ঘোষনা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অপেক্ষায়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ছিলাম</a:t>
            </a:r>
            <a:r>
              <a:rPr lang="en-US" sz="2400" dirty="0" smtClean="0"/>
              <a:t> ,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ব্যবস্থা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দরকার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বকর</a:t>
            </a:r>
            <a:r>
              <a:rPr lang="en-US" sz="2400" dirty="0" smtClean="0"/>
              <a:t>  (</a:t>
            </a:r>
            <a:r>
              <a:rPr lang="en-US" sz="2400" dirty="0" err="1" smtClean="0"/>
              <a:t>রা</a:t>
            </a:r>
            <a:r>
              <a:rPr lang="en-US" sz="2400" dirty="0" smtClean="0"/>
              <a:t>) </a:t>
            </a:r>
            <a:r>
              <a:rPr lang="en-US" sz="2400" dirty="0" err="1" smtClean="0"/>
              <a:t>ততক্ষনাত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মহানবীর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পবিত্র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সমস্ত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ঘটনা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দ্বীধাহীনভাবে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</a:p>
          <a:p>
            <a:r>
              <a:rPr lang="bn-BD" sz="4000" b="1" dirty="0" smtClean="0">
                <a:solidFill>
                  <a:srgbClr val="C00000"/>
                </a:solidFill>
              </a:rPr>
              <a:t>  </a:t>
            </a:r>
            <a:r>
              <a:rPr lang="en-US" sz="4000" b="1" dirty="0" err="1" smtClean="0">
                <a:solidFill>
                  <a:srgbClr val="C00000"/>
                </a:solidFill>
              </a:rPr>
              <a:t>ত্যাগ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স্বীকারঃ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 (স)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একনিষ্ঠ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সাহাবী</a:t>
            </a:r>
            <a:r>
              <a:rPr lang="en-US" sz="2400" dirty="0" smtClean="0"/>
              <a:t> ও </a:t>
            </a:r>
            <a:r>
              <a:rPr lang="en-US" sz="2400" dirty="0" err="1" smtClean="0"/>
              <a:t>ইসলামের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বকর</a:t>
            </a:r>
            <a:r>
              <a:rPr lang="en-US" sz="2400" dirty="0" smtClean="0"/>
              <a:t> (</a:t>
            </a:r>
            <a:r>
              <a:rPr lang="en-US" sz="2400" dirty="0" err="1" smtClean="0"/>
              <a:t>রা</a:t>
            </a:r>
            <a:r>
              <a:rPr lang="en-US" sz="2400" dirty="0" smtClean="0"/>
              <a:t>)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নিয়োজিত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সমস্ত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সম্পত্তি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তৃপ্তি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লাভ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 (স) </a:t>
            </a:r>
            <a:r>
              <a:rPr lang="en-US" sz="2400" dirty="0" err="1" smtClean="0"/>
              <a:t>বলেন</a:t>
            </a:r>
            <a:r>
              <a:rPr lang="en-US" sz="2400" dirty="0" smtClean="0"/>
              <a:t> ,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বকরের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সম্পদ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ব্যতীত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সম্পদ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উপকারে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আসেনি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বকর</a:t>
            </a:r>
            <a:r>
              <a:rPr lang="en-US" sz="2400" dirty="0" smtClean="0"/>
              <a:t> (</a:t>
            </a:r>
            <a:r>
              <a:rPr lang="en-US" sz="2400" dirty="0" err="1" smtClean="0"/>
              <a:t>রা</a:t>
            </a:r>
            <a:r>
              <a:rPr lang="en-US" sz="2400" dirty="0" smtClean="0"/>
              <a:t>) </a:t>
            </a:r>
            <a:r>
              <a:rPr lang="en-US" sz="2400" dirty="0" err="1" smtClean="0"/>
              <a:t>নিজ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বিনিময়ে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বেলাল</a:t>
            </a:r>
            <a:r>
              <a:rPr lang="en-US" sz="2400" dirty="0" smtClean="0"/>
              <a:t> (</a:t>
            </a:r>
            <a:r>
              <a:rPr lang="en-US" sz="2400" dirty="0" err="1" smtClean="0"/>
              <a:t>রা</a:t>
            </a:r>
            <a:r>
              <a:rPr lang="en-US" sz="2400" dirty="0" smtClean="0"/>
              <a:t>)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ছয়</a:t>
            </a:r>
            <a:r>
              <a:rPr lang="en-US" sz="2400" dirty="0" smtClean="0"/>
              <a:t>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ক্রীতদাসকে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মনিবের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অত্যাচার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ইসলাম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প্রচারের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 (স)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নির্দেশে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কুরাইশদের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শত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নির্যাতন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মক্কায়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রয়ে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গেলেন</a:t>
            </a:r>
            <a:r>
              <a:rPr lang="en-US" sz="2400" dirty="0" smtClean="0"/>
              <a:t>।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7140416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হিজরতের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সময়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মহানবীর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সাথী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bn-BD" sz="2800" dirty="0" smtClean="0">
                <a:solidFill>
                  <a:schemeClr val="bg1"/>
                </a:solidFill>
              </a:rPr>
              <a:t>      </a:t>
            </a:r>
            <a:r>
              <a:rPr lang="en-US" sz="2800" dirty="0" err="1" smtClean="0">
                <a:solidFill>
                  <a:schemeClr val="bg1"/>
                </a:solidFill>
              </a:rPr>
              <a:t>মহানবী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(স) </a:t>
            </a:r>
            <a:r>
              <a:rPr lang="en-US" sz="2800" dirty="0" err="1" smtClean="0">
                <a:solidFill>
                  <a:schemeClr val="bg1"/>
                </a:solidFill>
              </a:rPr>
              <a:t>মদিনায়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হিজরত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বকর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রা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</a:rPr>
              <a:t>তাঁর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এক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মাত্র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সাথি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ছিলেন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হিজরতের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পথে</a:t>
            </a:r>
            <a:r>
              <a:rPr lang="en-US" sz="2800" dirty="0" smtClean="0">
                <a:solidFill>
                  <a:schemeClr val="bg1"/>
                </a:solidFill>
              </a:rPr>
              <a:t> ‘</a:t>
            </a:r>
            <a:r>
              <a:rPr lang="en-US" sz="2800" dirty="0" err="1" smtClean="0">
                <a:solidFill>
                  <a:schemeClr val="bg1"/>
                </a:solidFill>
              </a:rPr>
              <a:t>সওর</a:t>
            </a:r>
            <a:r>
              <a:rPr lang="en-US" sz="2800" dirty="0" smtClean="0">
                <a:solidFill>
                  <a:schemeClr val="bg1"/>
                </a:solidFill>
              </a:rPr>
              <a:t>’ </a:t>
            </a:r>
            <a:r>
              <a:rPr lang="en-US" sz="2800" dirty="0" err="1" smtClean="0">
                <a:solidFill>
                  <a:schemeClr val="bg1"/>
                </a:solidFill>
              </a:rPr>
              <a:t>পর্বতের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গুহায়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তিন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দিন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তিন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রাত্রি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গুহায়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বকর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রা</a:t>
            </a:r>
            <a:r>
              <a:rPr lang="en-US" sz="2800" dirty="0" smtClean="0">
                <a:solidFill>
                  <a:schemeClr val="bg1"/>
                </a:solidFill>
              </a:rPr>
              <a:t>) ‘র </a:t>
            </a:r>
            <a:r>
              <a:rPr lang="en-US" sz="2800" dirty="0" err="1" smtClean="0">
                <a:solidFill>
                  <a:schemeClr val="bg1"/>
                </a:solidFill>
              </a:rPr>
              <a:t>ছেলে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আব্দুল্লাহ</a:t>
            </a:r>
            <a:r>
              <a:rPr lang="en-US" sz="2800" dirty="0" smtClean="0">
                <a:solidFill>
                  <a:schemeClr val="bg1"/>
                </a:solidFill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</a:rPr>
              <a:t>মেয়ে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আসমা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তাঁদের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আহারের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ব্যবস্থা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মহানবীর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মদিনা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জীবনে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বকর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রা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</a:rPr>
              <a:t>সব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তাঁর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সাহচর্যে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থাকেন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যুদ্ধে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তাঁকে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সহযোগিতা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মদিনায়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গমনের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ইসলামের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প্রথম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মসজিদ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নির্মানে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জমি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bn-BD" sz="2800" dirty="0" smtClean="0">
                <a:solidFill>
                  <a:schemeClr val="bg1"/>
                </a:solidFill>
              </a:rPr>
              <a:t>      </a:t>
            </a:r>
            <a:r>
              <a:rPr lang="en-US" sz="2800" dirty="0" err="1" smtClean="0">
                <a:solidFill>
                  <a:schemeClr val="bg1"/>
                </a:solidFill>
              </a:rPr>
              <a:t>তাবুক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অভিযানের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বকর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রা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</a:rPr>
              <a:t>তাঁর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সমস্ত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সম্পদ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মহানবী</a:t>
            </a:r>
            <a:r>
              <a:rPr lang="en-US" sz="2800" dirty="0" smtClean="0">
                <a:solidFill>
                  <a:schemeClr val="bg1"/>
                </a:solidFill>
              </a:rPr>
              <a:t> (স) </a:t>
            </a:r>
            <a:r>
              <a:rPr lang="en-US" sz="2800" dirty="0" err="1" smtClean="0">
                <a:solidFill>
                  <a:schemeClr val="bg1"/>
                </a:solidFill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হাতে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তুলে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দেন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মহানবী</a:t>
            </a:r>
            <a:r>
              <a:rPr lang="en-US" sz="2800" dirty="0" smtClean="0">
                <a:solidFill>
                  <a:schemeClr val="bg1"/>
                </a:solidFill>
              </a:rPr>
              <a:t> (স) </a:t>
            </a:r>
            <a:r>
              <a:rPr lang="en-US" sz="2800" dirty="0" err="1" smtClean="0">
                <a:solidFill>
                  <a:schemeClr val="bg1"/>
                </a:solidFill>
              </a:rPr>
              <a:t>তাঁকে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প্রশ্ন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তুমি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পরিবারের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জন্য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বাড়িতে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রেখেছ</a:t>
            </a:r>
            <a:r>
              <a:rPr lang="en-US" sz="2800" dirty="0" smtClean="0">
                <a:solidFill>
                  <a:schemeClr val="bg1"/>
                </a:solidFill>
              </a:rPr>
              <a:t> ? “</a:t>
            </a:r>
            <a:r>
              <a:rPr lang="en-US" sz="2800" dirty="0" err="1" smtClean="0">
                <a:solidFill>
                  <a:schemeClr val="bg1"/>
                </a:solidFill>
              </a:rPr>
              <a:t>জবাবে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বকর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রা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</a:rPr>
              <a:t>বলেন</a:t>
            </a:r>
            <a:r>
              <a:rPr lang="en-US" sz="2800" dirty="0" smtClean="0">
                <a:solidFill>
                  <a:schemeClr val="bg1"/>
                </a:solidFill>
              </a:rPr>
              <a:t> , </a:t>
            </a:r>
            <a:r>
              <a:rPr lang="en-US" sz="2800" dirty="0" err="1" smtClean="0">
                <a:solidFill>
                  <a:schemeClr val="bg1"/>
                </a:solidFill>
              </a:rPr>
              <a:t>আল্লাহ</a:t>
            </a:r>
            <a:r>
              <a:rPr lang="en-US" sz="2800" dirty="0" smtClean="0">
                <a:solidFill>
                  <a:schemeClr val="bg1"/>
                </a:solidFill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</a:rPr>
              <a:t>তাঁর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রাসুল</a:t>
            </a:r>
            <a:r>
              <a:rPr lang="en-US" sz="2800" dirty="0" smtClean="0">
                <a:solidFill>
                  <a:schemeClr val="bg1"/>
                </a:solidFill>
              </a:rPr>
              <a:t> (স) </a:t>
            </a:r>
            <a:r>
              <a:rPr lang="en-US" sz="2800" dirty="0" err="1" smtClean="0">
                <a:solidFill>
                  <a:schemeClr val="bg1"/>
                </a:solidFill>
              </a:rPr>
              <a:t>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রেখে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এসেছি</a:t>
            </a:r>
            <a:r>
              <a:rPr lang="en-US" sz="2800" dirty="0" smtClean="0">
                <a:solidFill>
                  <a:schemeClr val="bg1"/>
                </a:solidFill>
              </a:rPr>
              <a:t>।” </a:t>
            </a:r>
            <a:r>
              <a:rPr lang="en-US" sz="2800" dirty="0" err="1" smtClean="0">
                <a:solidFill>
                  <a:schemeClr val="bg1"/>
                </a:solidFill>
              </a:rPr>
              <a:t>হযরত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ওমর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রা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</a:rPr>
              <a:t>বলেন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আবু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বকর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রা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</a:rPr>
              <a:t>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ইসলামের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খেদমতের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ব্যাপারে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কেউ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অতিক্রম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মক্কা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বিজয়ে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তিনি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মহানবী</a:t>
            </a:r>
            <a:r>
              <a:rPr lang="en-US" sz="2800" dirty="0" smtClean="0">
                <a:solidFill>
                  <a:schemeClr val="bg1"/>
                </a:solidFill>
              </a:rPr>
              <a:t> (স) </a:t>
            </a:r>
            <a:r>
              <a:rPr lang="en-US" sz="2800" dirty="0" err="1" smtClean="0">
                <a:solidFill>
                  <a:schemeClr val="bg1"/>
                </a:solidFill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সাথে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বলিষ্ঠভাবে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অংশ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গ্রহন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আবু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বকর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রা</a:t>
            </a:r>
            <a:r>
              <a:rPr lang="en-US" sz="2800" dirty="0" smtClean="0">
                <a:solidFill>
                  <a:schemeClr val="bg1"/>
                </a:solidFill>
              </a:rPr>
              <a:t>) ‘র </a:t>
            </a:r>
            <a:r>
              <a:rPr lang="en-US" sz="2800" dirty="0" err="1" smtClean="0">
                <a:solidFill>
                  <a:schemeClr val="bg1"/>
                </a:solidFill>
              </a:rPr>
              <a:t>প্রতি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মহানবী</a:t>
            </a:r>
            <a:r>
              <a:rPr lang="en-US" sz="2800" dirty="0" smtClean="0">
                <a:solidFill>
                  <a:schemeClr val="bg1"/>
                </a:solidFill>
              </a:rPr>
              <a:t> (স) </a:t>
            </a:r>
            <a:r>
              <a:rPr lang="en-US" sz="2800" dirty="0" err="1" smtClean="0">
                <a:solidFill>
                  <a:schemeClr val="bg1"/>
                </a:solidFill>
              </a:rPr>
              <a:t>এত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সন্তুষ্ট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ছিলেন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</a:rPr>
              <a:t> , </a:t>
            </a:r>
            <a:r>
              <a:rPr lang="en-US" sz="2800" dirty="0" err="1" smtClean="0">
                <a:solidFill>
                  <a:schemeClr val="bg1"/>
                </a:solidFill>
              </a:rPr>
              <a:t>তাঁর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অসুস্থতার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তিনি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বকর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রা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</a:rPr>
              <a:t>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মসজিদে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নববীতে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ইমামতি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অনুমতি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দিয়েছিলেন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এই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ভাবে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মহানবী</a:t>
            </a:r>
            <a:r>
              <a:rPr lang="en-US" sz="2800" dirty="0" smtClean="0">
                <a:solidFill>
                  <a:schemeClr val="bg1"/>
                </a:solidFill>
              </a:rPr>
              <a:t> (স) </a:t>
            </a:r>
            <a:r>
              <a:rPr lang="en-US" sz="2800" dirty="0" err="1" smtClean="0">
                <a:solidFill>
                  <a:schemeClr val="bg1"/>
                </a:solidFill>
              </a:rPr>
              <a:t>আবু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বকর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রা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</a:rPr>
              <a:t>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উত্তরাধিকারী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বিবেচনা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মনোবাঞ্ছা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প্রকাশ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171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আবু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বকর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(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রা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)</a:t>
            </a:r>
            <a:r>
              <a:rPr lang="bn-BD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কে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খলিফা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নির্বাচন</a:t>
            </a:r>
            <a:endParaRPr lang="en-US" sz="6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bn-BD" sz="2800" dirty="0" smtClean="0"/>
              <a:t>     </a:t>
            </a:r>
            <a:r>
              <a:rPr lang="en-US" sz="2800" dirty="0" smtClean="0"/>
              <a:t>৬৩২ </a:t>
            </a:r>
            <a:r>
              <a:rPr lang="en-US" sz="2800" dirty="0" err="1" smtClean="0"/>
              <a:t>খ্রিঃ</a:t>
            </a:r>
            <a:r>
              <a:rPr lang="en-US" sz="2800" dirty="0" smtClean="0"/>
              <a:t> </a:t>
            </a:r>
            <a:r>
              <a:rPr lang="en-US" sz="2800" dirty="0" err="1" smtClean="0"/>
              <a:t>হযরত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মুহাম্মদ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মৃত্যুর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স্থলাভিষিক্ত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খিলাফত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প্রশ্নে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মুসলমানদের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মতবিরোধ</a:t>
            </a:r>
            <a:r>
              <a:rPr lang="en-US" sz="2800" dirty="0" smtClean="0"/>
              <a:t>  </a:t>
            </a:r>
            <a:r>
              <a:rPr lang="en-US" sz="2800" dirty="0" err="1" smtClean="0"/>
              <a:t>দেখা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দিল</a:t>
            </a:r>
            <a:r>
              <a:rPr lang="en-US" sz="2800" dirty="0" smtClean="0"/>
              <a:t>। ‘</a:t>
            </a:r>
            <a:r>
              <a:rPr lang="en-US" sz="2800" dirty="0" err="1" smtClean="0"/>
              <a:t>আনসার</a:t>
            </a:r>
            <a:r>
              <a:rPr lang="en-US" sz="2800" dirty="0" smtClean="0"/>
              <a:t>’ </a:t>
            </a:r>
            <a:r>
              <a:rPr lang="en-US" sz="2800" dirty="0" err="1" smtClean="0"/>
              <a:t>গন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একজনক</a:t>
            </a:r>
            <a:r>
              <a:rPr lang="en-US" sz="2800" dirty="0" smtClean="0"/>
              <a:t>, ‘</a:t>
            </a:r>
            <a:r>
              <a:rPr lang="en-US" sz="2800" dirty="0" err="1" smtClean="0"/>
              <a:t>মুহাজির</a:t>
            </a:r>
            <a:r>
              <a:rPr lang="en-US" sz="2800" dirty="0" smtClean="0"/>
              <a:t>’ </a:t>
            </a:r>
            <a:r>
              <a:rPr lang="en-US" sz="2800" dirty="0" err="1" smtClean="0"/>
              <a:t>গন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একজনকে</a:t>
            </a:r>
            <a:r>
              <a:rPr lang="en-US" sz="2800" dirty="0" smtClean="0"/>
              <a:t> , </a:t>
            </a:r>
            <a:r>
              <a:rPr lang="en-US" sz="2800" dirty="0" err="1" smtClean="0"/>
              <a:t>একদল</a:t>
            </a:r>
            <a:r>
              <a:rPr lang="en-US" sz="2800" dirty="0" smtClean="0"/>
              <a:t> </a:t>
            </a:r>
            <a:r>
              <a:rPr lang="en-US" sz="2800" dirty="0" err="1" smtClean="0"/>
              <a:t>লোক</a:t>
            </a:r>
            <a:r>
              <a:rPr lang="en-US" sz="2800" dirty="0" smtClean="0"/>
              <a:t> ‘</a:t>
            </a:r>
            <a:r>
              <a:rPr lang="en-US" sz="2800" dirty="0" err="1" smtClean="0"/>
              <a:t>আলী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)’ –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প্রভাবশালী</a:t>
            </a:r>
            <a:r>
              <a:rPr lang="en-US" sz="2800" dirty="0" smtClean="0"/>
              <a:t> ‘</a:t>
            </a:r>
            <a:r>
              <a:rPr lang="en-US" sz="2800" dirty="0" err="1" smtClean="0"/>
              <a:t>কুরাইশরা</a:t>
            </a:r>
            <a:r>
              <a:rPr lang="en-US" sz="2800" dirty="0" smtClean="0"/>
              <a:t>’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নির্বাচনের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উত্থাপন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বিশৃংখল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পরিস্থিতির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‘</a:t>
            </a:r>
            <a:r>
              <a:rPr lang="en-US" sz="2800" dirty="0" err="1" smtClean="0"/>
              <a:t>আনসার</a:t>
            </a:r>
            <a:r>
              <a:rPr lang="en-US" sz="2800" dirty="0" smtClean="0"/>
              <a:t>’ </a:t>
            </a:r>
            <a:r>
              <a:rPr lang="en-US" sz="2800" dirty="0" err="1" smtClean="0"/>
              <a:t>গন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বলেন</a:t>
            </a:r>
            <a:r>
              <a:rPr lang="en-US" sz="2800" dirty="0" smtClean="0"/>
              <a:t>, </a:t>
            </a:r>
            <a:r>
              <a:rPr lang="en-US" sz="2800" dirty="0" err="1" smtClean="0"/>
              <a:t>আনসার</a:t>
            </a:r>
            <a:r>
              <a:rPr lang="en-US" sz="2800" dirty="0" smtClean="0"/>
              <a:t> ও </a:t>
            </a:r>
            <a:r>
              <a:rPr lang="en-US" sz="2800" dirty="0" err="1" smtClean="0"/>
              <a:t>মুহাজিরদের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দুইজন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নির্বাচন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হউক</a:t>
            </a:r>
            <a:r>
              <a:rPr lang="en-US" sz="2800" dirty="0" smtClean="0"/>
              <a:t>। </a:t>
            </a:r>
            <a:r>
              <a:rPr lang="en-US" sz="2800" dirty="0" err="1" smtClean="0"/>
              <a:t>হযরত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ওমর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বলেন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,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খাপে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দুইটি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তরবারির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।</a:t>
            </a:r>
          </a:p>
          <a:p>
            <a:r>
              <a:rPr lang="bn-BD" sz="2800" dirty="0" smtClean="0"/>
              <a:t>    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ও </a:t>
            </a:r>
            <a:r>
              <a:rPr lang="en-US" sz="2800" dirty="0" err="1" smtClean="0"/>
              <a:t>ওমর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আব্দুর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রহমান</a:t>
            </a:r>
            <a:r>
              <a:rPr lang="en-US" sz="2800" dirty="0" smtClean="0"/>
              <a:t> , </a:t>
            </a:r>
            <a:r>
              <a:rPr lang="en-US" sz="2800" dirty="0" err="1" smtClean="0"/>
              <a:t>ওসমান</a:t>
            </a:r>
            <a:r>
              <a:rPr lang="en-US" sz="2800" dirty="0" smtClean="0"/>
              <a:t> , </a:t>
            </a:r>
            <a:r>
              <a:rPr lang="en-US" sz="2800" dirty="0" err="1" smtClean="0"/>
              <a:t>আলী</a:t>
            </a:r>
            <a:r>
              <a:rPr lang="en-US" sz="2800" dirty="0" smtClean="0"/>
              <a:t> , </a:t>
            </a:r>
            <a:r>
              <a:rPr lang="en-US" sz="2800" dirty="0" err="1" smtClean="0"/>
              <a:t>তালহা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যুবাইর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– </a:t>
            </a:r>
            <a:r>
              <a:rPr lang="en-US" sz="2800" dirty="0" err="1" smtClean="0"/>
              <a:t>প্রমুখ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সাহাবিদের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ঘরে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ঘরে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বুঝালেন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,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মুহুর্তে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কুরাইশ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ছাড়া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কাউকে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নির্বাচন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জনগন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না।এর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ওমর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আরবের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অনুযায়ী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হস্ত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চুম্বন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নির্বাচন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জনগন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মুহাম্মদ</a:t>
            </a:r>
            <a:r>
              <a:rPr lang="en-US" sz="2800" dirty="0" smtClean="0"/>
              <a:t> (স) –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মৃত্যুর</a:t>
            </a:r>
            <a:r>
              <a:rPr lang="en-US" sz="2800" dirty="0" smtClean="0"/>
              <a:t> 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ইসলামের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নির্বাচিত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হন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উসামা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রা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) –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এর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সিরিয়া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অভিযান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r>
              <a:rPr lang="bn-BD" sz="2800" dirty="0" smtClean="0"/>
              <a:t>    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–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কর্তব্য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–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অন্তিম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ইচ্ছাকে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পরিণত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করা।মুতার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যুদ্ধে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যায়েদ</a:t>
            </a:r>
            <a:r>
              <a:rPr lang="en-US" sz="2800" dirty="0" smtClean="0"/>
              <a:t>  ও </a:t>
            </a:r>
            <a:r>
              <a:rPr lang="en-US" sz="2800" dirty="0" err="1" smtClean="0"/>
              <a:t>অন্যান্য</a:t>
            </a:r>
            <a:r>
              <a:rPr lang="en-US" sz="2800" dirty="0" smtClean="0"/>
              <a:t>  </a:t>
            </a:r>
            <a:r>
              <a:rPr lang="en-US" sz="2800" dirty="0" err="1" smtClean="0"/>
              <a:t>শহিদানের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হত্যার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প্রতিশোধের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যায়েদ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উসামাকে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সিরিয়ায়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অভিযান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প্রেরনের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সিদ্ধান্ত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নিয়েছিলেন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কিন্তু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মুহাম্মদ</a:t>
            </a:r>
            <a:r>
              <a:rPr lang="en-US" sz="2800" dirty="0" smtClean="0"/>
              <a:t> (স) –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অসুস্থতা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মৃত্যুর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এ </a:t>
            </a:r>
            <a:r>
              <a:rPr lang="en-US" sz="2800" dirty="0" err="1" smtClean="0"/>
              <a:t>অভিযান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কার্যকর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সম্ভব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হয়নি</a:t>
            </a:r>
            <a:r>
              <a:rPr lang="en-US" sz="2800" dirty="0" smtClean="0"/>
              <a:t>।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খিলাফতের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দায়ীত্ব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উসামাকে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সৈন্য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সমাবেশের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দিলেন</a:t>
            </a:r>
            <a:r>
              <a:rPr lang="en-US" sz="2800" dirty="0" smtClean="0"/>
              <a:t>।</a:t>
            </a:r>
          </a:p>
          <a:p>
            <a:r>
              <a:rPr lang="bn-BD" sz="2000" dirty="0" smtClean="0"/>
              <a:t>    হযরত</a:t>
            </a:r>
            <a:r>
              <a:rPr lang="en-US" sz="2800" dirty="0" err="1" smtClean="0"/>
              <a:t>ওমর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খলিফার</a:t>
            </a:r>
            <a:r>
              <a:rPr lang="en-US" sz="2800" dirty="0" smtClean="0"/>
              <a:t>  </a:t>
            </a:r>
            <a:r>
              <a:rPr lang="en-US" sz="2800" dirty="0" err="1" smtClean="0"/>
              <a:t>নিকট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বিনীতভাবে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নিবেদন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, </a:t>
            </a:r>
            <a:r>
              <a:rPr lang="en-US" sz="2800" dirty="0" err="1" smtClean="0"/>
              <a:t>উসামার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অল্প</a:t>
            </a:r>
            <a:r>
              <a:rPr lang="en-US" sz="2800" dirty="0" smtClean="0"/>
              <a:t> </a:t>
            </a:r>
            <a:r>
              <a:rPr lang="en-US" sz="2800" dirty="0" err="1" smtClean="0"/>
              <a:t>বয়স্ক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অনভিজ্ঞ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সেনাপতির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বয়স্ক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অভিজ্ঞ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সেনাপতি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প্রয়োজন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জবাবে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বলেন</a:t>
            </a:r>
            <a:r>
              <a:rPr lang="en-US" sz="2800" dirty="0" smtClean="0"/>
              <a:t> , “</a:t>
            </a:r>
            <a:r>
              <a:rPr lang="en-US" sz="2800" dirty="0" err="1" smtClean="0"/>
              <a:t>যদি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চতুর্দিক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নেকড়ের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ঝাঁপিয়ে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তবুও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অভিযান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যাবেই</a:t>
            </a:r>
            <a:r>
              <a:rPr lang="en-US" sz="2800" dirty="0" smtClean="0"/>
              <a:t>। </a:t>
            </a:r>
            <a:r>
              <a:rPr lang="en-US" sz="2800" dirty="0" err="1" smtClean="0"/>
              <a:t>দ্বিতীয়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উত্তরে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বলেন</a:t>
            </a:r>
            <a:r>
              <a:rPr lang="en-US" sz="2800" dirty="0" smtClean="0"/>
              <a:t> ,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যাকে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সেনাপতি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নিযুক্ত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কাউকে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সেনাপতি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নিযুক্ত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ধৃষ্টতা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নেই</a:t>
            </a:r>
            <a:r>
              <a:rPr lang="en-US" sz="2800" dirty="0" smtClean="0"/>
              <a:t>। </a:t>
            </a:r>
            <a:r>
              <a:rPr lang="en-US" sz="2800" dirty="0" err="1" smtClean="0"/>
              <a:t>অবশেষে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অভিযান</a:t>
            </a:r>
            <a:r>
              <a:rPr lang="en-US" sz="2800" dirty="0" smtClean="0"/>
              <a:t> ৬৩৪ </a:t>
            </a:r>
            <a:r>
              <a:rPr lang="en-US" sz="2800" dirty="0" err="1" smtClean="0"/>
              <a:t>খ্রিঃপ্রেরিত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কিন্তু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ফলাফল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আগেই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ইন্তিকাল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অভিযান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সফল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সমাপ্ত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উসামা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ফিরে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আসেন</a:t>
            </a:r>
            <a:r>
              <a:rPr lang="en-US" sz="2800" dirty="0" smtClean="0"/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84830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রিদ্দা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স্বধর্মত্যাগীদের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যুদ্ধ</a:t>
            </a:r>
            <a:endParaRPr lang="en-US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bn-BD" sz="3200" dirty="0" smtClean="0">
                <a:solidFill>
                  <a:srgbClr val="FFFF00"/>
                </a:solidFill>
              </a:rPr>
              <a:t>    </a:t>
            </a:r>
            <a:r>
              <a:rPr lang="en-US" sz="3600" b="1" dirty="0" err="1" smtClean="0">
                <a:solidFill>
                  <a:schemeClr val="bg1"/>
                </a:solidFill>
              </a:rPr>
              <a:t>রিদ্দা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যুদ্ধের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সংজ্ঞাঃ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রিদ্দা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আরবী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শব্দ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অর্থ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প্রত্যাবর্তনকরণ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</a:rPr>
              <a:t>মহানবী</a:t>
            </a:r>
            <a:r>
              <a:rPr lang="en-US" sz="3200" dirty="0" smtClean="0">
                <a:solidFill>
                  <a:srgbClr val="FFFF00"/>
                </a:solidFill>
              </a:rPr>
              <a:t> (স) </a:t>
            </a:r>
            <a:r>
              <a:rPr lang="en-US" sz="3200" dirty="0" err="1" smtClean="0">
                <a:solidFill>
                  <a:srgbClr val="FFFF00"/>
                </a:solidFill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ইন্তিকালের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নব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দীক্ষিত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মুসলমানরা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পুনরায়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পুর্ব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ধর্মে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ফিরে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যেতে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শুরু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</a:rPr>
              <a:t>। এ </a:t>
            </a:r>
            <a:r>
              <a:rPr lang="en-US" sz="3200" dirty="0" err="1" smtClean="0">
                <a:solidFill>
                  <a:srgbClr val="FFFF00"/>
                </a:solidFill>
              </a:rPr>
              <a:t>সময়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আরবে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কয়েকজন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ভন্ডনবীর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আবির্ভাব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</a:rPr>
              <a:t>এরা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ইসলামের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বিরুদ্ধে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ষড়যন্ত্র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শুরু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</a:rPr>
              <a:t>খলিফার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দায়ীত্ব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গ্রহণ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আবু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বকর</a:t>
            </a:r>
            <a:r>
              <a:rPr lang="en-US" sz="3200" dirty="0" smtClean="0">
                <a:solidFill>
                  <a:srgbClr val="FFFF00"/>
                </a:solidFill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</a:rPr>
              <a:t>রা</a:t>
            </a:r>
            <a:r>
              <a:rPr lang="en-US" sz="3200" dirty="0" smtClean="0">
                <a:solidFill>
                  <a:srgbClr val="FFFF00"/>
                </a:solidFill>
              </a:rPr>
              <a:t>) </a:t>
            </a:r>
            <a:r>
              <a:rPr lang="en-US" sz="3200" dirty="0" err="1" smtClean="0">
                <a:solidFill>
                  <a:srgbClr val="FFFF00"/>
                </a:solidFill>
              </a:rPr>
              <a:t>তাদের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বিরুদ্ধে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কঠোর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ব্যবস্থা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গ্রহণ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করেন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</a:rPr>
              <a:t>দ্বীন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ত্যাগী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ভন্ড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নবীদের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বিরুদ্ধে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তিনি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যে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যুদ্ধ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অভিযান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পরিচালনা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করেন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তাকে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ইসলামের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ইতিহাসে</a:t>
            </a:r>
            <a:r>
              <a:rPr lang="en-US" sz="3200" dirty="0" smtClean="0">
                <a:solidFill>
                  <a:srgbClr val="FFFF00"/>
                </a:solidFill>
              </a:rPr>
              <a:t> “</a:t>
            </a:r>
            <a:r>
              <a:rPr lang="en-US" sz="3200" dirty="0" err="1" smtClean="0">
                <a:solidFill>
                  <a:srgbClr val="FFFF00"/>
                </a:solidFill>
              </a:rPr>
              <a:t>রিদ্দা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যুদ্ধ</a:t>
            </a:r>
            <a:r>
              <a:rPr lang="en-US" sz="3200" dirty="0" smtClean="0">
                <a:solidFill>
                  <a:srgbClr val="FFFF00"/>
                </a:solidFill>
              </a:rPr>
              <a:t>” </a:t>
            </a:r>
            <a:r>
              <a:rPr lang="en-US" sz="3200" dirty="0" err="1" smtClean="0">
                <a:solidFill>
                  <a:srgbClr val="FFFF00"/>
                </a:solidFill>
              </a:rPr>
              <a:t>বা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ধর্মত্যাগীদের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বিরুদ্ধে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যুদ্ধ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বলা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হয়ে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থাকে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</a:p>
          <a:p>
            <a:r>
              <a:rPr lang="bn-BD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</a:rPr>
              <a:t>যুদ্ধের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কারণঃ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১)</a:t>
            </a:r>
            <a:r>
              <a:rPr lang="en-US" sz="3200" dirty="0" err="1" smtClean="0">
                <a:solidFill>
                  <a:srgbClr val="FFFF00"/>
                </a:solidFill>
              </a:rPr>
              <a:t>মহানবী</a:t>
            </a:r>
            <a:r>
              <a:rPr lang="en-US" sz="3200" dirty="0" smtClean="0">
                <a:solidFill>
                  <a:srgbClr val="FFFF00"/>
                </a:solidFill>
              </a:rPr>
              <a:t> (স) – </a:t>
            </a:r>
            <a:r>
              <a:rPr lang="en-US" sz="3200" dirty="0" err="1" smtClean="0">
                <a:solidFill>
                  <a:srgbClr val="FFFF00"/>
                </a:solidFill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সাহচার্য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পাওয়া</a:t>
            </a:r>
            <a:r>
              <a:rPr lang="en-US" sz="3200" dirty="0" smtClean="0">
                <a:solidFill>
                  <a:srgbClr val="FFFF00"/>
                </a:solidFill>
              </a:rPr>
              <a:t>। ২)</a:t>
            </a:r>
            <a:r>
              <a:rPr lang="en-US" sz="3200" dirty="0" err="1" smtClean="0">
                <a:solidFill>
                  <a:srgbClr val="FFFF00"/>
                </a:solidFill>
              </a:rPr>
              <a:t>সুষ্ঠ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যোগাযোগ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অবকাঠামোর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অভাব</a:t>
            </a:r>
            <a:r>
              <a:rPr lang="en-US" sz="3200" dirty="0" smtClean="0">
                <a:solidFill>
                  <a:srgbClr val="FFFF00"/>
                </a:solidFill>
              </a:rPr>
              <a:t>। ৩)</a:t>
            </a:r>
            <a:r>
              <a:rPr lang="en-US" sz="3200" dirty="0" err="1" smtClean="0">
                <a:solidFill>
                  <a:srgbClr val="FFFF00"/>
                </a:solidFill>
              </a:rPr>
              <a:t>দ্বীনের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মর্মবাণী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উপলব্ধি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করতে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পারা</a:t>
            </a:r>
            <a:r>
              <a:rPr lang="en-US" sz="3200" dirty="0" smtClean="0">
                <a:solidFill>
                  <a:srgbClr val="FFFF00"/>
                </a:solidFill>
              </a:rPr>
              <a:t>। ৪)</a:t>
            </a:r>
            <a:r>
              <a:rPr lang="en-US" sz="3200" dirty="0" err="1" smtClean="0">
                <a:solidFill>
                  <a:srgbClr val="FFFF00"/>
                </a:solidFill>
              </a:rPr>
              <a:t>গোত্রীয়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আনুগত্য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আদর্শিক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আনুগত্যের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দ্বন্দ্ব</a:t>
            </a:r>
            <a:r>
              <a:rPr lang="en-US" sz="3200" dirty="0" smtClean="0">
                <a:solidFill>
                  <a:srgbClr val="FFFF00"/>
                </a:solidFill>
              </a:rPr>
              <a:t>। ৫)</a:t>
            </a:r>
            <a:r>
              <a:rPr lang="en-US" sz="3200" dirty="0" err="1" smtClean="0">
                <a:solidFill>
                  <a:srgbClr val="FFFF00"/>
                </a:solidFill>
              </a:rPr>
              <a:t>মদীনা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প্রাধান্যে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হিংসা</a:t>
            </a:r>
            <a:r>
              <a:rPr lang="en-US" sz="3200" dirty="0" smtClean="0">
                <a:solidFill>
                  <a:srgbClr val="FFFF00"/>
                </a:solidFill>
              </a:rPr>
              <a:t>। ৬)</a:t>
            </a:r>
            <a:r>
              <a:rPr lang="en-US" sz="3200" dirty="0" err="1" smtClean="0">
                <a:solidFill>
                  <a:srgbClr val="FFFF00"/>
                </a:solidFill>
              </a:rPr>
              <a:t>বিপ্লব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বিরোধী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মনোভাব</a:t>
            </a:r>
            <a:r>
              <a:rPr lang="en-US" sz="3200" dirty="0" smtClean="0">
                <a:solidFill>
                  <a:srgbClr val="FFFF00"/>
                </a:solidFill>
              </a:rPr>
              <a:t>। ৭)</a:t>
            </a:r>
            <a:r>
              <a:rPr lang="en-US" sz="3200" dirty="0" err="1" smtClean="0">
                <a:solidFill>
                  <a:srgbClr val="FFFF00"/>
                </a:solidFill>
              </a:rPr>
              <a:t>নৈতিক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আইনের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কঠোরতা</a:t>
            </a:r>
            <a:r>
              <a:rPr lang="en-US" sz="3200" dirty="0" smtClean="0">
                <a:solidFill>
                  <a:srgbClr val="FFFF00"/>
                </a:solidFill>
              </a:rPr>
              <a:t>। ৮)</a:t>
            </a:r>
            <a:r>
              <a:rPr lang="en-US" sz="3200" dirty="0" err="1" smtClean="0">
                <a:solidFill>
                  <a:srgbClr val="FFFF00"/>
                </a:solidFill>
              </a:rPr>
              <a:t>যাকাত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প্রদানে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অস্বীকৃতি</a:t>
            </a:r>
            <a:r>
              <a:rPr lang="en-US" sz="3200" dirty="0" smtClean="0">
                <a:solidFill>
                  <a:srgbClr val="FFFF00"/>
                </a:solidFill>
              </a:rPr>
              <a:t>। ৯)</a:t>
            </a:r>
            <a:r>
              <a:rPr lang="en-US" sz="3200" dirty="0" err="1" smtClean="0">
                <a:solidFill>
                  <a:srgbClr val="FFFF00"/>
                </a:solidFill>
              </a:rPr>
              <a:t>ভন্ডনবীদের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আবির্ভাব</a:t>
            </a:r>
            <a:r>
              <a:rPr lang="en-US" sz="3200" dirty="0" smtClean="0">
                <a:solidFill>
                  <a:srgbClr val="FFFF00"/>
                </a:solidFill>
              </a:rPr>
              <a:t>। ১০)</a:t>
            </a:r>
            <a:r>
              <a:rPr lang="en-US" sz="3200" dirty="0" err="1" smtClean="0">
                <a:solidFill>
                  <a:srgbClr val="FFFF00"/>
                </a:solidFill>
              </a:rPr>
              <a:t>ইহুদী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খ্রিষ্টানদের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ষড়যন্ত্র</a:t>
            </a:r>
            <a:r>
              <a:rPr lang="en-US" sz="3200" dirty="0" smtClean="0">
                <a:solidFill>
                  <a:srgbClr val="FFFF00"/>
                </a:solidFill>
              </a:rPr>
              <a:t>। ১১)</a:t>
            </a:r>
            <a:r>
              <a:rPr lang="en-US" sz="3200" dirty="0" err="1" smtClean="0">
                <a:solidFill>
                  <a:srgbClr val="FFFF00"/>
                </a:solidFill>
              </a:rPr>
              <a:t>রাজনৈতিক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কারণ</a:t>
            </a:r>
            <a:r>
              <a:rPr lang="en-US" sz="3200" dirty="0" smtClean="0">
                <a:solidFill>
                  <a:srgbClr val="FFFF00"/>
                </a:solidFill>
              </a:rPr>
              <a:t>। ১২)</a:t>
            </a:r>
            <a:r>
              <a:rPr lang="en-US" sz="3200" dirty="0" err="1" smtClean="0">
                <a:solidFill>
                  <a:srgbClr val="FFFF00"/>
                </a:solidFill>
              </a:rPr>
              <a:t>অর্থনৈতিক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কারণ</a:t>
            </a:r>
            <a:r>
              <a:rPr lang="en-US" sz="3200" dirty="0" smtClean="0">
                <a:solidFill>
                  <a:srgbClr val="FFFF00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</a:rPr>
              <a:t>রিদ্দা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যুদ্ধের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ঘটনাবলীঃ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ধর্মত্যাগী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ভন্ডনবী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যাকাত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অস্বীকারকারী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সমস্ত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লোকেরা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যখন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মদিনার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ইসলামী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রাষ্ট্রে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বিশৃংখলা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করছিল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ইসলামকে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চিরতরে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উতখাতের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মরিয়া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হয়ে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উঠেছিল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ঠিক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তখনই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প্রথম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খলিফা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আবু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বকর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রা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</a:rPr>
              <a:t>অটল</a:t>
            </a:r>
            <a:r>
              <a:rPr lang="en-US" sz="2800" dirty="0" smtClean="0">
                <a:solidFill>
                  <a:srgbClr val="FF0000"/>
                </a:solidFill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</a:rPr>
              <a:t>সুগভীর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চিন্তাশীলতার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বিদ্রোহীদের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দমনের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অগ্রসর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হন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</a:rPr>
              <a:t>প্রথমত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খলিফা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মুসলিম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বাহিনীকে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মোট</a:t>
            </a:r>
            <a:r>
              <a:rPr lang="en-US" sz="2800" dirty="0" smtClean="0">
                <a:solidFill>
                  <a:srgbClr val="FF0000"/>
                </a:solidFill>
              </a:rPr>
              <a:t> ১১টি </a:t>
            </a:r>
            <a:r>
              <a:rPr lang="en-US" sz="2800" dirty="0" err="1" smtClean="0">
                <a:solidFill>
                  <a:srgbClr val="FF0000"/>
                </a:solidFill>
              </a:rPr>
              <a:t>ভাগে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বিভক্ত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করেন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</a:rPr>
              <a:t>ভন্ড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নবীদের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কঠোর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হস্তে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দমন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</a:rPr>
              <a:t>ধর্মত্যাগী</a:t>
            </a:r>
            <a:r>
              <a:rPr lang="en-US" sz="2800" dirty="0" smtClean="0">
                <a:solidFill>
                  <a:srgbClr val="FF0000"/>
                </a:solidFill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</a:rPr>
              <a:t>আবস</a:t>
            </a:r>
            <a:r>
              <a:rPr lang="en-US" sz="2800" dirty="0" smtClean="0">
                <a:solidFill>
                  <a:srgbClr val="FF0000"/>
                </a:solidFill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</a:rPr>
              <a:t>জুবিয়ান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r>
              <a:rPr lang="en-US" sz="2800" dirty="0" err="1" smtClean="0">
                <a:solidFill>
                  <a:srgbClr val="FF0000"/>
                </a:solidFill>
              </a:rPr>
              <a:t>গোত্রদ্বয়কে</a:t>
            </a:r>
            <a:r>
              <a:rPr lang="en-US" sz="2800" dirty="0" smtClean="0">
                <a:solidFill>
                  <a:srgbClr val="FF0000"/>
                </a:solidFill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</a:rPr>
              <a:t>ধুলকাশা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খুলকাশা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r>
              <a:rPr lang="en-US" sz="2800" dirty="0" err="1" smtClean="0">
                <a:solidFill>
                  <a:srgbClr val="FF0000"/>
                </a:solidFill>
              </a:rPr>
              <a:t>নামক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স্থানে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আক্রমন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পরাজিত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করেন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</a:rPr>
              <a:t>যাকাত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অস্বীকারকারী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</a:rPr>
              <a:t>বনী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আসাদ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বনী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কাজারা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বনী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ঘাতফান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বনী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মুররাহ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প্রমুখ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গোত্রদ্বয়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খলিফার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কাছে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লোক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পাঠিয়ে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দৈনিক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পাঁচ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ওয়াক্ত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নামায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আদায়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প্রস্তুত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আছে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কিন্তু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যাকাত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প্রদান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তাদেরকে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অব্যহতি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দিতে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</a:rPr>
              <a:t>খলিফা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আবু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বকর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দেখলেন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এটা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সরাসরি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আল্লাহর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নির্দেশের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বৃদ্ধাংগুলি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প্রদর্শন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</a:rPr>
              <a:t>তিনি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তাদের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বিরুদ্ধে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অভিযান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প্রেরন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সম্পুর্নরূপে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পরাস্থ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তাদের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নেতা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হাব্বাল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নিহত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bn-BD" sz="3200" dirty="0" smtClean="0">
                <a:solidFill>
                  <a:srgbClr val="FF0000"/>
                </a:solidFill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</a:rPr>
              <a:t>রিদ্দা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যুদ্ধের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ফলাফলঃ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১)</a:t>
            </a:r>
            <a:r>
              <a:rPr lang="en-US" sz="2800" dirty="0" err="1" smtClean="0">
                <a:solidFill>
                  <a:srgbClr val="FF0000"/>
                </a:solidFill>
              </a:rPr>
              <a:t>পৌত্তলিকতার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মূলোতপাটন</a:t>
            </a:r>
            <a:r>
              <a:rPr lang="en-US" sz="2800" dirty="0" smtClean="0">
                <a:solidFill>
                  <a:srgbClr val="FF0000"/>
                </a:solidFill>
              </a:rPr>
              <a:t>। ২)</a:t>
            </a:r>
            <a:r>
              <a:rPr lang="en-US" sz="2800" dirty="0" err="1" smtClean="0">
                <a:solidFill>
                  <a:srgbClr val="FF0000"/>
                </a:solidFill>
              </a:rPr>
              <a:t>ইসলামের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ভিত্তি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সুদৃঢ়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</a:rPr>
              <a:t>। ৩)</a:t>
            </a:r>
            <a:r>
              <a:rPr lang="en-US" sz="2800" dirty="0" err="1" smtClean="0">
                <a:solidFill>
                  <a:srgbClr val="FF0000"/>
                </a:solidFill>
              </a:rPr>
              <a:t>মুসলমানদের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মধ্যে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আত্মবিশ্বাস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</a:rPr>
              <a:t>। ৪)</a:t>
            </a:r>
            <a:r>
              <a:rPr lang="en-US" sz="2800" dirty="0" err="1" smtClean="0">
                <a:solidFill>
                  <a:srgbClr val="FF0000"/>
                </a:solidFill>
              </a:rPr>
              <a:t>ইসলামী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রাষ্ট্রের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বূনিয়াদ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মজবুত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</a:rPr>
              <a:t> । ৫)</a:t>
            </a:r>
            <a:r>
              <a:rPr lang="en-US" sz="2800" dirty="0" err="1" smtClean="0">
                <a:solidFill>
                  <a:srgbClr val="FF0000"/>
                </a:solidFill>
              </a:rPr>
              <a:t>বিজয়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অভিযানের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প্রসস্ত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</a:rPr>
              <a:t> । ৬) </a:t>
            </a:r>
            <a:r>
              <a:rPr lang="en-US" sz="2800" dirty="0" err="1" smtClean="0">
                <a:solidFill>
                  <a:srgbClr val="FF0000"/>
                </a:solidFill>
              </a:rPr>
              <a:t>অর্থনৈতিক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উন্নয়ন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677" y="-19334"/>
            <a:ext cx="8854027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286000"/>
            <a:ext cx="6495689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405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4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4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05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5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40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05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405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4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মোবাইল নং- ০১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৮১৮৪৩৩৪</a:t>
            </a:r>
            <a:r>
              <a:rPr lang="bn-IN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৮৬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857947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0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786747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ভন্ড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নবীদের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উত্থান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ও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দমন</a:t>
            </a:r>
            <a:endParaRPr lang="en-US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আসওয়াদ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আনসিঃ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/>
              <a:t>ভন্ড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নবীদের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ইয়েমেনের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আসওয়াদ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আনসিই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প্রথম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মুহাম্মদ</a:t>
            </a:r>
            <a:r>
              <a:rPr lang="en-US" sz="2800" dirty="0" smtClean="0"/>
              <a:t> (স) –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জীবদ্দশায়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দশম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হিজরিতে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গোত্রপতি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আসওয়াদ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আনসি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নিজেকে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রাষ্ট্রের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বিরুদ্ধে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বিদ্রোহ</a:t>
            </a:r>
            <a:r>
              <a:rPr lang="en-US" sz="2800" dirty="0" smtClean="0"/>
              <a:t> </a:t>
            </a:r>
            <a:r>
              <a:rPr lang="en-US" sz="2800" dirty="0" err="1" smtClean="0"/>
              <a:t>ঘোষনা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ইয়েমেন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রাষ্ট্রের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গভর্নরকে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বিতাড়িত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রাজধানী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দখল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মুহানবী</a:t>
            </a:r>
            <a:r>
              <a:rPr lang="en-US" sz="2800" dirty="0" smtClean="0"/>
              <a:t> (স) –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ওফাতের</a:t>
            </a:r>
            <a:r>
              <a:rPr lang="en-US" sz="2800" dirty="0" smtClean="0"/>
              <a:t> ১/২ </a:t>
            </a:r>
            <a:r>
              <a:rPr lang="en-US" sz="2800" dirty="0" err="1" smtClean="0"/>
              <a:t>দিন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পূর্বে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আত্মীয়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ফিরোজ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দায়লামী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কর্তৃক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আসওয়াদ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আনসি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নিহত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</a:p>
          <a:p>
            <a:r>
              <a:rPr lang="bn-BD" sz="3600" b="1" dirty="0" smtClean="0">
                <a:solidFill>
                  <a:srgbClr val="FF0000"/>
                </a:solidFill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</a:rPr>
              <a:t>মুসায়লামাঃ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ইয়ামামায়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বনু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হানিফা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গোত্রে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নবী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মুসায়লামার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জন্ম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নবুয়াত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–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মারফত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, </a:t>
            </a:r>
            <a:r>
              <a:rPr lang="en-US" sz="2800" dirty="0" err="1" smtClean="0"/>
              <a:t>ধর্ম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প্রচার</a:t>
            </a:r>
            <a:r>
              <a:rPr lang="en-US" sz="2800" dirty="0" smtClean="0"/>
              <a:t> ও </a:t>
            </a:r>
            <a:r>
              <a:rPr lang="en-US" sz="2800" dirty="0" err="1" smtClean="0"/>
              <a:t>শাসন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পরিচালনার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রাসুলের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সমতুল্য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মুহাম্মদ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তাকে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সমস্ত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কার্যকলাপ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প্রেরণ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কর্ণপাত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করেনি</a:t>
            </a:r>
            <a:r>
              <a:rPr lang="en-US" sz="2800" dirty="0" smtClean="0"/>
              <a:t>। </a:t>
            </a:r>
            <a:r>
              <a:rPr lang="en-US" sz="2800" dirty="0" err="1" smtClean="0"/>
              <a:t>ইতিমধ্যে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মুসায়লামা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খ্রিষ্টান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রমনী</a:t>
            </a:r>
            <a:r>
              <a:rPr lang="en-US" sz="2800" dirty="0" smtClean="0"/>
              <a:t> ‘</a:t>
            </a:r>
            <a:r>
              <a:rPr lang="en-US" sz="2800" dirty="0" err="1" smtClean="0"/>
              <a:t>সাজাহ</a:t>
            </a:r>
            <a:r>
              <a:rPr lang="en-US" sz="2800" dirty="0" smtClean="0"/>
              <a:t> ‘-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বিবাহ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ইসলামী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রাষ্ট্রের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বিরুদ্ধে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অসি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করলো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মুহাম্মদ</a:t>
            </a:r>
            <a:r>
              <a:rPr lang="en-US" sz="2800" dirty="0" smtClean="0"/>
              <a:t> (স) –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মৃত্যুর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নির্বাচিত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ইয়ামামায়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বাহিনী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প্রেরণ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৬৩৩ </a:t>
            </a:r>
            <a:r>
              <a:rPr lang="en-US" sz="2800" dirty="0" err="1" smtClean="0"/>
              <a:t>খ্রিষ্টাব্দে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উভয়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বাহিনীর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প্রচন্ড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আরম্ভ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দশ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সহস্র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অনুচরসহ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মুসায়লামা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নিহত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হয়।এই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যুদ্ধে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অনেক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কোরানের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হাফেজ</a:t>
            </a:r>
            <a:r>
              <a:rPr lang="en-US" sz="2800" dirty="0" smtClean="0"/>
              <a:t> </a:t>
            </a:r>
            <a:r>
              <a:rPr lang="en-US" sz="2800" dirty="0" err="1" smtClean="0"/>
              <a:t>শহীদ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হয়েছিলেন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বনু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হানিফা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গোত্রের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লোকেরা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আত্মসমর্পণ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পূনরায়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ধর্মে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ফিরে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আসলো</a:t>
            </a:r>
            <a:r>
              <a:rPr lang="en-US" sz="2800" dirty="0" smtClean="0"/>
              <a:t>। 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909858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বাইজান্টাইন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সাম্রাজ্যের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সাথে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যুদ্ধ</a:t>
            </a:r>
            <a:endParaRPr lang="en-US" sz="6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bn-BD" sz="2800" dirty="0" smtClean="0"/>
              <a:t>      </a:t>
            </a:r>
            <a:r>
              <a:rPr lang="en-US" sz="2800" dirty="0" err="1" smtClean="0"/>
              <a:t>হযরত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মুহাম্মদ</a:t>
            </a:r>
            <a:r>
              <a:rPr lang="en-US" sz="2800" dirty="0" smtClean="0"/>
              <a:t> (স) –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জীবদ্দশায়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অভিযান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বায়জান্টাইন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সাম্রাজ্যের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মুসলমানদের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আরম্ভ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হয়েছিল</a:t>
            </a:r>
            <a:r>
              <a:rPr lang="en-US" sz="2800" dirty="0" smtClean="0"/>
              <a:t>। </a:t>
            </a:r>
            <a:r>
              <a:rPr lang="en-US" sz="2800" dirty="0" err="1" smtClean="0"/>
              <a:t>রিদ্দা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যুদ্ধের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৬৩৩ </a:t>
            </a:r>
            <a:r>
              <a:rPr lang="en-US" sz="2800" dirty="0" err="1" smtClean="0"/>
              <a:t>খ্রিষ্টাব্দে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সেনাপতির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নেতৃত্বে</a:t>
            </a:r>
            <a:r>
              <a:rPr lang="en-US" sz="2800" dirty="0" smtClean="0"/>
              <a:t> (</a:t>
            </a:r>
            <a:r>
              <a:rPr lang="en-US" sz="2800" dirty="0" err="1" smtClean="0"/>
              <a:t>আমর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ইবনুল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আস</a:t>
            </a:r>
            <a:r>
              <a:rPr lang="en-US" sz="2800" dirty="0" smtClean="0"/>
              <a:t> , </a:t>
            </a:r>
            <a:r>
              <a:rPr lang="en-US" sz="2800" dirty="0" err="1" smtClean="0"/>
              <a:t>ইয়াজিদ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ইবনে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সুফিয়ান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সোহরাবিল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ইবনে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হাসানা</a:t>
            </a:r>
            <a:r>
              <a:rPr lang="en-US" sz="2800" dirty="0" smtClean="0"/>
              <a:t>)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বাহিনী</a:t>
            </a:r>
            <a:r>
              <a:rPr lang="en-US" sz="2800" dirty="0" smtClean="0"/>
              <a:t> ৩,০০০ </a:t>
            </a:r>
            <a:r>
              <a:rPr lang="en-US" sz="2800" dirty="0" err="1" smtClean="0"/>
              <a:t>মতান্তরে</a:t>
            </a:r>
            <a:r>
              <a:rPr lang="en-US" sz="2800" dirty="0" smtClean="0"/>
              <a:t> ৫,০০০ </a:t>
            </a:r>
            <a:r>
              <a:rPr lang="en-US" sz="2800" dirty="0" err="1" smtClean="0"/>
              <a:t>সৈন্য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সিরিয়া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অভিমুখে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যাত্রার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দিলেন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সিরিয়ায়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ওয়াদি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আরাবা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বায়জান্টাইনদের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আরবদের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সংঘটিত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</a:p>
          <a:p>
            <a:r>
              <a:rPr lang="bn-BD" sz="2800" dirty="0">
                <a:solidFill>
                  <a:srgbClr val="92D050"/>
                </a:solidFill>
              </a:rPr>
              <a:t> </a:t>
            </a:r>
            <a:r>
              <a:rPr lang="bn-BD" sz="2800" dirty="0" smtClean="0">
                <a:solidFill>
                  <a:srgbClr val="92D050"/>
                </a:solidFill>
              </a:rPr>
              <a:t>    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/>
              <a:t>ইতিমধ্যে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আল্লাহর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তরবারী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খালিদ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ওয়ালিদ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সেনাপতি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মুসান্না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–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ইরাকে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রেখে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আঠারো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পথ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সিরিয়ায়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উপস্থিত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প্রথমে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মারজ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ঘাসসান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সেনাদলকে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পরাজিত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অন্যান্য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হন</a:t>
            </a:r>
            <a:r>
              <a:rPr lang="en-US" sz="2800" dirty="0" smtClean="0"/>
              <a:t>। ৬৩৪ </a:t>
            </a:r>
            <a:r>
              <a:rPr lang="en-US" sz="2800" dirty="0" err="1" smtClean="0"/>
              <a:t>খ্রিঃ</a:t>
            </a:r>
            <a:r>
              <a:rPr lang="en-US" sz="2800" dirty="0" smtClean="0"/>
              <a:t> ৩১ </a:t>
            </a:r>
            <a:r>
              <a:rPr lang="en-US" sz="2800" dirty="0" err="1" smtClean="0"/>
              <a:t>জুলাই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সম্রাট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হিরাক্লিয়াসের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ভ্রাতা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থিওডোরাসের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নেতৃত্বাধীনে</a:t>
            </a:r>
            <a:r>
              <a:rPr lang="en-US" sz="2800" dirty="0" smtClean="0"/>
              <a:t> ১,০০,০০০ </a:t>
            </a:r>
            <a:r>
              <a:rPr lang="en-US" sz="2800" dirty="0" err="1" smtClean="0"/>
              <a:t>সৈন্য</a:t>
            </a:r>
            <a:r>
              <a:rPr lang="en-US" sz="2800" dirty="0" smtClean="0"/>
              <a:t>  ৪০,০০০ </a:t>
            </a:r>
            <a:r>
              <a:rPr lang="en-US" sz="2800" dirty="0" err="1" smtClean="0"/>
              <a:t>মুসলমান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সৈন্যের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বিরুদ্ধে</a:t>
            </a:r>
            <a:r>
              <a:rPr lang="en-US" sz="2800" dirty="0" smtClean="0"/>
              <a:t> “</a:t>
            </a:r>
            <a:r>
              <a:rPr lang="en-US" sz="2800" dirty="0" err="1" smtClean="0"/>
              <a:t>আজনাদাইন</a:t>
            </a:r>
            <a:r>
              <a:rPr lang="en-US" sz="2800" dirty="0" smtClean="0"/>
              <a:t>” </a:t>
            </a:r>
            <a:r>
              <a:rPr lang="en-US" sz="2800" dirty="0" err="1" smtClean="0"/>
              <a:t>নামক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অস্ত্র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একতা</a:t>
            </a:r>
            <a:r>
              <a:rPr lang="en-US" sz="2800" dirty="0" smtClean="0"/>
              <a:t>, </a:t>
            </a:r>
            <a:r>
              <a:rPr lang="en-US" sz="2800" dirty="0" err="1" smtClean="0"/>
              <a:t>মনোবল</a:t>
            </a:r>
            <a:r>
              <a:rPr lang="en-US" sz="2800" dirty="0" smtClean="0"/>
              <a:t> ও </a:t>
            </a:r>
            <a:r>
              <a:rPr lang="en-US" sz="2800" dirty="0" err="1" smtClean="0"/>
              <a:t>ধর্মবিশ্বাস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মুসলমানদেরকে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অজেয়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তোলে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প্রচন্ড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শুরু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মুসলমানদের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আক্রমনে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সেনাপতি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থিওডোরাস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যুদ্ধক্ষেত্র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পলায়ন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করলো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সম্রাট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হিরাক্লিয়াস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ক্ষোভে</a:t>
            </a:r>
            <a:r>
              <a:rPr lang="en-US" sz="2800" dirty="0" smtClean="0"/>
              <a:t> ও </a:t>
            </a:r>
            <a:r>
              <a:rPr lang="en-US" sz="2800" dirty="0" err="1" smtClean="0"/>
              <a:t>দঃখে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এন্টিওকে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গেলেন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আজনাদাইনের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বিজয়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মুসলমানদের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সর্বপ্রথম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বড়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বিখ্যাত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বিজয়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বিজয়ের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সংবাদ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আগেই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খলিফা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বকর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</a:t>
            </a:r>
            <a:r>
              <a:rPr lang="en-US" sz="2800" dirty="0" smtClean="0"/>
              <a:t>) ৬৩৪ </a:t>
            </a:r>
            <a:r>
              <a:rPr lang="en-US" sz="2800" dirty="0" err="1" smtClean="0"/>
              <a:t>খিঃ</a:t>
            </a:r>
            <a:r>
              <a:rPr lang="en-US" sz="2800" dirty="0" smtClean="0"/>
              <a:t> ২৩ </a:t>
            </a:r>
            <a:r>
              <a:rPr lang="en-US" sz="2800" dirty="0" err="1" smtClean="0"/>
              <a:t>আগষ্ট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ইন্তেকাল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ত্রানকর্তা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হিসেবে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আবু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বকর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রাঃ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bn-BD" sz="3600" dirty="0">
                <a:solidFill>
                  <a:srgbClr val="FFC000"/>
                </a:solidFill>
              </a:rPr>
              <a:t> </a:t>
            </a:r>
            <a:r>
              <a:rPr lang="bn-BD" sz="3600" dirty="0" smtClean="0">
                <a:solidFill>
                  <a:srgbClr val="FFC000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হযরত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মুহাম্মদ</a:t>
            </a:r>
            <a:r>
              <a:rPr lang="en-US" sz="3200" dirty="0" smtClean="0">
                <a:solidFill>
                  <a:schemeClr val="bg1"/>
                </a:solidFill>
              </a:rPr>
              <a:t> (স) – </a:t>
            </a:r>
            <a:r>
              <a:rPr lang="en-US" sz="3200" dirty="0" err="1" smtClean="0">
                <a:solidFill>
                  <a:schemeClr val="bg1"/>
                </a:solidFill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ইন্তেকালের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ইসলামী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জগতে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নানা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বিশৃংখলা</a:t>
            </a:r>
            <a:r>
              <a:rPr lang="en-US" sz="3200" dirty="0" smtClean="0">
                <a:solidFill>
                  <a:schemeClr val="bg1"/>
                </a:solidFill>
              </a:rPr>
              <a:t> , </a:t>
            </a:r>
            <a:r>
              <a:rPr lang="en-US" sz="3200" dirty="0" err="1" smtClean="0">
                <a:solidFill>
                  <a:schemeClr val="bg1"/>
                </a:solidFill>
              </a:rPr>
              <a:t>যেমন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</a:rPr>
              <a:t>ভন্ডনবীদের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নবুয়াত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দাবী</a:t>
            </a:r>
            <a:r>
              <a:rPr lang="en-US" sz="3200" dirty="0" smtClean="0">
                <a:solidFill>
                  <a:schemeClr val="bg1"/>
                </a:solidFill>
              </a:rPr>
              <a:t> , </a:t>
            </a:r>
            <a:r>
              <a:rPr lang="en-US" sz="3200" dirty="0" err="1" smtClean="0">
                <a:solidFill>
                  <a:schemeClr val="bg1"/>
                </a:solidFill>
              </a:rPr>
              <a:t>স্বধর্মত্যাগীদের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বিদ্রোহ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যাকাত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অস্বীকার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কারীদের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আন্দোলনে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ইসলাম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পৃথিবীর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বুক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বিদায়ের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উপক্রম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হয়েছিল</a:t>
            </a:r>
            <a:r>
              <a:rPr lang="en-US" sz="3200" dirty="0" smtClean="0">
                <a:solidFill>
                  <a:schemeClr val="bg1"/>
                </a:solidFill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</a:rPr>
              <a:t>অপর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দিকে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পারস্য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রোমান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সাম্রাজ্যবাদের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ষড়যন্ত্র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মুসলমানদেরকে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আরও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বিপদের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সম্মুখিন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করেছিল</a:t>
            </a:r>
            <a:r>
              <a:rPr lang="en-US" sz="3200" dirty="0" smtClean="0">
                <a:solidFill>
                  <a:schemeClr val="bg1"/>
                </a:solidFill>
              </a:rPr>
              <a:t>। </a:t>
            </a:r>
          </a:p>
          <a:p>
            <a:r>
              <a:rPr lang="bn-BD" sz="3200" dirty="0" smtClean="0">
                <a:solidFill>
                  <a:schemeClr val="bg1"/>
                </a:solidFill>
              </a:rPr>
              <a:t>     </a:t>
            </a:r>
            <a:r>
              <a:rPr lang="en-US" sz="3200" dirty="0" err="1" smtClean="0">
                <a:solidFill>
                  <a:schemeClr val="bg1"/>
                </a:solidFill>
              </a:rPr>
              <a:t>খলিফা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আবু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বকর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রা</a:t>
            </a:r>
            <a:r>
              <a:rPr lang="en-US" sz="3200" dirty="0" smtClean="0">
                <a:solidFill>
                  <a:schemeClr val="bg1"/>
                </a:solidFill>
              </a:rPr>
              <a:t>) – </a:t>
            </a:r>
            <a:r>
              <a:rPr lang="en-US" sz="3200" dirty="0" err="1" smtClean="0">
                <a:solidFill>
                  <a:schemeClr val="bg1"/>
                </a:solidFill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দৃঢ়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মনোবল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কঠোর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পদক্ষেপে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সকল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ষড়যন্ত্র</a:t>
            </a:r>
            <a:r>
              <a:rPr lang="en-US" sz="3200" dirty="0" smtClean="0">
                <a:solidFill>
                  <a:schemeClr val="bg1"/>
                </a:solidFill>
              </a:rPr>
              <a:t> , </a:t>
            </a:r>
            <a:r>
              <a:rPr lang="en-US" sz="3200" dirty="0" err="1" smtClean="0">
                <a:solidFill>
                  <a:schemeClr val="bg1"/>
                </a:solidFill>
              </a:rPr>
              <a:t>আন্দোলন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বিদ্রোহ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দমন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ইসলামকে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সমুহ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বিপদ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ধ্বংশের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হাত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রক্ষা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সক্ষম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হয়েছিলেন</a:t>
            </a:r>
            <a:r>
              <a:rPr lang="en-US" sz="3200" dirty="0" smtClean="0">
                <a:solidFill>
                  <a:schemeClr val="bg1"/>
                </a:solidFill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</a:rPr>
              <a:t>এছাড়া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ইসলামী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জীবনব্যবস্থা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ইসলামী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রাষ্ট্রের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একনিষ্ঠ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সেবা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বহুবিধ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কৃতিত্ত্বের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জন্যে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তাঁকে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ইসলামের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ত্রানকর্তা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Saviour</a:t>
            </a:r>
            <a:r>
              <a:rPr lang="en-US" sz="3200" dirty="0" smtClean="0">
                <a:solidFill>
                  <a:schemeClr val="bg1"/>
                </a:solidFill>
              </a:rPr>
              <a:t> of Islam) </a:t>
            </a:r>
            <a:r>
              <a:rPr lang="en-US" sz="3200" dirty="0" err="1" smtClean="0">
                <a:solidFill>
                  <a:schemeClr val="bg1"/>
                </a:solidFill>
              </a:rPr>
              <a:t>বলা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2746" y="533400"/>
            <a:ext cx="8763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একক</a:t>
            </a:r>
            <a:r>
              <a:rPr lang="en-US" sz="1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16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endParaRPr lang="en-US" sz="1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আবু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বকর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রা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 –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এর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খলিফা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নির্বাচন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ব্যবস্থা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বর্ণনা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কর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।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685800"/>
            <a:ext cx="89916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দলীয়</a:t>
            </a:r>
            <a:r>
              <a:rPr lang="en-US" sz="199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199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কাজ</a:t>
            </a:r>
            <a:endParaRPr lang="en-US" sz="199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রিদ্দা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বা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স্বধর্মত্যাগীদের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যুদ্ধের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ফলাফল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 ৫টি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বাক্যে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লিখ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। 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বাড়ির</a:t>
            </a:r>
            <a:r>
              <a:rPr lang="en-US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1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কাজ</a:t>
            </a:r>
            <a:endParaRPr lang="en-US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5400" dirty="0" err="1">
                <a:solidFill>
                  <a:srgbClr val="00B050"/>
                </a:solidFill>
              </a:rPr>
              <a:t>পারস্য</a:t>
            </a:r>
            <a:r>
              <a:rPr lang="en-US" sz="5400" dirty="0">
                <a:solidFill>
                  <a:srgbClr val="00B050"/>
                </a:solidFill>
              </a:rPr>
              <a:t> ও </a:t>
            </a:r>
            <a:r>
              <a:rPr lang="en-US" sz="5400" dirty="0" err="1">
                <a:solidFill>
                  <a:srgbClr val="00B050"/>
                </a:solidFill>
              </a:rPr>
              <a:t>বাইজানটাইন</a:t>
            </a:r>
            <a:r>
              <a:rPr lang="en-US" sz="5400" dirty="0">
                <a:solidFill>
                  <a:srgbClr val="00B050"/>
                </a:solidFill>
              </a:rPr>
              <a:t> </a:t>
            </a:r>
            <a:r>
              <a:rPr lang="en-US" sz="5400" dirty="0" err="1">
                <a:solidFill>
                  <a:srgbClr val="00B050"/>
                </a:solidFill>
              </a:rPr>
              <a:t>সাম্রাজ্যের</a:t>
            </a:r>
            <a:r>
              <a:rPr lang="en-US" sz="5400" dirty="0">
                <a:solidFill>
                  <a:srgbClr val="00B050"/>
                </a:solidFill>
              </a:rPr>
              <a:t> </a:t>
            </a:r>
            <a:r>
              <a:rPr lang="en-US" sz="5400" dirty="0" err="1">
                <a:solidFill>
                  <a:srgbClr val="00B050"/>
                </a:solidFill>
              </a:rPr>
              <a:t>বিরুদ্ধে</a:t>
            </a:r>
            <a:r>
              <a:rPr lang="en-US" sz="5400" dirty="0">
                <a:solidFill>
                  <a:srgbClr val="00B050"/>
                </a:solidFill>
              </a:rPr>
              <a:t> </a:t>
            </a:r>
            <a:r>
              <a:rPr lang="en-US" sz="5400" dirty="0" err="1">
                <a:solidFill>
                  <a:srgbClr val="00B050"/>
                </a:solidFill>
              </a:rPr>
              <a:t>অভিযানসমুহ</a:t>
            </a:r>
            <a:r>
              <a:rPr lang="en-US" sz="5400" dirty="0">
                <a:solidFill>
                  <a:srgbClr val="00B050"/>
                </a:solidFill>
              </a:rPr>
              <a:t> </a:t>
            </a:r>
            <a:r>
              <a:rPr lang="en-US" sz="5400" dirty="0" err="1">
                <a:solidFill>
                  <a:srgbClr val="00B050"/>
                </a:solidFill>
              </a:rPr>
              <a:t>সংক্ষেপে</a:t>
            </a:r>
            <a:r>
              <a:rPr lang="en-US" sz="5400" dirty="0">
                <a:solidFill>
                  <a:srgbClr val="00B050"/>
                </a:solidFill>
              </a:rPr>
              <a:t> – </a:t>
            </a:r>
            <a:r>
              <a:rPr lang="en-US" sz="5400" dirty="0" err="1">
                <a:solidFill>
                  <a:srgbClr val="00B050"/>
                </a:solidFill>
              </a:rPr>
              <a:t>বিশ্লেষন</a:t>
            </a:r>
            <a:r>
              <a:rPr lang="en-US" sz="5400" dirty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কর</a:t>
            </a:r>
            <a:r>
              <a:rPr lang="bn-BD" sz="5400" dirty="0" smtClean="0">
                <a:solidFill>
                  <a:srgbClr val="00B050"/>
                </a:solidFill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457200"/>
            <a:ext cx="9068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</a:rPr>
              <a:t>সবাইকে ধন্যবাদ 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762000"/>
            <a:ext cx="8610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n-BD" sz="11500" b="1" dirty="0" smtClean="0">
                <a:solidFill>
                  <a:srgbClr val="C00000"/>
                </a:solidFill>
              </a:rPr>
              <a:t>পাঠ পরিচিতি</a:t>
            </a:r>
          </a:p>
          <a:p>
            <a:pPr marL="0" indent="0" algn="ctr">
              <a:buNone/>
            </a:pPr>
            <a:r>
              <a:rPr lang="en-US" sz="8600" dirty="0" err="1" smtClean="0"/>
              <a:t>শ্রেণিঃ</a:t>
            </a:r>
            <a:r>
              <a:rPr lang="en-US" sz="8600" dirty="0" smtClean="0"/>
              <a:t> </a:t>
            </a:r>
            <a:r>
              <a:rPr lang="en-US" sz="8600" dirty="0" err="1" smtClean="0"/>
              <a:t>দাখিল</a:t>
            </a:r>
            <a:r>
              <a:rPr lang="en-US" sz="8600" dirty="0" smtClean="0"/>
              <a:t> ১০ম </a:t>
            </a:r>
          </a:p>
          <a:p>
            <a:pPr marL="0" indent="0" algn="ctr">
              <a:buNone/>
            </a:pPr>
            <a:r>
              <a:rPr lang="en-US" sz="8600" dirty="0" err="1" smtClean="0"/>
              <a:t>বিষয়ঃ</a:t>
            </a:r>
            <a:r>
              <a:rPr lang="en-US" sz="8600" dirty="0" smtClean="0"/>
              <a:t> </a:t>
            </a:r>
            <a:r>
              <a:rPr lang="en-US" sz="8600" dirty="0" err="1" smtClean="0"/>
              <a:t>ইসলামের</a:t>
            </a:r>
            <a:r>
              <a:rPr lang="en-US" sz="8600" dirty="0" smtClean="0"/>
              <a:t> </a:t>
            </a:r>
            <a:r>
              <a:rPr lang="en-US" sz="8600" dirty="0" err="1" smtClean="0"/>
              <a:t>ইতিহাস</a:t>
            </a:r>
            <a:endParaRPr lang="bn-BD" sz="8600" dirty="0" smtClean="0"/>
          </a:p>
          <a:p>
            <a:pPr marL="0" indent="0" algn="ctr">
              <a:buNone/>
            </a:pPr>
            <a:r>
              <a:rPr lang="bn-BD" sz="7100" b="1" dirty="0" smtClean="0">
                <a:solidFill>
                  <a:srgbClr val="00B050"/>
                </a:solidFill>
              </a:rPr>
              <a:t>হযরত আবু বকর (রাঃ)</a:t>
            </a:r>
            <a:r>
              <a:rPr lang="bn-BD" sz="5800" dirty="0" smtClean="0"/>
              <a:t> </a:t>
            </a:r>
            <a:endParaRPr lang="en-US" sz="5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36483207_15957007_8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1066800"/>
            <a:ext cx="8750300" cy="5524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আরব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দেশের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চিত্র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839200" cy="670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96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2984">
            <a:off x="228600" y="152400"/>
            <a:ext cx="88519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451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le_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70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48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850052588_3bafc71d5d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-228600"/>
            <a:ext cx="9291484" cy="708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226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mblr_n7sag9gkCc1txobqg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0"/>
            <a:ext cx="8991600" cy="684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09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2265</Words>
  <Application>Microsoft Office PowerPoint</Application>
  <PresentationFormat>On-screen Show (4:3)</PresentationFormat>
  <Paragraphs>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Galaxy Computer</dc:creator>
  <cp:lastModifiedBy>D H Liton</cp:lastModifiedBy>
  <cp:revision>246</cp:revision>
  <dcterms:created xsi:type="dcterms:W3CDTF">2006-08-16T00:00:00Z</dcterms:created>
  <dcterms:modified xsi:type="dcterms:W3CDTF">2020-03-28T16:00:18Z</dcterms:modified>
</cp:coreProperties>
</file>