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1" r:id="rId3"/>
    <p:sldId id="257" r:id="rId4"/>
    <p:sldId id="272" r:id="rId5"/>
    <p:sldId id="277" r:id="rId6"/>
    <p:sldId id="270" r:id="rId7"/>
    <p:sldId id="273" r:id="rId8"/>
    <p:sldId id="260" r:id="rId9"/>
    <p:sldId id="261" r:id="rId10"/>
    <p:sldId id="267" r:id="rId11"/>
    <p:sldId id="262" r:id="rId12"/>
    <p:sldId id="280" r:id="rId13"/>
    <p:sldId id="279" r:id="rId14"/>
    <p:sldId id="278" r:id="rId15"/>
    <p:sldId id="263" r:id="rId16"/>
    <p:sldId id="264" r:id="rId17"/>
    <p:sldId id="275" r:id="rId18"/>
    <p:sldId id="276" r:id="rId19"/>
    <p:sldId id="274" r:id="rId20"/>
    <p:sldId id="265" r:id="rId21"/>
    <p:sldId id="26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429" autoAdjust="0"/>
  </p:normalViewPr>
  <p:slideViewPr>
    <p:cSldViewPr snapToGrid="0">
      <p:cViewPr varScale="1">
        <p:scale>
          <a:sx n="54" d="100"/>
          <a:sy n="54" d="100"/>
        </p:scale>
        <p:origin x="13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53004-4567-47EC-9625-6AA6467492C4}" type="datetimeFigureOut">
              <a:rPr lang="en-US" smtClean="0"/>
              <a:t>31-Mar-2020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C2C6F-9F61-4E88-B165-0F017280E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661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C2C6F-9F61-4E88-B165-0F017280E1F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664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C2C6F-9F61-4E88-B165-0F017280E1F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088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5E69-5131-4600-A22C-70661968E7BD}" type="datetimeFigureOut">
              <a:rPr lang="en-US" smtClean="0"/>
              <a:pPr/>
              <a:t>31-Mar-2020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DD66-E6E7-4CC5-B77F-86AF01838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98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5E69-5131-4600-A22C-70661968E7BD}" type="datetimeFigureOut">
              <a:rPr lang="en-US" smtClean="0"/>
              <a:pPr/>
              <a:t>31-Mar-2020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DD66-E6E7-4CC5-B77F-86AF01838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19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5E69-5131-4600-A22C-70661968E7BD}" type="datetimeFigureOut">
              <a:rPr lang="en-US" smtClean="0"/>
              <a:pPr/>
              <a:t>31-Mar-2020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DD66-E6E7-4CC5-B77F-86AF01838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7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5E69-5131-4600-A22C-70661968E7BD}" type="datetimeFigureOut">
              <a:rPr lang="en-US" smtClean="0"/>
              <a:pPr/>
              <a:t>31-Mar-2020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DD66-E6E7-4CC5-B77F-86AF01838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4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5E69-5131-4600-A22C-70661968E7BD}" type="datetimeFigureOut">
              <a:rPr lang="en-US" smtClean="0"/>
              <a:pPr/>
              <a:t>31-Mar-2020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DD66-E6E7-4CC5-B77F-86AF01838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6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5E69-5131-4600-A22C-70661968E7BD}" type="datetimeFigureOut">
              <a:rPr lang="en-US" smtClean="0"/>
              <a:pPr/>
              <a:t>31-Mar-2020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DD66-E6E7-4CC5-B77F-86AF01838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6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5E69-5131-4600-A22C-70661968E7BD}" type="datetimeFigureOut">
              <a:rPr lang="en-US" smtClean="0"/>
              <a:pPr/>
              <a:t>31-Mar-2020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DD66-E6E7-4CC5-B77F-86AF01838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13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5E69-5131-4600-A22C-70661968E7BD}" type="datetimeFigureOut">
              <a:rPr lang="en-US" smtClean="0"/>
              <a:pPr/>
              <a:t>31-Mar-2020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DD66-E6E7-4CC5-B77F-86AF01838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53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5E69-5131-4600-A22C-70661968E7BD}" type="datetimeFigureOut">
              <a:rPr lang="en-US" smtClean="0"/>
              <a:pPr/>
              <a:t>31-Mar-2020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DD66-E6E7-4CC5-B77F-86AF01838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7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5E69-5131-4600-A22C-70661968E7BD}" type="datetimeFigureOut">
              <a:rPr lang="en-US" smtClean="0"/>
              <a:pPr/>
              <a:t>31-Mar-2020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DD66-E6E7-4CC5-B77F-86AF01838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6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5E69-5131-4600-A22C-70661968E7BD}" type="datetimeFigureOut">
              <a:rPr lang="en-US" smtClean="0"/>
              <a:pPr/>
              <a:t>31-Mar-2020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DD66-E6E7-4CC5-B77F-86AF01838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76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F5E69-5131-4600-A22C-70661968E7BD}" type="datetimeFigureOut">
              <a:rPr lang="en-US" smtClean="0"/>
              <a:pPr/>
              <a:t>31-Mar-2020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DD66-E6E7-4CC5-B77F-86AF01838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5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7647" y="0"/>
            <a:ext cx="1060739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err="1" smtClean="0">
                <a:solidFill>
                  <a:srgbClr val="C00000"/>
                </a:solidFill>
              </a:rPr>
              <a:t>সবাইকে</a:t>
            </a:r>
            <a:r>
              <a:rPr lang="en-US" sz="16600" b="1" dirty="0" smtClean="0">
                <a:solidFill>
                  <a:srgbClr val="C00000"/>
                </a:solidFill>
              </a:rPr>
              <a:t> </a:t>
            </a:r>
            <a:r>
              <a:rPr lang="en-US" sz="16600" b="1" dirty="0" err="1" smtClean="0">
                <a:solidFill>
                  <a:srgbClr val="C00000"/>
                </a:solidFill>
              </a:rPr>
              <a:t>স্বাগত</a:t>
            </a:r>
            <a:r>
              <a:rPr lang="en-US" sz="16600" b="1" dirty="0" smtClean="0">
                <a:solidFill>
                  <a:srgbClr val="C00000"/>
                </a:solidFill>
              </a:rPr>
              <a:t> </a:t>
            </a:r>
            <a:endParaRPr lang="en-US" sz="1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77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960" y="0"/>
            <a:ext cx="12633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2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04048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US" sz="13800" b="1" dirty="0" err="1" smtClean="0">
                <a:solidFill>
                  <a:srgbClr val="C00000"/>
                </a:solidFill>
              </a:rPr>
              <a:t>শিখন</a:t>
            </a:r>
            <a:r>
              <a:rPr lang="en-US" sz="13800" b="1" dirty="0" smtClean="0">
                <a:solidFill>
                  <a:srgbClr val="C00000"/>
                </a:solidFill>
              </a:rPr>
              <a:t> </a:t>
            </a:r>
            <a:r>
              <a:rPr lang="en-US" sz="13800" b="1" dirty="0" err="1" smtClean="0">
                <a:solidFill>
                  <a:srgbClr val="C00000"/>
                </a:solidFill>
              </a:rPr>
              <a:t>ফল</a:t>
            </a:r>
            <a:endParaRPr lang="en-US" sz="9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20240"/>
            <a:ext cx="12192000" cy="4774883"/>
          </a:xfrm>
          <a:solidFill>
            <a:srgbClr val="00B050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bn-BD" sz="6000" dirty="0" smtClean="0"/>
          </a:p>
          <a:p>
            <a:pPr marL="0" indent="0">
              <a:buNone/>
            </a:pPr>
            <a:r>
              <a:rPr lang="en-US" sz="7200" dirty="0" smtClean="0"/>
              <a:t>১।উহুদ </a:t>
            </a:r>
            <a:r>
              <a:rPr lang="en-US" sz="7200" dirty="0" err="1" smtClean="0"/>
              <a:t>যুদ্ধের</a:t>
            </a:r>
            <a:r>
              <a:rPr lang="en-US" sz="7200" dirty="0" smtClean="0"/>
              <a:t> </a:t>
            </a:r>
            <a:r>
              <a:rPr lang="en-US" sz="7200" dirty="0" err="1" smtClean="0"/>
              <a:t>ইতিহাস</a:t>
            </a:r>
            <a:r>
              <a:rPr lang="en-US" sz="7200" dirty="0" smtClean="0"/>
              <a:t> </a:t>
            </a:r>
            <a:r>
              <a:rPr lang="en-US" sz="7200" dirty="0" err="1" smtClean="0"/>
              <a:t>ব্যাখ্যা</a:t>
            </a:r>
            <a:r>
              <a:rPr lang="en-US" sz="7200" dirty="0" smtClean="0"/>
              <a:t> </a:t>
            </a:r>
            <a:r>
              <a:rPr lang="en-US" sz="7200" dirty="0" err="1" smtClean="0"/>
              <a:t>করতে</a:t>
            </a:r>
            <a:r>
              <a:rPr lang="en-US" sz="7200" dirty="0" smtClean="0"/>
              <a:t> </a:t>
            </a:r>
            <a:r>
              <a:rPr lang="en-US" sz="7200" dirty="0" err="1" smtClean="0"/>
              <a:t>পারবে</a:t>
            </a:r>
            <a:r>
              <a:rPr lang="en-US" sz="7200" dirty="0" smtClean="0"/>
              <a:t> </a:t>
            </a:r>
            <a:endParaRPr lang="en-US" sz="7200" dirty="0"/>
          </a:p>
          <a:p>
            <a:pPr marL="0" indent="0">
              <a:buNone/>
            </a:pPr>
            <a:r>
              <a:rPr lang="en-US" sz="7200" dirty="0" smtClean="0"/>
              <a:t>২।উহুদ </a:t>
            </a:r>
            <a:r>
              <a:rPr lang="en-US" sz="7200" dirty="0" err="1" smtClean="0"/>
              <a:t>যুদ্ধের</a:t>
            </a:r>
            <a:r>
              <a:rPr lang="en-US" sz="7200" dirty="0" smtClean="0"/>
              <a:t> </a:t>
            </a:r>
            <a:r>
              <a:rPr lang="en-US" sz="7200" dirty="0" err="1" smtClean="0"/>
              <a:t>কারন</a:t>
            </a:r>
            <a:r>
              <a:rPr lang="en-US" sz="7200" dirty="0" smtClean="0"/>
              <a:t> </a:t>
            </a:r>
            <a:r>
              <a:rPr lang="en-US" sz="7200" dirty="0" err="1" smtClean="0"/>
              <a:t>বর্ননা</a:t>
            </a:r>
            <a:r>
              <a:rPr lang="en-US" sz="7200" dirty="0" smtClean="0"/>
              <a:t> </a:t>
            </a:r>
            <a:r>
              <a:rPr lang="en-US" sz="7200" dirty="0" err="1" smtClean="0"/>
              <a:t>করতে</a:t>
            </a:r>
            <a:r>
              <a:rPr lang="en-US" sz="7200" dirty="0" smtClean="0"/>
              <a:t> </a:t>
            </a:r>
            <a:r>
              <a:rPr lang="en-US" sz="7200" dirty="0" err="1" smtClean="0"/>
              <a:t>পারবে</a:t>
            </a:r>
            <a:r>
              <a:rPr lang="en-US" sz="7200" dirty="0" smtClean="0"/>
              <a:t> ।</a:t>
            </a:r>
          </a:p>
          <a:p>
            <a:pPr marL="0" indent="0">
              <a:buNone/>
            </a:pPr>
            <a:r>
              <a:rPr lang="en-US" sz="7200" dirty="0" smtClean="0"/>
              <a:t>৩।উহুদ </a:t>
            </a:r>
            <a:r>
              <a:rPr lang="en-US" sz="7200" dirty="0" err="1" smtClean="0"/>
              <a:t>যুদ্ধের</a:t>
            </a:r>
            <a:r>
              <a:rPr lang="en-US" sz="7200" dirty="0" smtClean="0"/>
              <a:t> </a:t>
            </a:r>
            <a:r>
              <a:rPr lang="en-US" sz="7200" dirty="0" err="1" smtClean="0"/>
              <a:t>গুরুত্ত্ব</a:t>
            </a:r>
            <a:r>
              <a:rPr lang="en-US" sz="7200" dirty="0" smtClean="0"/>
              <a:t> </a:t>
            </a:r>
            <a:r>
              <a:rPr lang="en-US" sz="7200" dirty="0" err="1" smtClean="0"/>
              <a:t>বর্ণনা</a:t>
            </a:r>
            <a:r>
              <a:rPr lang="en-US" sz="7200" dirty="0" smtClean="0"/>
              <a:t> </a:t>
            </a:r>
            <a:r>
              <a:rPr lang="en-US" sz="7200" dirty="0" err="1" smtClean="0"/>
              <a:t>করতে</a:t>
            </a:r>
            <a:r>
              <a:rPr lang="en-US" sz="7200" dirty="0" smtClean="0"/>
              <a:t> </a:t>
            </a:r>
            <a:r>
              <a:rPr lang="en-US" sz="7200" dirty="0" err="1" smtClean="0"/>
              <a:t>পারবে</a:t>
            </a:r>
            <a:r>
              <a:rPr lang="en-US" sz="7200" dirty="0" smtClean="0"/>
              <a:t> ।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13265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45909" y="445365"/>
            <a:ext cx="11259403" cy="607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ওহুদের</a:t>
            </a:r>
            <a:r>
              <a:rPr lang="en-US" sz="115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115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যুদ্ধের</a:t>
            </a:r>
            <a:r>
              <a:rPr lang="en-US" sz="115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115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কারন</a:t>
            </a:r>
            <a:r>
              <a:rPr lang="en-US" sz="115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bn-BD" sz="115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r>
              <a:rPr lang="en-US" sz="5400" b="1" dirty="0" err="1" smtClean="0">
                <a:solidFill>
                  <a:srgbClr val="FFC000"/>
                </a:solidFill>
              </a:rPr>
              <a:t>ওহুদ</a:t>
            </a:r>
            <a:r>
              <a:rPr lang="en-US" sz="5400" b="1" dirty="0" smtClean="0">
                <a:solidFill>
                  <a:srgbClr val="FFC000"/>
                </a:solidFill>
              </a:rPr>
              <a:t> </a:t>
            </a:r>
            <a:r>
              <a:rPr lang="en-US" sz="5400" b="1" dirty="0" err="1">
                <a:solidFill>
                  <a:srgbClr val="FFC000"/>
                </a:solidFill>
              </a:rPr>
              <a:t>যুদ্ধের</a:t>
            </a:r>
            <a:r>
              <a:rPr lang="en-US" sz="5400" b="1" dirty="0">
                <a:solidFill>
                  <a:srgbClr val="FFC000"/>
                </a:solidFill>
              </a:rPr>
              <a:t> </a:t>
            </a:r>
            <a:r>
              <a:rPr lang="en-US" sz="5400" b="1" dirty="0" err="1">
                <a:solidFill>
                  <a:srgbClr val="FFC000"/>
                </a:solidFill>
              </a:rPr>
              <a:t>কারনঃ</a:t>
            </a:r>
            <a:r>
              <a:rPr lang="en-US" sz="5400" b="1" dirty="0">
                <a:solidFill>
                  <a:srgbClr val="FFC00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বদরের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যুদ্ধে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কুরাইশদের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পরাজয়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তাদের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মর্মে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আঘাত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হেনেছিল।এই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পরাজয়ের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গ্লানি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মুছে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ফেলা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এবং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উপযুক্ত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প্রতিশোধ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গ্রহণের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জন্য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মরিয়া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হয়ে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উঠে</a:t>
            </a:r>
            <a:r>
              <a:rPr lang="en-US" sz="4400" dirty="0">
                <a:solidFill>
                  <a:srgbClr val="00B050"/>
                </a:solidFill>
              </a:rPr>
              <a:t>। </a:t>
            </a:r>
            <a:r>
              <a:rPr lang="en-US" sz="4400" dirty="0" err="1">
                <a:solidFill>
                  <a:srgbClr val="00B050"/>
                </a:solidFill>
              </a:rPr>
              <a:t>উপরোন্ত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মদিনার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ইহুদিদের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উস্কানি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কাফেরদের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প্রতিহিংসার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মূলে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ইন্ধন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যোগায়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এবং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কবি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কাব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বিন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আশরাফ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উস্কানি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মূলক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কবিতা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রচনা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করে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তাদের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উত্তেজিত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করে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তোলে।যার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ফলে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কুরাইশরা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পরের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বছর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যুদ্ধের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জন্য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প্রস্তুতি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গ্রহন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করে</a:t>
            </a:r>
            <a:r>
              <a:rPr lang="en-US" sz="4400" dirty="0" smtClean="0">
                <a:solidFill>
                  <a:srgbClr val="00B050"/>
                </a:solidFill>
              </a:rPr>
              <a:t>।</a:t>
            </a:r>
            <a:endParaRPr lang="en-US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078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02304"/>
            <a:ext cx="12191999" cy="703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ওহুদের</a:t>
            </a:r>
            <a:r>
              <a:rPr lang="en-US" sz="115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115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যুদ্ধের</a:t>
            </a:r>
            <a:r>
              <a:rPr lang="en-US" sz="115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115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ঘটনা</a:t>
            </a:r>
            <a:r>
              <a:rPr lang="en-US" sz="115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115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</a:t>
            </a:r>
            <a:r>
              <a:rPr lang="en-US" sz="4800" b="1" dirty="0" err="1" smtClean="0">
                <a:solidFill>
                  <a:srgbClr val="FFC000"/>
                </a:solidFill>
              </a:rPr>
              <a:t>যুদ্ধের</a:t>
            </a:r>
            <a:r>
              <a:rPr lang="en-US" sz="4800" b="1" dirty="0" smtClean="0">
                <a:solidFill>
                  <a:srgbClr val="FFC000"/>
                </a:solidFill>
              </a:rPr>
              <a:t> </a:t>
            </a:r>
            <a:r>
              <a:rPr lang="en-US" sz="4800" b="1" dirty="0" err="1">
                <a:solidFill>
                  <a:srgbClr val="FFC000"/>
                </a:solidFill>
              </a:rPr>
              <a:t>ঘটনাঃ</a:t>
            </a:r>
            <a:r>
              <a:rPr lang="en-US" sz="4800" b="1" dirty="0">
                <a:solidFill>
                  <a:srgbClr val="FFC00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৬২৫ </a:t>
            </a:r>
            <a:r>
              <a:rPr lang="en-US" sz="3200" dirty="0" err="1">
                <a:solidFill>
                  <a:srgbClr val="00B050"/>
                </a:solidFill>
              </a:rPr>
              <a:t>খ্রিষ্টাব্দের</a:t>
            </a:r>
            <a:r>
              <a:rPr lang="en-US" sz="3200" dirty="0">
                <a:solidFill>
                  <a:srgbClr val="00B050"/>
                </a:solidFill>
              </a:rPr>
              <a:t> ২৩শে </a:t>
            </a:r>
            <a:r>
              <a:rPr lang="en-US" sz="3200" dirty="0" err="1">
                <a:solidFill>
                  <a:srgbClr val="00B050"/>
                </a:solidFill>
              </a:rPr>
              <a:t>মার্চ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তৃতীয়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হিজরির</a:t>
            </a:r>
            <a:r>
              <a:rPr lang="en-US" sz="3200" dirty="0">
                <a:solidFill>
                  <a:srgbClr val="00B050"/>
                </a:solidFill>
              </a:rPr>
              <a:t> ৫ </a:t>
            </a:r>
            <a:r>
              <a:rPr lang="en-US" sz="3200" dirty="0" err="1">
                <a:solidFill>
                  <a:srgbClr val="00B050"/>
                </a:solidFill>
              </a:rPr>
              <a:t>সাওয়াল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কুরাইশ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নেতা</a:t>
            </a:r>
            <a:r>
              <a:rPr lang="en-US" sz="3200" dirty="0">
                <a:solidFill>
                  <a:srgbClr val="00B050"/>
                </a:solidFill>
              </a:rPr>
              <a:t>  </a:t>
            </a:r>
            <a:r>
              <a:rPr lang="en-US" sz="3200" dirty="0" err="1">
                <a:solidFill>
                  <a:srgbClr val="00B050"/>
                </a:solidFill>
              </a:rPr>
              <a:t>আবু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সুফিয়ানের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নেতৃত্বে</a:t>
            </a:r>
            <a:r>
              <a:rPr lang="en-US" sz="3200" dirty="0">
                <a:solidFill>
                  <a:srgbClr val="00B050"/>
                </a:solidFill>
              </a:rPr>
              <a:t> ৩,০০০ </a:t>
            </a:r>
            <a:r>
              <a:rPr lang="en-US" sz="3200" dirty="0" err="1">
                <a:solidFill>
                  <a:srgbClr val="00B050"/>
                </a:solidFill>
              </a:rPr>
              <a:t>সৈন্য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নিয়ে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মদিনার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দিকে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যাত্রা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করে</a:t>
            </a:r>
            <a:r>
              <a:rPr lang="en-US" sz="3200" dirty="0">
                <a:solidFill>
                  <a:srgbClr val="00B050"/>
                </a:solidFill>
              </a:rPr>
              <a:t>। </a:t>
            </a:r>
            <a:r>
              <a:rPr lang="en-US" sz="3200" dirty="0" err="1">
                <a:solidFill>
                  <a:srgbClr val="00B050"/>
                </a:solidFill>
              </a:rPr>
              <a:t>এই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সংবাদ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পেয়ে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মুহাম্মদ</a:t>
            </a:r>
            <a:r>
              <a:rPr lang="en-US" sz="3200" dirty="0">
                <a:solidFill>
                  <a:srgbClr val="00B050"/>
                </a:solidFill>
              </a:rPr>
              <a:t> (স) ১,০০০ </a:t>
            </a:r>
            <a:r>
              <a:rPr lang="en-US" sz="3200" dirty="0" err="1">
                <a:solidFill>
                  <a:srgbClr val="00B050"/>
                </a:solidFill>
              </a:rPr>
              <a:t>সৈন্য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নিয়ে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মদিনা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হতে</a:t>
            </a:r>
            <a:r>
              <a:rPr lang="en-US" sz="3200" dirty="0">
                <a:solidFill>
                  <a:srgbClr val="00B050"/>
                </a:solidFill>
              </a:rPr>
              <a:t> ৪/৫ </a:t>
            </a:r>
            <a:r>
              <a:rPr lang="en-US" sz="3200" dirty="0" err="1">
                <a:solidFill>
                  <a:srgbClr val="00B050"/>
                </a:solidFill>
              </a:rPr>
              <a:t>মাইল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দূরে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উহুদের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দিকে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যাত্রা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করলে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মধ্য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পথ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থেকে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মুনাফেক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নেতা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আব্দুল্লাহ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বিন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উবাই</a:t>
            </a:r>
            <a:r>
              <a:rPr lang="en-US" sz="3200" dirty="0">
                <a:solidFill>
                  <a:srgbClr val="00B050"/>
                </a:solidFill>
              </a:rPr>
              <a:t> ৩০০ </a:t>
            </a:r>
            <a:r>
              <a:rPr lang="en-US" sz="3200" dirty="0" err="1">
                <a:solidFill>
                  <a:srgbClr val="00B050"/>
                </a:solidFill>
              </a:rPr>
              <a:t>সৈন্য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নিয়ে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ফিরে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আসে।মুহাম্মদ</a:t>
            </a:r>
            <a:r>
              <a:rPr lang="en-US" sz="3200" dirty="0">
                <a:solidFill>
                  <a:srgbClr val="00B050"/>
                </a:solidFill>
              </a:rPr>
              <a:t> (স) ৭০০ </a:t>
            </a:r>
            <a:r>
              <a:rPr lang="en-US" sz="3200" dirty="0" err="1">
                <a:solidFill>
                  <a:srgbClr val="00B050"/>
                </a:solidFill>
              </a:rPr>
              <a:t>মুজাহিদ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নিয়ে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উহুদ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ময়দানে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উপনিত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হলেন।যুদ্ধের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শুরুতে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রাসুল</a:t>
            </a:r>
            <a:r>
              <a:rPr lang="en-US" sz="3200" dirty="0">
                <a:solidFill>
                  <a:srgbClr val="00B050"/>
                </a:solidFill>
              </a:rPr>
              <a:t> (স) ৫০ </a:t>
            </a:r>
            <a:r>
              <a:rPr lang="en-US" sz="3200" dirty="0" err="1">
                <a:solidFill>
                  <a:srgbClr val="00B050"/>
                </a:solidFill>
              </a:rPr>
              <a:t>জন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তীরন্দাজকে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আব্দুল্লাহ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বিন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জুবায়েরের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নেতৃত্বে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উহুদ</a:t>
            </a:r>
            <a:r>
              <a:rPr lang="en-US" sz="3200" dirty="0">
                <a:solidFill>
                  <a:srgbClr val="00B050"/>
                </a:solidFill>
              </a:rPr>
              <a:t> ও </a:t>
            </a:r>
            <a:r>
              <a:rPr lang="en-US" sz="3200" dirty="0" err="1">
                <a:solidFill>
                  <a:srgbClr val="00B050"/>
                </a:solidFill>
              </a:rPr>
              <a:t>আইনাইন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পাহাড়ের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মধ্যবর্তী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গিরিপথে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মোতায়েন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করেন।যুদ্ধ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শুরু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হলে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কুরাইশরা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পালাতে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থাকে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এবংমুসলমান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সৈন্যরা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তাদের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ধন-সম্পদ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সংগ্রহে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লিপ্ত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হয়ে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পড়লে</a:t>
            </a:r>
            <a:r>
              <a:rPr lang="en-US" sz="3200" dirty="0">
                <a:solidFill>
                  <a:srgbClr val="00B050"/>
                </a:solidFill>
              </a:rPr>
              <a:t> ৫০ </a:t>
            </a:r>
            <a:r>
              <a:rPr lang="en-US" sz="3200" dirty="0" err="1">
                <a:solidFill>
                  <a:srgbClr val="00B050"/>
                </a:solidFill>
              </a:rPr>
              <a:t>জন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তীরন্দাজ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গিরি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পথ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ছেড়ে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তাদের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সাথে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যোগ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দেয়।এই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সময়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রণকৌশলী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খালিদ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বিন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ওয়ালিদ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অরক্ষিত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গিরিপথ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দিয়ে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আক্রমন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চালিয়ে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মুসলমানদের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ছত্রভংগ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করে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দেয়।এই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যুদ্ধে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বীরকিশরী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হামজা</a:t>
            </a:r>
            <a:r>
              <a:rPr lang="en-US" sz="3200" dirty="0">
                <a:solidFill>
                  <a:srgbClr val="00B050"/>
                </a:solidFill>
              </a:rPr>
              <a:t> ও </a:t>
            </a:r>
            <a:r>
              <a:rPr lang="en-US" sz="3200" dirty="0" err="1">
                <a:solidFill>
                  <a:srgbClr val="00B050"/>
                </a:solidFill>
              </a:rPr>
              <a:t>মুসয়াব</a:t>
            </a:r>
            <a:r>
              <a:rPr lang="en-US" sz="3200" dirty="0">
                <a:solidFill>
                  <a:srgbClr val="00B050"/>
                </a:solidFill>
              </a:rPr>
              <a:t> (</a:t>
            </a:r>
            <a:r>
              <a:rPr lang="en-US" sz="3200" dirty="0" err="1">
                <a:solidFill>
                  <a:srgbClr val="00B050"/>
                </a:solidFill>
              </a:rPr>
              <a:t>রা</a:t>
            </a:r>
            <a:r>
              <a:rPr lang="en-US" sz="3200" dirty="0">
                <a:solidFill>
                  <a:srgbClr val="00B050"/>
                </a:solidFill>
              </a:rPr>
              <a:t>) </a:t>
            </a:r>
            <a:r>
              <a:rPr lang="en-US" sz="3200" dirty="0" err="1">
                <a:solidFill>
                  <a:srgbClr val="00B050"/>
                </a:solidFill>
              </a:rPr>
              <a:t>সহ</a:t>
            </a:r>
            <a:r>
              <a:rPr lang="en-US" sz="3200" dirty="0">
                <a:solidFill>
                  <a:srgbClr val="00B050"/>
                </a:solidFill>
              </a:rPr>
              <a:t> ৭০ </a:t>
            </a:r>
            <a:r>
              <a:rPr lang="en-US" sz="3200" dirty="0" err="1">
                <a:solidFill>
                  <a:srgbClr val="00B050"/>
                </a:solidFill>
              </a:rPr>
              <a:t>জন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মুজাহিদ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শাহাদাত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বরণ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করেন।এছাড়া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ইবনে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কামিয়ার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পাথর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নিক্ষেপে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রাসুল</a:t>
            </a:r>
            <a:r>
              <a:rPr lang="en-US" sz="3200" dirty="0">
                <a:solidFill>
                  <a:srgbClr val="00B050"/>
                </a:solidFill>
              </a:rPr>
              <a:t>(স) </a:t>
            </a:r>
            <a:r>
              <a:rPr lang="en-US" sz="3200" dirty="0" err="1">
                <a:solidFill>
                  <a:srgbClr val="00B050"/>
                </a:solidFill>
              </a:rPr>
              <a:t>এর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দান্দান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মোবারক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শহীদ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হয়</a:t>
            </a:r>
            <a:r>
              <a:rPr lang="en-US" sz="3200" dirty="0" smtClean="0">
                <a:solidFill>
                  <a:srgbClr val="00B050"/>
                </a:solidFill>
              </a:rPr>
              <a:t>।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629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0376" y="0"/>
            <a:ext cx="11464120" cy="6909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ওহুদের</a:t>
            </a:r>
            <a:r>
              <a:rPr lang="en-US" sz="115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115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যুদ্ধের</a:t>
            </a:r>
            <a:r>
              <a:rPr lang="en-US" sz="115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115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ফলাফল</a:t>
            </a:r>
            <a:endParaRPr lang="en-US" sz="115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en-US" sz="8800" b="1" dirty="0" err="1" smtClean="0">
                <a:solidFill>
                  <a:srgbClr val="FFC000"/>
                </a:solidFill>
              </a:rPr>
              <a:t>ফলাফলঃ</a:t>
            </a:r>
            <a:r>
              <a:rPr lang="en-US" sz="3200" dirty="0" smtClean="0"/>
              <a:t> </a:t>
            </a:r>
          </a:p>
          <a:p>
            <a:r>
              <a:rPr lang="en-US" sz="4800" dirty="0" smtClean="0">
                <a:solidFill>
                  <a:srgbClr val="00B050"/>
                </a:solidFill>
              </a:rPr>
              <a:t>১।মুসলমানদের </a:t>
            </a:r>
            <a:r>
              <a:rPr lang="en-US" sz="4800" dirty="0" err="1">
                <a:solidFill>
                  <a:srgbClr val="00B050"/>
                </a:solidFill>
              </a:rPr>
              <a:t>বিপর্যয়</a:t>
            </a:r>
            <a:r>
              <a:rPr lang="en-US" sz="4800" dirty="0" smtClean="0">
                <a:solidFill>
                  <a:srgbClr val="00B050"/>
                </a:solidFill>
              </a:rPr>
              <a:t>।</a:t>
            </a:r>
          </a:p>
          <a:p>
            <a:r>
              <a:rPr lang="en-US" sz="4800" dirty="0" smtClean="0">
                <a:solidFill>
                  <a:srgbClr val="00B050"/>
                </a:solidFill>
              </a:rPr>
              <a:t> ২।কোন </a:t>
            </a:r>
            <a:r>
              <a:rPr lang="en-US" sz="4800" dirty="0" err="1">
                <a:solidFill>
                  <a:srgbClr val="00B050"/>
                </a:solidFill>
              </a:rPr>
              <a:t>পক্ষেরই</a:t>
            </a:r>
            <a:r>
              <a:rPr lang="en-US" sz="4800" dirty="0">
                <a:solidFill>
                  <a:srgbClr val="00B050"/>
                </a:solidFill>
              </a:rPr>
              <a:t> </a:t>
            </a:r>
            <a:r>
              <a:rPr lang="en-US" sz="4800" dirty="0" err="1">
                <a:solidFill>
                  <a:srgbClr val="00B050"/>
                </a:solidFill>
              </a:rPr>
              <a:t>চুড়ান্ত</a:t>
            </a:r>
            <a:r>
              <a:rPr lang="en-US" sz="4800" dirty="0">
                <a:solidFill>
                  <a:srgbClr val="00B050"/>
                </a:solidFill>
              </a:rPr>
              <a:t> </a:t>
            </a:r>
            <a:r>
              <a:rPr lang="en-US" sz="4800" dirty="0" err="1">
                <a:solidFill>
                  <a:srgbClr val="00B050"/>
                </a:solidFill>
              </a:rPr>
              <a:t>বিজয়</a:t>
            </a:r>
            <a:r>
              <a:rPr lang="en-US" sz="4800" dirty="0">
                <a:solidFill>
                  <a:srgbClr val="00B050"/>
                </a:solidFill>
              </a:rPr>
              <a:t> </a:t>
            </a:r>
            <a:r>
              <a:rPr lang="en-US" sz="4800" dirty="0" err="1">
                <a:solidFill>
                  <a:srgbClr val="00B050"/>
                </a:solidFill>
              </a:rPr>
              <a:t>হয়নি</a:t>
            </a:r>
            <a:r>
              <a:rPr lang="en-US" sz="4800" dirty="0">
                <a:solidFill>
                  <a:srgbClr val="00B050"/>
                </a:solidFill>
              </a:rPr>
              <a:t>, </a:t>
            </a:r>
            <a:endParaRPr lang="en-US" sz="4800" dirty="0" smtClean="0">
              <a:solidFill>
                <a:srgbClr val="00B050"/>
              </a:solidFill>
            </a:endParaRPr>
          </a:p>
          <a:p>
            <a:r>
              <a:rPr lang="en-US" sz="4800" dirty="0" smtClean="0">
                <a:solidFill>
                  <a:srgbClr val="00B050"/>
                </a:solidFill>
              </a:rPr>
              <a:t>৩।চরম </a:t>
            </a:r>
            <a:r>
              <a:rPr lang="en-US" sz="4800" dirty="0" err="1">
                <a:solidFill>
                  <a:srgbClr val="00B050"/>
                </a:solidFill>
              </a:rPr>
              <a:t>শিক্ষালাভ</a:t>
            </a:r>
            <a:r>
              <a:rPr lang="en-US" sz="4800" dirty="0">
                <a:solidFill>
                  <a:srgbClr val="00B050"/>
                </a:solidFill>
              </a:rPr>
              <a:t>। </a:t>
            </a:r>
            <a:endParaRPr lang="en-US" sz="4800" dirty="0" smtClean="0">
              <a:solidFill>
                <a:srgbClr val="00B050"/>
              </a:solidFill>
            </a:endParaRPr>
          </a:p>
          <a:p>
            <a:r>
              <a:rPr lang="en-US" sz="4800" dirty="0" smtClean="0">
                <a:solidFill>
                  <a:srgbClr val="00B050"/>
                </a:solidFill>
              </a:rPr>
              <a:t>৪।কাফেরদের </a:t>
            </a:r>
            <a:r>
              <a:rPr lang="en-US" sz="4800" dirty="0" err="1">
                <a:solidFill>
                  <a:srgbClr val="00B050"/>
                </a:solidFill>
              </a:rPr>
              <a:t>জয়</a:t>
            </a:r>
            <a:r>
              <a:rPr lang="en-US" sz="4800" dirty="0">
                <a:solidFill>
                  <a:srgbClr val="00B050"/>
                </a:solidFill>
              </a:rPr>
              <a:t> </a:t>
            </a:r>
            <a:r>
              <a:rPr lang="en-US" sz="4800" dirty="0" err="1">
                <a:solidFill>
                  <a:srgbClr val="00B050"/>
                </a:solidFill>
              </a:rPr>
              <a:t>পরাজয়েরই</a:t>
            </a:r>
            <a:r>
              <a:rPr lang="en-US" sz="4800" dirty="0">
                <a:solidFill>
                  <a:srgbClr val="00B050"/>
                </a:solidFill>
              </a:rPr>
              <a:t> </a:t>
            </a:r>
            <a:r>
              <a:rPr lang="en-US" sz="4800" dirty="0" err="1">
                <a:solidFill>
                  <a:srgbClr val="00B050"/>
                </a:solidFill>
              </a:rPr>
              <a:t>নামান্তর</a:t>
            </a:r>
            <a:r>
              <a:rPr lang="en-US" sz="4800" dirty="0" smtClean="0">
                <a:solidFill>
                  <a:srgbClr val="00B050"/>
                </a:solidFill>
              </a:rPr>
              <a:t>।</a:t>
            </a:r>
          </a:p>
          <a:p>
            <a:r>
              <a:rPr lang="en-US" sz="4800" dirty="0" smtClean="0">
                <a:solidFill>
                  <a:srgbClr val="00B050"/>
                </a:solidFill>
              </a:rPr>
              <a:t>৫।দুটি </a:t>
            </a:r>
            <a:r>
              <a:rPr lang="en-US" sz="4800" dirty="0" err="1">
                <a:solidFill>
                  <a:srgbClr val="00B050"/>
                </a:solidFill>
              </a:rPr>
              <a:t>ইহুদী</a:t>
            </a:r>
            <a:r>
              <a:rPr lang="en-US" sz="4800" dirty="0">
                <a:solidFill>
                  <a:srgbClr val="00B050"/>
                </a:solidFill>
              </a:rPr>
              <a:t> </a:t>
            </a:r>
            <a:r>
              <a:rPr lang="en-US" sz="4800" dirty="0" err="1">
                <a:solidFill>
                  <a:srgbClr val="00B050"/>
                </a:solidFill>
              </a:rPr>
              <a:t>গোত্র</a:t>
            </a:r>
            <a:r>
              <a:rPr lang="en-US" sz="4800" dirty="0">
                <a:solidFill>
                  <a:srgbClr val="00B050"/>
                </a:solidFill>
              </a:rPr>
              <a:t> </a:t>
            </a:r>
            <a:r>
              <a:rPr lang="en-US" sz="4800" dirty="0" err="1">
                <a:solidFill>
                  <a:srgbClr val="00B050"/>
                </a:solidFill>
              </a:rPr>
              <a:t>কাইনুকা</a:t>
            </a:r>
            <a:r>
              <a:rPr lang="en-US" sz="4800" dirty="0">
                <a:solidFill>
                  <a:srgbClr val="00B050"/>
                </a:solidFill>
              </a:rPr>
              <a:t> ও </a:t>
            </a:r>
            <a:r>
              <a:rPr lang="en-US" sz="4800" dirty="0" err="1">
                <a:solidFill>
                  <a:srgbClr val="00B050"/>
                </a:solidFill>
              </a:rPr>
              <a:t>নাযিরকে</a:t>
            </a:r>
            <a:r>
              <a:rPr lang="en-US" sz="4800" dirty="0">
                <a:solidFill>
                  <a:srgbClr val="00B050"/>
                </a:solidFill>
              </a:rPr>
              <a:t> </a:t>
            </a:r>
            <a:r>
              <a:rPr lang="en-US" sz="4800" dirty="0" err="1">
                <a:solidFill>
                  <a:srgbClr val="00B050"/>
                </a:solidFill>
              </a:rPr>
              <a:t>বহিষ্কার</a:t>
            </a:r>
            <a:r>
              <a:rPr lang="en-US" sz="4800" dirty="0">
                <a:solidFill>
                  <a:srgbClr val="00B050"/>
                </a:solidFill>
              </a:rPr>
              <a:t>।</a:t>
            </a:r>
            <a:endParaRPr lang="en-US" sz="4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728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39"/>
            <a:ext cx="12192000" cy="1675449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en-US" sz="6600" dirty="0" err="1" smtClean="0"/>
              <a:t>দলীয়</a:t>
            </a:r>
            <a:r>
              <a:rPr lang="en-US" sz="6600" dirty="0" smtClean="0"/>
              <a:t> </a:t>
            </a:r>
            <a:r>
              <a:rPr lang="en-US" sz="6600" dirty="0" err="1" smtClean="0"/>
              <a:t>কাজ</a:t>
            </a:r>
            <a:r>
              <a:rPr lang="en-US" sz="6600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91640"/>
            <a:ext cx="12192000" cy="516636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 smtClean="0"/>
              <a:t>১।উহুদ </a:t>
            </a:r>
            <a:r>
              <a:rPr lang="en-US" sz="6600" dirty="0" err="1" smtClean="0"/>
              <a:t>যুদ্ধে</a:t>
            </a:r>
            <a:r>
              <a:rPr lang="en-US" sz="6600" dirty="0" smtClean="0"/>
              <a:t> </a:t>
            </a:r>
            <a:r>
              <a:rPr lang="en-US" sz="6600" dirty="0" err="1" smtClean="0"/>
              <a:t>মুসলমানদের</a:t>
            </a:r>
            <a:r>
              <a:rPr lang="en-US" sz="6600" dirty="0" smtClean="0"/>
              <a:t> </a:t>
            </a:r>
            <a:r>
              <a:rPr lang="en-US" sz="6600" dirty="0" err="1" smtClean="0"/>
              <a:t>পরাজয়ের</a:t>
            </a:r>
            <a:r>
              <a:rPr lang="en-US" sz="6600" dirty="0" smtClean="0"/>
              <a:t> </a:t>
            </a:r>
            <a:r>
              <a:rPr lang="en-US" sz="6600" dirty="0" err="1" smtClean="0"/>
              <a:t>কারন</a:t>
            </a:r>
            <a:r>
              <a:rPr lang="en-US" sz="6600" dirty="0" smtClean="0"/>
              <a:t> </a:t>
            </a:r>
            <a:r>
              <a:rPr lang="en-US" sz="6600" dirty="0" err="1" smtClean="0"/>
              <a:t>বর্ণনা</a:t>
            </a:r>
            <a:endParaRPr lang="en-US" sz="6600" dirty="0" smtClean="0"/>
          </a:p>
          <a:p>
            <a:pPr marL="0" indent="0">
              <a:buNone/>
            </a:pPr>
            <a:r>
              <a:rPr lang="en-US" sz="6600" dirty="0" err="1" smtClean="0"/>
              <a:t>কর</a:t>
            </a:r>
            <a:r>
              <a:rPr lang="en-US" sz="6600" dirty="0" smtClean="0"/>
              <a:t> ।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68465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21168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en-US" sz="16600" b="1" dirty="0" err="1" smtClean="0">
                <a:solidFill>
                  <a:srgbClr val="C00000"/>
                </a:solidFill>
              </a:rPr>
              <a:t>মূল্যায়ন</a:t>
            </a:r>
            <a:endParaRPr lang="en-US" sz="16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22120"/>
            <a:ext cx="12192000" cy="513588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bn-BD" sz="6000" dirty="0" smtClean="0"/>
          </a:p>
          <a:p>
            <a:pPr marL="0" indent="0">
              <a:buNone/>
            </a:pPr>
            <a:r>
              <a:rPr lang="en-US" sz="6000" dirty="0" smtClean="0"/>
              <a:t>১।উহুদ </a:t>
            </a:r>
            <a:r>
              <a:rPr lang="en-US" sz="6000" dirty="0" err="1" smtClean="0"/>
              <a:t>যুদ্ধে</a:t>
            </a:r>
            <a:r>
              <a:rPr lang="en-US" sz="6000" dirty="0" smtClean="0"/>
              <a:t> </a:t>
            </a:r>
            <a:r>
              <a:rPr lang="en-US" sz="6000" dirty="0" err="1" smtClean="0"/>
              <a:t>মুসলমানদের</a:t>
            </a:r>
            <a:r>
              <a:rPr lang="en-US" sz="6000" dirty="0" smtClean="0"/>
              <a:t> </a:t>
            </a:r>
            <a:r>
              <a:rPr lang="en-US" sz="6000" dirty="0" err="1" smtClean="0"/>
              <a:t>সৈন্য</a:t>
            </a:r>
            <a:r>
              <a:rPr lang="en-US" sz="6000" dirty="0" smtClean="0"/>
              <a:t> </a:t>
            </a:r>
            <a:r>
              <a:rPr lang="en-US" sz="6000" dirty="0" err="1" smtClean="0"/>
              <a:t>সংখ্যা</a:t>
            </a:r>
            <a:r>
              <a:rPr lang="en-US" sz="6000" dirty="0" smtClean="0"/>
              <a:t> </a:t>
            </a:r>
            <a:r>
              <a:rPr lang="en-US" sz="6000" dirty="0" err="1" smtClean="0"/>
              <a:t>কত</a:t>
            </a:r>
            <a:r>
              <a:rPr lang="en-US" sz="6000" dirty="0" smtClean="0"/>
              <a:t> </a:t>
            </a:r>
            <a:r>
              <a:rPr lang="en-US" sz="6000" dirty="0" err="1" smtClean="0"/>
              <a:t>ছিল</a:t>
            </a:r>
            <a:r>
              <a:rPr lang="en-US" sz="6000" dirty="0" smtClean="0"/>
              <a:t> ?</a:t>
            </a:r>
          </a:p>
          <a:p>
            <a:pPr marL="0" indent="0">
              <a:buNone/>
            </a:pPr>
            <a:r>
              <a:rPr lang="en-US" sz="6600" dirty="0" smtClean="0"/>
              <a:t>২।উহুদ </a:t>
            </a:r>
            <a:r>
              <a:rPr lang="en-US" sz="6600" dirty="0" err="1" smtClean="0"/>
              <a:t>যুদ্ধে</a:t>
            </a:r>
            <a:r>
              <a:rPr lang="en-US" sz="6600" dirty="0" smtClean="0"/>
              <a:t> </a:t>
            </a:r>
            <a:r>
              <a:rPr lang="en-US" sz="6600" dirty="0" err="1" smtClean="0"/>
              <a:t>রাসুল</a:t>
            </a:r>
            <a:r>
              <a:rPr lang="en-US" sz="6600" dirty="0" smtClean="0"/>
              <a:t> (</a:t>
            </a:r>
            <a:r>
              <a:rPr lang="en-US" sz="6600" dirty="0" err="1" smtClean="0"/>
              <a:t>সঃ</a:t>
            </a:r>
            <a:r>
              <a:rPr lang="en-US" sz="6600" dirty="0" smtClean="0"/>
              <a:t>) </a:t>
            </a:r>
            <a:r>
              <a:rPr lang="en-US" sz="6600" dirty="0" err="1" smtClean="0"/>
              <a:t>গিরি</a:t>
            </a:r>
            <a:r>
              <a:rPr lang="en-US" sz="6600" dirty="0" smtClean="0"/>
              <a:t> </a:t>
            </a:r>
            <a:r>
              <a:rPr lang="en-US" sz="6600" dirty="0" err="1" smtClean="0"/>
              <a:t>পথে</a:t>
            </a:r>
            <a:r>
              <a:rPr lang="en-US" sz="6600" dirty="0" smtClean="0"/>
              <a:t> </a:t>
            </a:r>
            <a:r>
              <a:rPr lang="en-US" sz="6600" dirty="0" err="1" smtClean="0"/>
              <a:t>কতজন</a:t>
            </a:r>
            <a:r>
              <a:rPr lang="en-US" sz="6600" dirty="0" smtClean="0"/>
              <a:t> </a:t>
            </a:r>
          </a:p>
          <a:p>
            <a:pPr marL="0" indent="0">
              <a:buNone/>
            </a:pPr>
            <a:r>
              <a:rPr lang="en-US" sz="6600" dirty="0" err="1" smtClean="0"/>
              <a:t>সৈন্য</a:t>
            </a:r>
            <a:r>
              <a:rPr lang="en-US" sz="6600" dirty="0" smtClean="0"/>
              <a:t> </a:t>
            </a:r>
            <a:r>
              <a:rPr lang="en-US" sz="6600" dirty="0" err="1" smtClean="0"/>
              <a:t>মোতায়েন</a:t>
            </a:r>
            <a:r>
              <a:rPr lang="en-US" sz="6600" dirty="0" smtClean="0"/>
              <a:t> </a:t>
            </a:r>
            <a:r>
              <a:rPr lang="en-US" sz="6600" dirty="0" err="1" smtClean="0"/>
              <a:t>করেছিলেন</a:t>
            </a:r>
            <a:r>
              <a:rPr lang="en-US" sz="6600" dirty="0" smtClean="0"/>
              <a:t> ?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38024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1999" cy="1692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 smtClean="0">
                <a:solidFill>
                  <a:srgbClr val="C00000"/>
                </a:solidFill>
              </a:rPr>
              <a:t>একক কাজ </a:t>
            </a:r>
            <a:endParaRPr lang="en-US" sz="115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705970"/>
            <a:ext cx="12192000" cy="51520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chemeClr val="bg1"/>
                </a:solidFill>
              </a:rPr>
              <a:t>উহুদের</a:t>
            </a:r>
            <a:r>
              <a:rPr lang="en-US" sz="8000" b="1" dirty="0" smtClean="0">
                <a:solidFill>
                  <a:schemeClr val="bg1"/>
                </a:solidFill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</a:rPr>
              <a:t>যুদ্ধে</a:t>
            </a:r>
            <a:r>
              <a:rPr lang="en-US" sz="8000" b="1" dirty="0" smtClean="0">
                <a:solidFill>
                  <a:schemeClr val="bg1"/>
                </a:solidFill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</a:rPr>
              <a:t>মুসলিম</a:t>
            </a:r>
            <a:r>
              <a:rPr lang="en-US" sz="8000" b="1" dirty="0" smtClean="0">
                <a:solidFill>
                  <a:schemeClr val="bg1"/>
                </a:solidFill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</a:rPr>
              <a:t>সেনা</a:t>
            </a:r>
            <a:r>
              <a:rPr lang="en-US" sz="8000" b="1" dirty="0" smtClean="0">
                <a:solidFill>
                  <a:schemeClr val="bg1"/>
                </a:solidFill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</a:rPr>
              <a:t>বাহিনীর</a:t>
            </a:r>
            <a:r>
              <a:rPr lang="en-US" sz="8000" b="1" dirty="0" smtClean="0">
                <a:solidFill>
                  <a:schemeClr val="bg1"/>
                </a:solidFill>
              </a:rPr>
              <a:t> </a:t>
            </a:r>
            <a:endParaRPr lang="bn-BD" sz="8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8000" b="1" dirty="0" err="1" smtClean="0">
                <a:solidFill>
                  <a:schemeClr val="bg1"/>
                </a:solidFill>
              </a:rPr>
              <a:t>সংখ্যা</a:t>
            </a:r>
            <a:r>
              <a:rPr lang="en-US" sz="8000" b="1" dirty="0" smtClean="0">
                <a:solidFill>
                  <a:schemeClr val="bg1"/>
                </a:solidFill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</a:rPr>
              <a:t>কত</a:t>
            </a:r>
            <a:r>
              <a:rPr lang="en-US" sz="8000" b="1" dirty="0" smtClean="0">
                <a:solidFill>
                  <a:schemeClr val="bg1"/>
                </a:solidFill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</a:rPr>
              <a:t>ছিল</a:t>
            </a:r>
            <a:r>
              <a:rPr lang="en-US" sz="8000" b="1" dirty="0" smtClean="0">
                <a:solidFill>
                  <a:schemeClr val="bg1"/>
                </a:solidFill>
              </a:rPr>
              <a:t>? </a:t>
            </a:r>
            <a:endParaRPr lang="en-US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771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2197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dirty="0" smtClean="0">
                <a:solidFill>
                  <a:srgbClr val="C00000"/>
                </a:solidFill>
              </a:rPr>
              <a:t>জোড়ায় কাজ </a:t>
            </a:r>
            <a:endParaRPr lang="en-US" sz="138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265528"/>
            <a:ext cx="12192000" cy="45924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rgbClr val="002060"/>
                </a:solidFill>
              </a:rPr>
              <a:t>উহুদ যুদ্ধের ফলা ফল আলোচনা করে লিখ? </a:t>
            </a:r>
            <a:endParaRPr lang="en-US" sz="8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125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12192000" cy="2906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41946" y="259308"/>
            <a:ext cx="986733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solidFill>
                  <a:srgbClr val="C00000"/>
                </a:solidFill>
              </a:rPr>
              <a:t>দলীয় কাজ</a:t>
            </a:r>
            <a:endParaRPr lang="en-US" sz="166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934268"/>
            <a:ext cx="12192000" cy="402608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err="1">
                <a:solidFill>
                  <a:srgbClr val="C00000"/>
                </a:solidFill>
              </a:rPr>
              <a:t>উহুদ</a:t>
            </a:r>
            <a:r>
              <a:rPr lang="en-US" sz="13800" b="1" dirty="0">
                <a:solidFill>
                  <a:srgbClr val="C00000"/>
                </a:solidFill>
              </a:rPr>
              <a:t> </a:t>
            </a:r>
            <a:r>
              <a:rPr lang="en-US" sz="13800" b="1" dirty="0" err="1">
                <a:solidFill>
                  <a:srgbClr val="C00000"/>
                </a:solidFill>
              </a:rPr>
              <a:t>যুদ্ধের</a:t>
            </a:r>
            <a:r>
              <a:rPr lang="en-US" sz="13800" b="1" dirty="0">
                <a:solidFill>
                  <a:srgbClr val="C00000"/>
                </a:solidFill>
              </a:rPr>
              <a:t> </a:t>
            </a:r>
            <a:r>
              <a:rPr lang="en-US" sz="13800" b="1" dirty="0" err="1">
                <a:solidFill>
                  <a:srgbClr val="C00000"/>
                </a:solidFill>
              </a:rPr>
              <a:t>কারন</a:t>
            </a:r>
            <a:r>
              <a:rPr lang="en-US" sz="13800" b="1" dirty="0">
                <a:solidFill>
                  <a:srgbClr val="C00000"/>
                </a:solidFill>
              </a:rPr>
              <a:t> </a:t>
            </a:r>
            <a:r>
              <a:rPr lang="en-US" sz="13800" b="1" dirty="0" err="1">
                <a:solidFill>
                  <a:srgbClr val="C00000"/>
                </a:solidFill>
              </a:rPr>
              <a:t>বর্ননা</a:t>
            </a:r>
            <a:r>
              <a:rPr lang="en-US" sz="13800" b="1" dirty="0">
                <a:solidFill>
                  <a:srgbClr val="C00000"/>
                </a:solidFill>
              </a:rPr>
              <a:t> </a:t>
            </a:r>
            <a:r>
              <a:rPr lang="bn-BD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কর?  </a:t>
            </a:r>
            <a:endParaRPr lang="en-US" sz="11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9804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6306" y="269855"/>
            <a:ext cx="890019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3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3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2456795"/>
            <a:ext cx="860363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en-US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আ,ও,ম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ফারুক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হোসাইন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5400" b="1" dirty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সুপার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5400" b="1" dirty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দারোগা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হাট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স,উ,ই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মাদ্‌রাসা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rtl="1"/>
            <a:r>
              <a:rPr lang="en-US" sz="5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সীতাকুন্ড,চট্টগ্রাম</a:t>
            </a:r>
            <a:r>
              <a:rPr lang="en-US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rtl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aomfaruk1177@gmail.com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 rtl="1"/>
            <a:r>
              <a:rPr lang="bn-IN" sz="32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মোবাইল নং- ০১</a:t>
            </a:r>
            <a:r>
              <a:rPr lang="en-US" sz="32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৮১৮৪৩৩৪</a:t>
            </a:r>
            <a:r>
              <a:rPr lang="bn-IN" sz="32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৮৬ 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28800"/>
            <a:ext cx="2477262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98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en-US" sz="13800" b="1" dirty="0" err="1" smtClean="0">
                <a:solidFill>
                  <a:srgbClr val="C00000"/>
                </a:solidFill>
              </a:rPr>
              <a:t>বাড়ির</a:t>
            </a:r>
            <a:r>
              <a:rPr lang="en-US" sz="13800" b="1" dirty="0" smtClean="0">
                <a:solidFill>
                  <a:srgbClr val="C00000"/>
                </a:solidFill>
              </a:rPr>
              <a:t> </a:t>
            </a:r>
            <a:r>
              <a:rPr lang="en-US" sz="13800" b="1" dirty="0" err="1" smtClean="0">
                <a:solidFill>
                  <a:srgbClr val="C00000"/>
                </a:solidFill>
              </a:rPr>
              <a:t>কাজ</a:t>
            </a:r>
            <a:endParaRPr lang="en-US" sz="13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06880"/>
            <a:ext cx="12192000" cy="5151119"/>
          </a:xfrm>
          <a:solidFill>
            <a:srgbClr val="00B0F0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bn-BD" sz="115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11500" b="1" dirty="0" err="1" smtClean="0">
                <a:solidFill>
                  <a:srgbClr val="7030A0"/>
                </a:solidFill>
              </a:rPr>
              <a:t>উহুদ</a:t>
            </a:r>
            <a:r>
              <a:rPr lang="en-US" sz="11500" b="1" dirty="0" smtClean="0">
                <a:solidFill>
                  <a:srgbClr val="7030A0"/>
                </a:solidFill>
              </a:rPr>
              <a:t> </a:t>
            </a:r>
            <a:r>
              <a:rPr lang="en-US" sz="11500" b="1" dirty="0" err="1" smtClean="0">
                <a:solidFill>
                  <a:srgbClr val="7030A0"/>
                </a:solidFill>
              </a:rPr>
              <a:t>যুদ্ধে</a:t>
            </a:r>
            <a:r>
              <a:rPr lang="en-US" sz="11500" b="1" dirty="0" smtClean="0">
                <a:solidFill>
                  <a:srgbClr val="7030A0"/>
                </a:solidFill>
              </a:rPr>
              <a:t> </a:t>
            </a:r>
            <a:r>
              <a:rPr lang="en-US" sz="11500" b="1" dirty="0" err="1" smtClean="0">
                <a:solidFill>
                  <a:srgbClr val="7030A0"/>
                </a:solidFill>
              </a:rPr>
              <a:t>মুসলমানদের</a:t>
            </a:r>
            <a:r>
              <a:rPr lang="en-US" sz="11500" b="1" dirty="0" smtClean="0">
                <a:solidFill>
                  <a:srgbClr val="7030A0"/>
                </a:solidFill>
              </a:rPr>
              <a:t> </a:t>
            </a:r>
            <a:r>
              <a:rPr lang="en-US" sz="11500" b="1" dirty="0" err="1" smtClean="0">
                <a:solidFill>
                  <a:srgbClr val="7030A0"/>
                </a:solidFill>
              </a:rPr>
              <a:t>পরাজয়ের</a:t>
            </a:r>
            <a:r>
              <a:rPr lang="en-US" sz="11500" b="1" dirty="0" smtClean="0">
                <a:solidFill>
                  <a:srgbClr val="7030A0"/>
                </a:solidFill>
              </a:rPr>
              <a:t> </a:t>
            </a:r>
            <a:r>
              <a:rPr lang="en-US" sz="11500" b="1" dirty="0" err="1" smtClean="0">
                <a:solidFill>
                  <a:srgbClr val="7030A0"/>
                </a:solidFill>
              </a:rPr>
              <a:t>কারন</a:t>
            </a:r>
            <a:r>
              <a:rPr lang="en-US" sz="11500" b="1" dirty="0" smtClean="0">
                <a:solidFill>
                  <a:srgbClr val="7030A0"/>
                </a:solidFill>
              </a:rPr>
              <a:t> </a:t>
            </a:r>
            <a:r>
              <a:rPr lang="en-US" sz="11500" b="1" dirty="0" err="1" smtClean="0">
                <a:solidFill>
                  <a:srgbClr val="7030A0"/>
                </a:solidFill>
              </a:rPr>
              <a:t>বর্ণনা</a:t>
            </a:r>
            <a:r>
              <a:rPr lang="bn-BD" sz="11500" b="1" dirty="0">
                <a:solidFill>
                  <a:srgbClr val="7030A0"/>
                </a:solidFill>
              </a:rPr>
              <a:t> </a:t>
            </a:r>
            <a:r>
              <a:rPr lang="en-US" sz="11500" b="1" dirty="0" err="1" smtClean="0">
                <a:solidFill>
                  <a:srgbClr val="7030A0"/>
                </a:solidFill>
              </a:rPr>
              <a:t>কর</a:t>
            </a:r>
            <a:r>
              <a:rPr lang="en-US" sz="11500" b="1" dirty="0" smtClean="0">
                <a:solidFill>
                  <a:srgbClr val="7030A0"/>
                </a:solidFill>
              </a:rPr>
              <a:t> ।</a:t>
            </a:r>
            <a:endParaRPr lang="en-US" sz="115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74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95534"/>
            <a:ext cx="1296059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3800" b="1" dirty="0" smtClean="0">
                <a:solidFill>
                  <a:srgbClr val="7030A0"/>
                </a:solidFill>
              </a:rPr>
              <a:t>সবাইকে ধন্যবাদ </a:t>
            </a:r>
            <a:endParaRPr lang="en-US" sz="13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15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bn-BD" sz="11500" b="1" dirty="0" smtClean="0">
                <a:solidFill>
                  <a:srgbClr val="C00000"/>
                </a:solidFill>
              </a:rPr>
              <a:t>পাঠ পরিচিতি</a:t>
            </a:r>
            <a:endParaRPr lang="en-US" sz="11500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706880"/>
            <a:ext cx="12192000" cy="5151119"/>
          </a:xfrm>
          <a:solidFill>
            <a:srgbClr val="0070C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bn-BD" sz="8000" dirty="0" smtClean="0"/>
          </a:p>
          <a:p>
            <a:pPr marL="0" indent="0" algn="ctr">
              <a:buNone/>
            </a:pPr>
            <a:r>
              <a:rPr lang="en-US" sz="8000" dirty="0" err="1" smtClean="0"/>
              <a:t>বিষয়ঃইসলামের</a:t>
            </a:r>
            <a:r>
              <a:rPr lang="en-US" sz="8000" dirty="0" smtClean="0"/>
              <a:t> </a:t>
            </a:r>
            <a:r>
              <a:rPr lang="en-US" sz="8000" dirty="0" err="1" smtClean="0"/>
              <a:t>ইতিহাস</a:t>
            </a:r>
            <a:endParaRPr lang="en-US" sz="8000" dirty="0" smtClean="0"/>
          </a:p>
          <a:p>
            <a:pPr marL="0" indent="0" algn="ctr">
              <a:buNone/>
            </a:pPr>
            <a:r>
              <a:rPr lang="en-US" sz="8000" dirty="0" smtClean="0"/>
              <a:t>শ্রেনীঃ৯ম</a:t>
            </a:r>
          </a:p>
          <a:p>
            <a:pPr marL="0" indent="0" algn="ctr">
              <a:buNone/>
            </a:pPr>
            <a:r>
              <a:rPr lang="en-US" sz="8000" dirty="0" smtClean="0"/>
              <a:t>অধ্যায়ঃ২য়</a:t>
            </a:r>
          </a:p>
          <a:p>
            <a:pPr marL="0" indent="0">
              <a:buNone/>
            </a:pPr>
            <a:endParaRPr lang="en-US" sz="6000" dirty="0" smtClean="0"/>
          </a:p>
        </p:txBody>
      </p:sp>
    </p:spTree>
    <p:extLst>
      <p:ext uri="{BB962C8B-B14F-4D97-AF65-F5344CB8AC3E}">
        <p14:creationId xmlns:p14="http://schemas.microsoft.com/office/powerpoint/2010/main" val="368663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1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998" y="2109644"/>
            <a:ext cx="6304271" cy="4079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6" y="2129051"/>
            <a:ext cx="5363570" cy="376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3581400"/>
          </a:xfrm>
          <a:prstGeom prst="rect">
            <a:avLst/>
          </a:prstGeom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4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3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744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542577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bn-BD" sz="13800" b="1" dirty="0" smtClean="0">
                <a:solidFill>
                  <a:srgbClr val="C00000"/>
                </a:solidFill>
              </a:rPr>
              <a:t>পাঠ ঘোষণা </a:t>
            </a:r>
            <a:endParaRPr lang="en-US" sz="138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91115" y="2603227"/>
            <a:ext cx="7609776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9600" dirty="0" smtClean="0">
                <a:solidFill>
                  <a:srgbClr val="7030A0"/>
                </a:solidFill>
              </a:rPr>
              <a:t>আজকের পাঠ </a:t>
            </a:r>
          </a:p>
          <a:p>
            <a:pPr algn="ctr"/>
            <a:r>
              <a:rPr lang="en-US" sz="13800" b="1" dirty="0" err="1" smtClean="0">
                <a:solidFill>
                  <a:srgbClr val="FFC000"/>
                </a:solidFill>
              </a:rPr>
              <a:t>উহুদের</a:t>
            </a:r>
            <a:r>
              <a:rPr lang="en-US" sz="13800" b="1" dirty="0" smtClean="0">
                <a:solidFill>
                  <a:srgbClr val="FFC000"/>
                </a:solidFill>
              </a:rPr>
              <a:t> </a:t>
            </a:r>
            <a:r>
              <a:rPr lang="en-US" sz="13800" b="1" dirty="0" err="1">
                <a:solidFill>
                  <a:srgbClr val="FFC000"/>
                </a:solidFill>
              </a:rPr>
              <a:t>যুদ্ধ</a:t>
            </a:r>
            <a:endParaRPr lang="en-US" sz="13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44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397</Words>
  <Application>Microsoft Office PowerPoint</Application>
  <PresentationFormat>Widescreen</PresentationFormat>
  <Paragraphs>51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পাঠ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পাঠ ঘোষণা </vt:lpstr>
      <vt:lpstr>PowerPoint Presentation</vt:lpstr>
      <vt:lpstr>শিখন ফল</vt:lpstr>
      <vt:lpstr>PowerPoint Presentation</vt:lpstr>
      <vt:lpstr>PowerPoint Presentation</vt:lpstr>
      <vt:lpstr>PowerPoint Presentation</vt:lpstr>
      <vt:lpstr>দলীয় কাজ  </vt:lpstr>
      <vt:lpstr>মূল্যায়ন</vt:lpstr>
      <vt:lpstr>PowerPoint Presentation</vt:lpstr>
      <vt:lpstr>PowerPoint Presentation</vt:lpstr>
      <vt:lpstr>PowerPoint Presentation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স্বাগতম </dc:title>
  <dc:creator>ww</dc:creator>
  <cp:lastModifiedBy>D H Liton</cp:lastModifiedBy>
  <cp:revision>69</cp:revision>
  <dcterms:created xsi:type="dcterms:W3CDTF">2016-05-02T14:12:38Z</dcterms:created>
  <dcterms:modified xsi:type="dcterms:W3CDTF">2020-03-31T06:14:58Z</dcterms:modified>
</cp:coreProperties>
</file>