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8" r:id="rId4"/>
    <p:sldId id="264" r:id="rId5"/>
    <p:sldId id="265" r:id="rId6"/>
    <p:sldId id="266" r:id="rId7"/>
    <p:sldId id="267" r:id="rId8"/>
    <p:sldId id="257" r:id="rId9"/>
    <p:sldId id="258" r:id="rId10"/>
    <p:sldId id="260" r:id="rId11"/>
    <p:sldId id="259" r:id="rId12"/>
    <p:sldId id="270" r:id="rId13"/>
    <p:sldId id="275" r:id="rId14"/>
    <p:sldId id="274" r:id="rId15"/>
    <p:sldId id="271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7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2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5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8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1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5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B4718-4E82-483A-8178-4DB92700ABF7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22CF-C4B9-40AB-A157-9D0042D7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79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4715" y="341194"/>
            <a:ext cx="117234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16600" b="1" dirty="0" smtClean="0">
                <a:solidFill>
                  <a:srgbClr val="FF0000"/>
                </a:solidFill>
              </a:rPr>
              <a:t> </a:t>
            </a:r>
            <a:r>
              <a:rPr lang="en-US" sz="16600" b="1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16600" b="1" dirty="0" smtClean="0">
                <a:solidFill>
                  <a:srgbClr val="FF0000"/>
                </a:solidFill>
              </a:rPr>
              <a:t> 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3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899" y="272661"/>
            <a:ext cx="11655188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হুনাইন</a:t>
            </a:r>
            <a:r>
              <a:rPr lang="en-US" sz="115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en-US" sz="11500" b="1" dirty="0" err="1" smtClean="0">
                <a:solidFill>
                  <a:srgbClr val="C00000"/>
                </a:solidFill>
              </a:rPr>
              <a:t>যুদ্ধের</a:t>
            </a:r>
            <a:r>
              <a:rPr lang="en-US" sz="11500" b="1" dirty="0" smtClean="0">
                <a:solidFill>
                  <a:srgbClr val="C00000"/>
                </a:solidFill>
              </a:rPr>
              <a:t> </a:t>
            </a:r>
            <a:r>
              <a:rPr lang="en-US" sz="11500" b="1" dirty="0" err="1" smtClean="0">
                <a:solidFill>
                  <a:srgbClr val="C00000"/>
                </a:solidFill>
              </a:rPr>
              <a:t>ঘটনাঃ</a:t>
            </a:r>
            <a:endParaRPr lang="bn-BD" sz="11500" b="1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sz="4400" dirty="0">
                <a:solidFill>
                  <a:srgbClr val="00B050"/>
                </a:solidFill>
              </a:rPr>
              <a:t>৬৩০ </a:t>
            </a:r>
            <a:r>
              <a:rPr lang="en-US" sz="4400" dirty="0" err="1">
                <a:solidFill>
                  <a:srgbClr val="00B050"/>
                </a:solidFill>
              </a:rPr>
              <a:t>খ্রিষ্টাব্দে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হুনাইনের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যুদ্ধ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অনুষ্ঠিত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হয়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এই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যুদ্ধে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শত্রূ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সৈন্য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সংখ্যা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ছিল</a:t>
            </a:r>
            <a:r>
              <a:rPr lang="en-US" sz="4400" dirty="0">
                <a:solidFill>
                  <a:srgbClr val="00B050"/>
                </a:solidFill>
              </a:rPr>
              <a:t> ২০,০০০ </a:t>
            </a:r>
            <a:r>
              <a:rPr lang="en-US" sz="4400" dirty="0" err="1">
                <a:solidFill>
                  <a:srgbClr val="00B050"/>
                </a:solidFill>
              </a:rPr>
              <a:t>জন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এবং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মুসলিম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সৈন্য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সংখ্যা</a:t>
            </a:r>
            <a:r>
              <a:rPr lang="en-US" sz="4400" dirty="0">
                <a:solidFill>
                  <a:srgbClr val="00B050"/>
                </a:solidFill>
              </a:rPr>
              <a:t> ১২,০০০ </a:t>
            </a:r>
            <a:r>
              <a:rPr lang="en-US" sz="4400" dirty="0" err="1">
                <a:solidFill>
                  <a:srgbClr val="00B050"/>
                </a:solidFill>
              </a:rPr>
              <a:t>জন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ছিল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রাসুল</a:t>
            </a:r>
            <a:r>
              <a:rPr lang="en-US" sz="4400" dirty="0">
                <a:solidFill>
                  <a:srgbClr val="00B050"/>
                </a:solidFill>
              </a:rPr>
              <a:t> (স) </a:t>
            </a:r>
            <a:r>
              <a:rPr lang="en-US" sz="4400" dirty="0" err="1">
                <a:solidFill>
                  <a:srgbClr val="00B050"/>
                </a:solidFill>
              </a:rPr>
              <a:t>স্বয়ং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এই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যুদ্ধ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পরিচালনা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করেন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প্রথম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দিকে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শত্রূদের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তীর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নিক্ষেপের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ফলে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মুসলিম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সৈন্যদের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মধ্যে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বিশৃংখলা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দেখা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দেয়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পরে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তাদের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মধ্যে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শৃংখলা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ফিরে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আসলে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প্রচন্ড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লড়াই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হয়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শত্রূপক্ষ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প্রচন্ডরূপে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পরাভূত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হলো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এই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যদ্ধে</a:t>
            </a:r>
            <a:r>
              <a:rPr lang="en-US" sz="4400" dirty="0">
                <a:solidFill>
                  <a:srgbClr val="00B050"/>
                </a:solidFill>
              </a:rPr>
              <a:t> ৭০ </a:t>
            </a:r>
            <a:r>
              <a:rPr lang="en-US" sz="4400" dirty="0" err="1">
                <a:solidFill>
                  <a:srgbClr val="00B050"/>
                </a:solidFill>
              </a:rPr>
              <a:t>জন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শত্রূসৈন্য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নিহত</a:t>
            </a:r>
            <a:r>
              <a:rPr lang="en-US" sz="4400" dirty="0">
                <a:solidFill>
                  <a:srgbClr val="00B050"/>
                </a:solidFill>
              </a:rPr>
              <a:t> ও ৬০০ </a:t>
            </a:r>
            <a:r>
              <a:rPr lang="en-US" sz="4400" dirty="0" err="1">
                <a:solidFill>
                  <a:srgbClr val="00B050"/>
                </a:solidFill>
              </a:rPr>
              <a:t>জন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বন্দি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হয়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অপর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পক্ষে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হযরত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আইমনসহ</a:t>
            </a:r>
            <a:r>
              <a:rPr lang="en-US" sz="4400" dirty="0">
                <a:solidFill>
                  <a:srgbClr val="00B050"/>
                </a:solidFill>
              </a:rPr>
              <a:t> ৪/৫ </a:t>
            </a:r>
            <a:r>
              <a:rPr lang="en-US" sz="4400" dirty="0" err="1">
                <a:solidFill>
                  <a:srgbClr val="00B050"/>
                </a:solidFill>
              </a:rPr>
              <a:t>জন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মুজাহিদ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শাহাদাত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বরন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করেন</a:t>
            </a:r>
            <a:r>
              <a:rPr lang="en-US" sz="4400" dirty="0">
                <a:solidFill>
                  <a:srgbClr val="00B05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7934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6979" y="580999"/>
            <a:ext cx="102631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en-US" sz="96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হুনাইন</a:t>
            </a:r>
            <a:r>
              <a:rPr lang="en-US" sz="9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en-US" sz="9600" b="1" dirty="0" err="1">
                <a:solidFill>
                  <a:srgbClr val="C00000"/>
                </a:solidFill>
              </a:rPr>
              <a:t>যুদ্ধের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</a:rPr>
              <a:t>গুরুত্ব</a:t>
            </a:r>
            <a:endParaRPr lang="bn-BD" sz="9600" b="1" dirty="0" smtClean="0">
              <a:solidFill>
                <a:srgbClr val="C00000"/>
              </a:solidFill>
            </a:endParaRPr>
          </a:p>
          <a:p>
            <a:endParaRPr lang="bn-BD" sz="6600" dirty="0" smtClean="0">
              <a:solidFill>
                <a:srgbClr val="7030A0"/>
              </a:solidFill>
            </a:endParaRPr>
          </a:p>
          <a:p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>
                <a:solidFill>
                  <a:srgbClr val="7030A0"/>
                </a:solidFill>
              </a:rPr>
              <a:t>১</a:t>
            </a:r>
            <a:r>
              <a:rPr lang="en-US" sz="6600" dirty="0" smtClean="0">
                <a:solidFill>
                  <a:srgbClr val="7030A0"/>
                </a:solidFill>
              </a:rPr>
              <a:t>)</a:t>
            </a:r>
            <a:r>
              <a:rPr lang="bn-BD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গর্ব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অহংকার</a:t>
            </a:r>
            <a:r>
              <a:rPr lang="en-US" sz="6600" dirty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আল্লাহর</a:t>
            </a:r>
            <a:r>
              <a:rPr lang="en-US" sz="6600" dirty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পছন্দ</a:t>
            </a:r>
            <a:r>
              <a:rPr lang="en-US" sz="6600" dirty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নয়</a:t>
            </a:r>
            <a:r>
              <a:rPr lang="en-US" sz="6600" dirty="0" smtClean="0">
                <a:solidFill>
                  <a:srgbClr val="7030A0"/>
                </a:solidFill>
              </a:rPr>
              <a:t>।</a:t>
            </a:r>
            <a:endParaRPr lang="bn-BD" sz="6600" dirty="0" smtClean="0">
              <a:solidFill>
                <a:srgbClr val="7030A0"/>
              </a:solidFill>
            </a:endParaRPr>
          </a:p>
          <a:p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>
                <a:solidFill>
                  <a:srgbClr val="7030A0"/>
                </a:solidFill>
              </a:rPr>
              <a:t>২</a:t>
            </a:r>
            <a:r>
              <a:rPr lang="en-US" sz="6600" dirty="0" smtClean="0">
                <a:solidFill>
                  <a:srgbClr val="7030A0"/>
                </a:solidFill>
              </a:rPr>
              <a:t>)</a:t>
            </a:r>
            <a:r>
              <a:rPr lang="bn-BD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বিজয়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দানের</a:t>
            </a:r>
            <a:r>
              <a:rPr lang="en-US" sz="6600" dirty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মালিক</a:t>
            </a:r>
            <a:r>
              <a:rPr lang="en-US" sz="6600" dirty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একমাত্র</a:t>
            </a:r>
            <a:r>
              <a:rPr lang="en-US" sz="6600" dirty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আল্লাহ</a:t>
            </a:r>
            <a:r>
              <a:rPr lang="en-US" sz="6600" dirty="0">
                <a:solidFill>
                  <a:srgbClr val="7030A0"/>
                </a:solidFill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30277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4770" y="272955"/>
            <a:ext cx="5186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C00000"/>
                </a:solidFill>
              </a:rPr>
              <a:t>মূল্যায়ন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0628" y="2265529"/>
            <a:ext cx="99765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</a:rPr>
              <a:t>১। </a:t>
            </a:r>
            <a:r>
              <a:rPr lang="bn-BD" sz="4400" dirty="0">
                <a:solidFill>
                  <a:srgbClr val="00B050"/>
                </a:solidFill>
              </a:rPr>
              <a:t>কত </a:t>
            </a:r>
            <a:r>
              <a:rPr lang="bn-BD" sz="4400" dirty="0" smtClean="0">
                <a:solidFill>
                  <a:srgbClr val="00B050"/>
                </a:solidFill>
              </a:rPr>
              <a:t>সালে হুনাইনের  </a:t>
            </a:r>
            <a:r>
              <a:rPr lang="bn-BD" sz="4400" dirty="0">
                <a:solidFill>
                  <a:srgbClr val="00B050"/>
                </a:solidFill>
              </a:rPr>
              <a:t>যুদ্ধ শুরু </a:t>
            </a:r>
            <a:r>
              <a:rPr lang="bn-BD" sz="4400" dirty="0" smtClean="0">
                <a:solidFill>
                  <a:srgbClr val="00B050"/>
                </a:solidFill>
              </a:rPr>
              <a:t>হয় ? </a:t>
            </a:r>
          </a:p>
          <a:p>
            <a:r>
              <a:rPr lang="bn-BD" sz="4000" dirty="0" smtClean="0">
                <a:solidFill>
                  <a:srgbClr val="00B050"/>
                </a:solidFill>
              </a:rPr>
              <a:t>২। হুনাইনের যুদ্ধে বন্ধির সংখ্যা কত ছিল? </a:t>
            </a:r>
          </a:p>
          <a:p>
            <a:r>
              <a:rPr lang="bn-BD" sz="4000" dirty="0" smtClean="0">
                <a:solidFill>
                  <a:srgbClr val="00B050"/>
                </a:solidFill>
              </a:rPr>
              <a:t>৩</a:t>
            </a:r>
            <a:r>
              <a:rPr lang="bn-BD" sz="4000" dirty="0">
                <a:solidFill>
                  <a:srgbClr val="00B050"/>
                </a:solidFill>
              </a:rPr>
              <a:t>।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r>
              <a:rPr lang="bn-BD" sz="4000" dirty="0">
                <a:solidFill>
                  <a:srgbClr val="00B050"/>
                </a:solidFill>
              </a:rPr>
              <a:t>মুসলমানদের </a:t>
            </a:r>
            <a:r>
              <a:rPr lang="bn-BD" sz="4000" dirty="0" smtClean="0">
                <a:solidFill>
                  <a:srgbClr val="00B050"/>
                </a:solidFill>
              </a:rPr>
              <a:t>সৈনিক সংখ্যা কত?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1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504" y="532263"/>
            <a:ext cx="775084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একক কাজ </a:t>
            </a:r>
            <a:endParaRPr lang="en-US" sz="115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561" y="2131325"/>
            <a:ext cx="8991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7030A0"/>
                </a:solidFill>
              </a:rPr>
              <a:t>গর্ব</a:t>
            </a:r>
            <a:r>
              <a:rPr lang="en-US" sz="8800" dirty="0" smtClean="0">
                <a:solidFill>
                  <a:srgbClr val="7030A0"/>
                </a:solidFill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</a:rPr>
              <a:t>অহংকার</a:t>
            </a:r>
            <a:r>
              <a:rPr lang="en-US" sz="8800" dirty="0" smtClean="0">
                <a:solidFill>
                  <a:srgbClr val="7030A0"/>
                </a:solidFill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</a:rPr>
              <a:t>আল্লাহর</a:t>
            </a:r>
            <a:r>
              <a:rPr lang="en-US" sz="8800" dirty="0" smtClean="0">
                <a:solidFill>
                  <a:srgbClr val="7030A0"/>
                </a:solidFill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</a:rPr>
              <a:t>পছন্দ</a:t>
            </a:r>
            <a:r>
              <a:rPr lang="bn-BD" sz="8800" dirty="0">
                <a:solidFill>
                  <a:srgbClr val="7030A0"/>
                </a:solidFill>
              </a:rPr>
              <a:t> </a:t>
            </a:r>
            <a:r>
              <a:rPr lang="bn-BD" sz="6600" dirty="0" smtClean="0">
                <a:solidFill>
                  <a:srgbClr val="7030A0"/>
                </a:solidFill>
              </a:rPr>
              <a:t>নয় কেন? ব্যাখ্যা কর। </a:t>
            </a:r>
            <a:endParaRPr lang="bn-BD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19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5719" y="2511188"/>
            <a:ext cx="95261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7030A0"/>
                </a:solidFill>
              </a:rPr>
              <a:t>বিজয়</a:t>
            </a: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err="1">
                <a:solidFill>
                  <a:srgbClr val="7030A0"/>
                </a:solidFill>
              </a:rPr>
              <a:t>দানের</a:t>
            </a: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err="1">
                <a:solidFill>
                  <a:srgbClr val="7030A0"/>
                </a:solidFill>
              </a:rPr>
              <a:t>মালিক</a:t>
            </a: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err="1">
                <a:solidFill>
                  <a:srgbClr val="7030A0"/>
                </a:solidFill>
              </a:rPr>
              <a:t>একমাত্র</a:t>
            </a: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</a:rPr>
              <a:t>আল্লাহ</a:t>
            </a:r>
            <a:r>
              <a:rPr lang="bn-BD" sz="8000" dirty="0" smtClean="0">
                <a:solidFill>
                  <a:srgbClr val="7030A0"/>
                </a:solidFill>
              </a:rPr>
              <a:t> </a:t>
            </a:r>
            <a:r>
              <a:rPr lang="bn-BD" sz="6000" dirty="0" smtClean="0">
                <a:solidFill>
                  <a:srgbClr val="7030A0"/>
                </a:solidFill>
              </a:rPr>
              <a:t>! আলোচনা করে লিখ? 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2593074" y="834788"/>
            <a:ext cx="7765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C00000"/>
                </a:solidFill>
              </a:rPr>
              <a:t>জোড়ায় কাজ 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1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266" y="627797"/>
            <a:ext cx="881042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3800" b="1" dirty="0" smtClean="0">
                <a:solidFill>
                  <a:srgbClr val="C00000"/>
                </a:solidFill>
              </a:rPr>
              <a:t>দলীয় কাজ </a:t>
            </a:r>
            <a:endParaRPr lang="en-US" sz="13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3265" y="2458871"/>
            <a:ext cx="95261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50"/>
                </a:solidFill>
              </a:rPr>
              <a:t>হুনাইনের যুদ্ধের কারন গলো আলচনা করে লিখ? 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272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250" y="477672"/>
            <a:ext cx="1198728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chemeClr val="bg1"/>
                </a:solidFill>
              </a:rPr>
              <a:t>বাড়ীর কাজ 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6220" y="2991134"/>
            <a:ext cx="76700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</a:rPr>
              <a:t>মুসলমানদের কাছ থেকে কেন পবিত্র কাবা শরীফ ছিনিয়ে নিতে চেয়েছিল? লিখে আনবে।  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07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186660"/>
            <a:ext cx="123375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chemeClr val="bg1"/>
                </a:solidFill>
              </a:rPr>
              <a:t>সবাইকে ধন্যবাদ 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306" y="269855"/>
            <a:ext cx="890019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2437" y="2268440"/>
            <a:ext cx="86036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5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05" y="1805326"/>
            <a:ext cx="2228873" cy="23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44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4083" y="395785"/>
            <a:ext cx="820609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পাঠ পরিচিতি</a:t>
            </a:r>
            <a:endParaRPr lang="en-US" sz="115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1439" y="2524835"/>
            <a:ext cx="60997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ইসলামের ইতিহাস</a:t>
            </a:r>
          </a:p>
          <a:p>
            <a:r>
              <a:rPr lang="bn-BD" sz="6000" dirty="0" smtClean="0">
                <a:solidFill>
                  <a:srgbClr val="00B050"/>
                </a:solidFill>
              </a:rPr>
              <a:t>দাখিল নবম শ্রেণি</a:t>
            </a:r>
          </a:p>
          <a:p>
            <a:r>
              <a:rPr lang="bn-BD" sz="6000" dirty="0" smtClean="0">
                <a:solidFill>
                  <a:srgbClr val="00B050"/>
                </a:solidFill>
              </a:rPr>
              <a:t>হুনাইনের যুদ্ধ 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8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0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1982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0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9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6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779" y="477672"/>
            <a:ext cx="719780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পাঠ ঘোষণা</a:t>
            </a:r>
            <a:endParaRPr lang="en-US" sz="115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9486" y="2538484"/>
            <a:ext cx="57583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b="1" dirty="0" smtClean="0">
                <a:solidFill>
                  <a:srgbClr val="7030A0"/>
                </a:solidFill>
              </a:rPr>
              <a:t>আজকের পাঠ </a:t>
            </a:r>
          </a:p>
          <a:p>
            <a:r>
              <a:rPr lang="bn-BD" sz="6000" dirty="0" smtClean="0">
                <a:solidFill>
                  <a:srgbClr val="00B050"/>
                </a:solidFill>
              </a:rPr>
              <a:t>হুনাইনের যুদ্ধ 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0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0"/>
            <a:ext cx="1134129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শিখন-ফল</a:t>
            </a:r>
            <a:endParaRPr lang="en-US" sz="13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এই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পাঠে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শিখবে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তা</a:t>
            </a:r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নিম্নরূপঃ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bn-BD" sz="4800" dirty="0" smtClean="0">
                <a:solidFill>
                  <a:srgbClr val="00B050"/>
                </a:solidFill>
              </a:rPr>
              <a:t>১। </a:t>
            </a:r>
            <a:r>
              <a:rPr lang="en-US" sz="6000" dirty="0" err="1" smtClean="0">
                <a:solidFill>
                  <a:srgbClr val="00B050"/>
                </a:solidFill>
              </a:rPr>
              <a:t>হুনাইনের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যুদ্ধ</a:t>
            </a:r>
            <a:r>
              <a:rPr lang="bn-BD" sz="6000" dirty="0" smtClean="0">
                <a:solidFill>
                  <a:srgbClr val="00B050"/>
                </a:solidFill>
              </a:rPr>
              <a:t> </a:t>
            </a:r>
            <a:r>
              <a:rPr lang="bn-BD" sz="4400" dirty="0" smtClean="0">
                <a:solidFill>
                  <a:srgbClr val="00B050"/>
                </a:solidFill>
              </a:rPr>
              <a:t>সম্পর্কে বলতে পারবে 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>
                <a:solidFill>
                  <a:srgbClr val="00B050"/>
                </a:solidFill>
              </a:rPr>
              <a:t>পারবে</a:t>
            </a:r>
            <a:r>
              <a:rPr lang="en-US" sz="4400" dirty="0" smtClean="0">
                <a:solidFill>
                  <a:srgbClr val="00B050"/>
                </a:solidFill>
              </a:rPr>
              <a:t>।</a:t>
            </a:r>
            <a:endParaRPr lang="bn-BD" sz="6000" dirty="0" smtClean="0">
              <a:solidFill>
                <a:srgbClr val="00B050"/>
              </a:solidFill>
            </a:endParaRPr>
          </a:p>
          <a:p>
            <a:r>
              <a:rPr lang="bn-BD" sz="4400" dirty="0" smtClean="0">
                <a:solidFill>
                  <a:srgbClr val="00B050"/>
                </a:solidFill>
              </a:rPr>
              <a:t>২। কত সালে যুদ্ধ শুরু হয় তা বলতে পারবে।</a:t>
            </a:r>
          </a:p>
          <a:p>
            <a:r>
              <a:rPr lang="bn-BD" sz="4000" dirty="0" smtClean="0">
                <a:solidFill>
                  <a:srgbClr val="00B050"/>
                </a:solidFill>
              </a:rPr>
              <a:t>৩</a:t>
            </a:r>
            <a:r>
              <a:rPr lang="bn-BD" sz="4000" dirty="0" smtClean="0">
                <a:solidFill>
                  <a:srgbClr val="00B050"/>
                </a:solidFill>
              </a:rPr>
              <a:t>।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bn-BD" sz="4000" dirty="0" smtClean="0">
                <a:solidFill>
                  <a:srgbClr val="00B050"/>
                </a:solidFill>
              </a:rPr>
              <a:t>মুসলমানদের </a:t>
            </a:r>
            <a:r>
              <a:rPr lang="bn-BD" sz="4000" dirty="0" smtClean="0">
                <a:solidFill>
                  <a:srgbClr val="00B050"/>
                </a:solidFill>
              </a:rPr>
              <a:t>সৈনিক কত ছিল তা বলতে পারবে</a:t>
            </a:r>
            <a:r>
              <a:rPr lang="bn-BD" sz="4000" dirty="0" smtClean="0">
                <a:solidFill>
                  <a:srgbClr val="00B050"/>
                </a:solidFill>
              </a:rPr>
              <a:t>।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5400" dirty="0" smtClean="0">
                <a:solidFill>
                  <a:srgbClr val="00B050"/>
                </a:solidFill>
              </a:rPr>
              <a:t>৪</a:t>
            </a:r>
            <a:r>
              <a:rPr lang="en-US" sz="4000" dirty="0" smtClean="0">
                <a:solidFill>
                  <a:srgbClr val="00B050"/>
                </a:solidFill>
              </a:rPr>
              <a:t>।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কত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জন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শহীদ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হয়েছিল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তা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বলতে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4400" dirty="0" smtClean="0">
                <a:solidFill>
                  <a:srgbClr val="00B050"/>
                </a:solidFill>
              </a:rPr>
              <a:t>।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endParaRPr lang="bn-BD" sz="5400" dirty="0" smtClean="0">
              <a:solidFill>
                <a:srgbClr val="00B050"/>
              </a:solidFill>
            </a:endParaRPr>
          </a:p>
          <a:p>
            <a:pPr algn="ctr"/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হুনাইন</a:t>
            </a:r>
            <a:r>
              <a:rPr lang="en-US" sz="9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en-US" sz="96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যুদ্ধের</a:t>
            </a:r>
            <a:r>
              <a:rPr lang="en-US" sz="9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en-US" sz="9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কারন</a:t>
            </a:r>
            <a:endParaRPr lang="bn-BD" sz="96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  <a:p>
            <a:r>
              <a:rPr lang="en-US" sz="4000" dirty="0" err="1" smtClean="0"/>
              <a:t>মক্কা</a:t>
            </a:r>
            <a:r>
              <a:rPr lang="en-US" sz="4000" dirty="0" smtClean="0"/>
              <a:t> </a:t>
            </a:r>
            <a:r>
              <a:rPr lang="en-US" sz="4000" dirty="0"/>
              <a:t>ও </a:t>
            </a:r>
            <a:r>
              <a:rPr lang="en-US" sz="4000" dirty="0" err="1"/>
              <a:t>তায়েফের</a:t>
            </a:r>
            <a:r>
              <a:rPr lang="en-US" sz="4000" dirty="0"/>
              <a:t> </a:t>
            </a:r>
            <a:r>
              <a:rPr lang="en-US" sz="4000" dirty="0" err="1"/>
              <a:t>মধ্যবর্তী</a:t>
            </a:r>
            <a:r>
              <a:rPr lang="en-US" sz="4000" dirty="0"/>
              <a:t> </a:t>
            </a:r>
            <a:r>
              <a:rPr lang="en-US" sz="4000" dirty="0" err="1"/>
              <a:t>স্থান</a:t>
            </a:r>
            <a:r>
              <a:rPr lang="en-US" sz="4000" dirty="0"/>
              <a:t> </a:t>
            </a:r>
            <a:r>
              <a:rPr lang="en-US" sz="4000" dirty="0" err="1"/>
              <a:t>হুনাইন</a:t>
            </a:r>
            <a:r>
              <a:rPr lang="en-US" sz="4000" dirty="0"/>
              <a:t>। এ </a:t>
            </a:r>
            <a:r>
              <a:rPr lang="en-US" sz="4000" dirty="0" err="1"/>
              <a:t>এলাকার</a:t>
            </a:r>
            <a:r>
              <a:rPr lang="en-US" sz="4000" dirty="0"/>
              <a:t> </a:t>
            </a:r>
            <a:r>
              <a:rPr lang="en-US" sz="4000" dirty="0" err="1"/>
              <a:t>বনু</a:t>
            </a:r>
            <a:r>
              <a:rPr lang="en-US" sz="4000" dirty="0"/>
              <a:t> </a:t>
            </a:r>
            <a:r>
              <a:rPr lang="en-US" sz="4000" dirty="0" err="1"/>
              <a:t>হাওয়াজিন</a:t>
            </a:r>
            <a:r>
              <a:rPr lang="en-US" sz="4000" dirty="0"/>
              <a:t> ও </a:t>
            </a:r>
            <a:r>
              <a:rPr lang="en-US" sz="4000" dirty="0" err="1"/>
              <a:t>বনু</a:t>
            </a:r>
            <a:r>
              <a:rPr lang="en-US" sz="4000" dirty="0"/>
              <a:t> </a:t>
            </a:r>
            <a:r>
              <a:rPr lang="en-US" sz="4000" dirty="0" err="1"/>
              <a:t>সাকিফসহ</a:t>
            </a:r>
            <a:r>
              <a:rPr lang="en-US" sz="4000" dirty="0"/>
              <a:t> </a:t>
            </a:r>
            <a:r>
              <a:rPr lang="en-US" sz="4000" dirty="0" err="1"/>
              <a:t>কয়েকটি</a:t>
            </a:r>
            <a:r>
              <a:rPr lang="en-US" sz="4000" dirty="0"/>
              <a:t> </a:t>
            </a:r>
            <a:r>
              <a:rPr lang="en-US" sz="4000" dirty="0" err="1"/>
              <a:t>গোত্র</a:t>
            </a:r>
            <a:r>
              <a:rPr lang="en-US" sz="4000" dirty="0"/>
              <a:t> </a:t>
            </a:r>
            <a:r>
              <a:rPr lang="bn-BD" sz="2800" dirty="0" smtClean="0"/>
              <a:t>বসবাস করে।</a:t>
            </a:r>
          </a:p>
          <a:p>
            <a:r>
              <a:rPr lang="bn-BD" sz="2800" dirty="0" smtClean="0"/>
              <a:t> </a:t>
            </a:r>
            <a:r>
              <a:rPr lang="bn-BD" sz="3600" dirty="0" smtClean="0"/>
              <a:t>১। </a:t>
            </a:r>
            <a:r>
              <a:rPr lang="en-US" sz="4000" dirty="0" err="1" smtClean="0"/>
              <a:t>মুসলমানদের</a:t>
            </a:r>
            <a:r>
              <a:rPr lang="en-US" sz="4000" dirty="0" smtClean="0"/>
              <a:t> </a:t>
            </a:r>
            <a:r>
              <a:rPr lang="en-US" sz="4000" dirty="0" err="1"/>
              <a:t>হাত</a:t>
            </a:r>
            <a:r>
              <a:rPr lang="en-US" sz="4000" dirty="0"/>
              <a:t> </a:t>
            </a:r>
            <a:r>
              <a:rPr lang="en-US" sz="4000" dirty="0" err="1"/>
              <a:t>থেকে</a:t>
            </a:r>
            <a:r>
              <a:rPr lang="en-US" sz="4000" dirty="0"/>
              <a:t> </a:t>
            </a:r>
            <a:r>
              <a:rPr lang="en-US" sz="4000" dirty="0" err="1"/>
              <a:t>কাবা</a:t>
            </a:r>
            <a:r>
              <a:rPr lang="en-US" sz="4000" dirty="0"/>
              <a:t> </a:t>
            </a:r>
            <a:r>
              <a:rPr lang="en-US" sz="4000" dirty="0" err="1"/>
              <a:t>দখল</a:t>
            </a:r>
            <a:r>
              <a:rPr lang="en-US" sz="4000" dirty="0"/>
              <a:t> </a:t>
            </a:r>
            <a:endParaRPr lang="bn-BD" sz="4000" dirty="0" smtClean="0"/>
          </a:p>
          <a:p>
            <a:r>
              <a:rPr lang="bn-BD" sz="4000" dirty="0" smtClean="0"/>
              <a:t> </a:t>
            </a:r>
            <a:r>
              <a:rPr lang="en-US" sz="4000" dirty="0" smtClean="0"/>
              <a:t>২</a:t>
            </a:r>
            <a:r>
              <a:rPr lang="bn-BD" sz="4000" dirty="0" smtClean="0"/>
              <a:t>। </a:t>
            </a:r>
            <a:r>
              <a:rPr lang="en-US" sz="4000" dirty="0" err="1" smtClean="0"/>
              <a:t>মক্কায়</a:t>
            </a:r>
            <a:r>
              <a:rPr lang="en-US" sz="4000" dirty="0" smtClean="0"/>
              <a:t> </a:t>
            </a:r>
            <a:r>
              <a:rPr lang="en-US" sz="4000" dirty="0" err="1"/>
              <a:t>বাণিজ্যিক</a:t>
            </a:r>
            <a:r>
              <a:rPr lang="en-US" sz="4000" dirty="0"/>
              <a:t> </a:t>
            </a:r>
            <a:r>
              <a:rPr lang="en-US" sz="4000" dirty="0" err="1"/>
              <a:t>সুযোগ</a:t>
            </a:r>
            <a:r>
              <a:rPr lang="en-US" sz="4000" dirty="0"/>
              <a:t>- </a:t>
            </a:r>
            <a:r>
              <a:rPr lang="en-US" sz="4000" dirty="0" err="1"/>
              <a:t>সুবিধা</a:t>
            </a:r>
            <a:r>
              <a:rPr lang="en-US" sz="4000" dirty="0"/>
              <a:t>  </a:t>
            </a:r>
            <a:r>
              <a:rPr lang="en-US" sz="4000" dirty="0" err="1"/>
              <a:t>প্রতিষ্ঠা</a:t>
            </a:r>
            <a:r>
              <a:rPr lang="en-US" sz="4000" dirty="0"/>
              <a:t> </a:t>
            </a:r>
            <a:r>
              <a:rPr lang="en-US" sz="4000" dirty="0" err="1" smtClean="0"/>
              <a:t>এবং</a:t>
            </a:r>
            <a:endParaRPr lang="bn-BD" sz="4000" dirty="0" smtClean="0"/>
          </a:p>
          <a:p>
            <a:r>
              <a:rPr lang="bn-BD" sz="4000" dirty="0"/>
              <a:t> </a:t>
            </a:r>
            <a:r>
              <a:rPr lang="en-US" sz="4000" dirty="0" smtClean="0"/>
              <a:t>৩</a:t>
            </a:r>
            <a:r>
              <a:rPr lang="bn-BD" sz="4000" dirty="0" smtClean="0"/>
              <a:t>। </a:t>
            </a:r>
            <a:r>
              <a:rPr lang="en-US" sz="4000" dirty="0" err="1" smtClean="0"/>
              <a:t>ভবিষ্যতে</a:t>
            </a:r>
            <a:r>
              <a:rPr lang="en-US" sz="4000" dirty="0" smtClean="0"/>
              <a:t> </a:t>
            </a:r>
            <a:r>
              <a:rPr lang="en-US" sz="4000" dirty="0" err="1"/>
              <a:t>ক্ষতিগ্রস্থ</a:t>
            </a:r>
            <a:r>
              <a:rPr lang="en-US" sz="4000" dirty="0"/>
              <a:t>  </a:t>
            </a:r>
            <a:r>
              <a:rPr lang="en-US" sz="4000" dirty="0" err="1"/>
              <a:t>হওয়ার</a:t>
            </a:r>
            <a:r>
              <a:rPr lang="en-US" sz="4000" dirty="0"/>
              <a:t> </a:t>
            </a:r>
            <a:r>
              <a:rPr lang="en-US" sz="4000" dirty="0" err="1"/>
              <a:t>ভয়ে</a:t>
            </a:r>
            <a:r>
              <a:rPr lang="en-US" sz="4000" dirty="0"/>
              <a:t> </a:t>
            </a:r>
            <a:r>
              <a:rPr lang="en-US" sz="4000" dirty="0" err="1"/>
              <a:t>মুসলমানদের</a:t>
            </a:r>
            <a:r>
              <a:rPr lang="en-US" sz="4000" dirty="0"/>
              <a:t> </a:t>
            </a:r>
            <a:r>
              <a:rPr lang="en-US" sz="4000" dirty="0" err="1"/>
              <a:t>বিরুদ্ধে</a:t>
            </a:r>
            <a:r>
              <a:rPr lang="en-US" sz="4000" dirty="0"/>
              <a:t> </a:t>
            </a:r>
            <a:r>
              <a:rPr lang="en-US" sz="4000" dirty="0" err="1"/>
              <a:t>যুদ্ধের</a:t>
            </a:r>
            <a:r>
              <a:rPr lang="en-US" sz="4000" dirty="0"/>
              <a:t> </a:t>
            </a:r>
            <a:r>
              <a:rPr lang="en-US" sz="4000" dirty="0" err="1"/>
              <a:t>প্রস্তুতি</a:t>
            </a:r>
            <a:r>
              <a:rPr lang="en-US" sz="4000" dirty="0"/>
              <a:t>  </a:t>
            </a:r>
            <a:r>
              <a:rPr lang="en-US" sz="4000" dirty="0" err="1"/>
              <a:t>গ্রহন</a:t>
            </a:r>
            <a:r>
              <a:rPr lang="en-US" sz="4000" dirty="0"/>
              <a:t> </a:t>
            </a:r>
            <a:r>
              <a:rPr lang="en-US" sz="4000" dirty="0" err="1"/>
              <a:t>করে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15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310</Words>
  <Application>Microsoft Office PowerPoint</Application>
  <PresentationFormat>Widescreen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H Liton</dc:creator>
  <cp:lastModifiedBy>D H Liton</cp:lastModifiedBy>
  <cp:revision>9</cp:revision>
  <dcterms:created xsi:type="dcterms:W3CDTF">2020-03-30T13:53:33Z</dcterms:created>
  <dcterms:modified xsi:type="dcterms:W3CDTF">2020-04-01T11:16:34Z</dcterms:modified>
</cp:coreProperties>
</file>