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5" r:id="rId9"/>
    <p:sldId id="266" r:id="rId10"/>
    <p:sldId id="268" r:id="rId11"/>
    <p:sldId id="269" r:id="rId12"/>
    <p:sldId id="263" r:id="rId13"/>
    <p:sldId id="264" r:id="rId14"/>
    <p:sldId id="267" r:id="rId15"/>
    <p:sldId id="270" r:id="rId16"/>
    <p:sldId id="276" r:id="rId17"/>
    <p:sldId id="277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3AF9-5791-4D8C-8114-5DB707FEA037}" type="datetimeFigureOut">
              <a:rPr lang="en-US" smtClean="0"/>
              <a:t>26-Mar-2020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86A7C-010B-46B9-BA49-C0FAA2D22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8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86A7C-010B-46B9-BA49-C0FAA2D22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86A7C-010B-46B9-BA49-C0FAA2D22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8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100">
                <a:solidFill>
                  <a:srgbClr val="D6ECFF"/>
                </a:solidFill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D6EC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5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65125" cy="685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254000" y="5046662"/>
            <a:ext cx="73025" cy="1690688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254000" y="4795837"/>
            <a:ext cx="73025" cy="228600"/>
          </a:xfrm>
          <a:prstGeom prst="rect">
            <a:avLst/>
          </a:prstGeom>
          <a:solidFill>
            <a:srgbClr val="FEB80A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254000" y="4637087"/>
            <a:ext cx="73025" cy="136525"/>
          </a:xfrm>
          <a:prstGeom prst="rect">
            <a:avLst/>
          </a:prstGeom>
          <a:solidFill>
            <a:srgbClr val="4E5B6F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54000" y="4541837"/>
            <a:ext cx="73025" cy="73025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07975" y="679450"/>
            <a:ext cx="44450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287" y="679450"/>
            <a:ext cx="26988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49237" y="679450"/>
            <a:ext cx="7938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20662" y="679450"/>
            <a:ext cx="7938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1" name="Title Placeholder 10"/>
          <p:cNvSpPr txBox="1">
            <a:spLocks noGrp="1"/>
          </p:cNvSpPr>
          <p:nvPr>
            <p:ph type="title"/>
          </p:nvPr>
        </p:nvSpPr>
        <p:spPr>
          <a:xfrm>
            <a:off x="914400" y="511175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Click to edit Master title style</a:t>
            </a:r>
          </a:p>
        </p:txBody>
      </p:sp>
      <p:sp>
        <p:nvSpPr>
          <p:cNvPr id="12" name="Text Placeholder 11"/>
          <p:cNvSpPr txBox="1">
            <a:spLocks noGrp="1"/>
          </p:cNvSpPr>
          <p:nvPr>
            <p:ph type="body" idx="1"/>
          </p:nvPr>
        </p:nvSpPr>
        <p:spPr>
          <a:xfrm>
            <a:off x="914400" y="1782762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3" name="Date Placeholder 12"/>
          <p:cNvSpPr txBox="1">
            <a:spLocks noGrp="1"/>
          </p:cNvSpPr>
          <p:nvPr>
            <p:ph type="dt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100">
                <a:solidFill>
                  <a:srgbClr val="D6ECFF"/>
                </a:solidFill>
              </a:defRPr>
            </a:lvl1pPr>
          </a:lstStyle>
          <a:p>
            <a:endParaRPr/>
          </a:p>
        </p:txBody>
      </p:sp>
      <p:sp>
        <p:nvSpPr>
          <p:cNvPr id="14" name="Footer Placeholder 13"/>
          <p:cNvSpPr txBox="1">
            <a:spLocks noGrp="1"/>
          </p:cNvSpPr>
          <p:nvPr>
            <p:ph type="ft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/>
            </a:lvl1pPr>
          </a:lstStyle>
          <a:p>
            <a:endParaRPr/>
          </a:p>
        </p:txBody>
      </p:sp>
      <p:sp>
        <p:nvSpPr>
          <p:cNvPr id="15" name="Slide Number Placeholder 14"/>
          <p:cNvSpPr txBox="1">
            <a:spLocks noGrp="1"/>
          </p:cNvSpPr>
          <p:nvPr>
            <p:ph type="sldNum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l">
              <a:defRPr sz="1200">
                <a:solidFill>
                  <a:srgbClr val="D6ECFF"/>
                </a:solidFill>
              </a:defRPr>
            </a:lvl1pPr>
          </a:lstStyle>
          <a:p>
            <a:fld id="{8B38DBA3-52F9-4AF4-A6A4-FA4D7DB2F99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marL="0" lvl="0" indent="0" algn="l">
        <a:lnSpc>
          <a:spcPct val="100000"/>
        </a:lnSpc>
        <a:buNone/>
        <a:defRPr sz="4000" b="0" i="0" u="none" strike="noStrike" baseline="0">
          <a:solidFill>
            <a:srgbClr val="D6ECFF"/>
          </a:solidFill>
          <a:latin typeface="Arial"/>
        </a:defRPr>
      </a:lvl1pPr>
    </p:titleStyle>
    <p:bodyStyle>
      <a:lvl1pPr marL="411162" lvl="0" indent="68262" algn="l">
        <a:lnSpc>
          <a:spcPct val="100000"/>
        </a:lnSpc>
        <a:buClr>
          <a:srgbClr val="D6ECFF"/>
        </a:buClr>
        <a:buSzPct val="95000"/>
        <a:buFont typeface="Wingdings"/>
        <a:buChar char=""/>
        <a:defRPr sz="3000" b="0" i="0" u="none" strike="noStrike" baseline="0">
          <a:solidFill>
            <a:srgbClr val="FFFFFF"/>
          </a:solidFill>
          <a:latin typeface="Arial"/>
        </a:defRPr>
      </a:lvl1pPr>
      <a:lvl2pPr marL="739775" lvl="1" indent="454025" algn="l">
        <a:lnSpc>
          <a:spcPct val="100000"/>
        </a:lnSpc>
        <a:buClr>
          <a:srgbClr val="EA157A"/>
        </a:buClr>
        <a:buSzPct val="90000"/>
        <a:buFont typeface="Wingdings"/>
        <a:buChar char=""/>
        <a:defRPr sz="2600" b="0" i="0" u="none" strike="noStrike" baseline="0">
          <a:solidFill>
            <a:srgbClr val="FFFFFF"/>
          </a:solidFill>
          <a:latin typeface="Arial"/>
        </a:defRPr>
      </a:lvl2pPr>
      <a:lvl3pPr marL="995362" lvl="2" indent="766762" algn="l">
        <a:lnSpc>
          <a:spcPct val="100000"/>
        </a:lnSpc>
        <a:buClr>
          <a:srgbClr val="EA157A"/>
        </a:buClr>
        <a:buFont typeface="Wingdings 2"/>
        <a:buChar char=""/>
        <a:defRPr sz="2400" b="0" i="0" u="none" strike="noStrike" baseline="0">
          <a:solidFill>
            <a:srgbClr val="FFFFFF"/>
          </a:solidFill>
          <a:latin typeface="Arial"/>
        </a:defRPr>
      </a:lvl3pPr>
      <a:lvl4pPr marL="1260475" lvl="3" indent="1031875" algn="l">
        <a:lnSpc>
          <a:spcPct val="100000"/>
        </a:lnSpc>
        <a:buClr>
          <a:srgbClr val="FEB80A"/>
        </a:buClr>
        <a:buFont typeface="Wingdings 3"/>
        <a:buChar char=""/>
        <a:defRPr sz="2200" b="0" i="0" u="none" strike="noStrike" baseline="0">
          <a:solidFill>
            <a:srgbClr val="FFFFFF"/>
          </a:solidFill>
          <a:latin typeface="Arial"/>
        </a:defRPr>
      </a:lvl4pPr>
      <a:lvl5pPr marL="1481137" lvl="4" indent="1271587" algn="l">
        <a:lnSpc>
          <a:spcPct val="100000"/>
        </a:lnSpc>
        <a:buClr>
          <a:srgbClr val="FEB80A"/>
        </a:buClr>
        <a:buFont typeface="Wingdings 2"/>
        <a:buChar char=""/>
        <a:defRPr sz="2000" b="0" i="0" u="none" strike="noStrike" baseline="0">
          <a:solidFill>
            <a:srgbClr val="FFFFFF"/>
          </a:solidFill>
          <a:latin typeface="Arial"/>
        </a:defRPr>
      </a:lvl5pPr>
      <a:lvl6pPr marL="1709737" lvl="5" indent="1500187" algn="l">
        <a:lnSpc>
          <a:spcPct val="100000"/>
        </a:lnSpc>
        <a:buClr>
          <a:srgbClr val="FEB80A"/>
        </a:buClr>
        <a:buFont typeface="Wingdings 2"/>
        <a:buChar char=""/>
        <a:defRPr sz="1800" b="0" i="0" u="none" strike="noStrike" baseline="0">
          <a:solidFill>
            <a:srgbClr val="FFFFFF"/>
          </a:solidFill>
          <a:latin typeface="Arial"/>
        </a:defRPr>
      </a:lvl6pPr>
      <a:lvl7pPr marL="1901825" lvl="6" indent="1719262" algn="l">
        <a:lnSpc>
          <a:spcPct val="100000"/>
        </a:lnSpc>
        <a:buClr>
          <a:srgbClr val="00ADDC"/>
        </a:buClr>
        <a:buFont typeface="Wingdings 2"/>
        <a:buChar char=""/>
        <a:defRPr sz="1600" b="0" i="0" u="none" strike="noStrike" baseline="0">
          <a:solidFill>
            <a:srgbClr val="FFFFFF"/>
          </a:solidFill>
          <a:latin typeface="Arial"/>
        </a:defRPr>
      </a:lvl7pPr>
      <a:lvl8pPr marL="2093912" lvl="7" indent="1911350" algn="l">
        <a:lnSpc>
          <a:spcPct val="100000"/>
        </a:lnSpc>
        <a:buClr>
          <a:srgbClr val="00ADDC"/>
        </a:buClr>
        <a:buFont typeface="Wingdings 2"/>
        <a:buChar char=""/>
        <a:defRPr sz="1600" b="0" i="0" u="none" strike="noStrike" baseline="0">
          <a:solidFill>
            <a:srgbClr val="FFFFFF"/>
          </a:solidFill>
          <a:latin typeface="Arial"/>
        </a:defRPr>
      </a:lvl8pPr>
      <a:lvl9pPr marL="2286000" lvl="8" indent="2103437" algn="l">
        <a:lnSpc>
          <a:spcPct val="100000"/>
        </a:lnSpc>
        <a:buClr>
          <a:srgbClr val="00ADDC"/>
        </a:buClr>
        <a:buFont typeface="Wingdings 2"/>
        <a:buChar char=""/>
        <a:defRPr sz="1600" b="0" i="0" u="none" strike="noStrike" baseline="0">
          <a:solidFill>
            <a:srgbClr val="FFFFFF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FFFFFF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</p:spPr>
        <p:txBody>
          <a:bodyPr wrap="square" anchor="t"/>
          <a:lstStyle/>
          <a:p>
            <a:pPr marL="0" lvl="0" indent="0" algn="l"/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4" y="0"/>
            <a:ext cx="907081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9512" y="260648"/>
            <a:ext cx="885851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3800" b="1" dirty="0" err="1" smtClean="0">
                <a:solidFill>
                  <a:srgbClr val="FF0000"/>
                </a:solidFill>
                <a:latin typeface="NikoshBAN"/>
              </a:rPr>
              <a:t>সবাইকে</a:t>
            </a:r>
            <a:r>
              <a:rPr lang="en-US" sz="9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bn-BD" sz="9600" b="1" dirty="0" smtClean="0">
                <a:solidFill>
                  <a:srgbClr val="FF0000"/>
                </a:solidFill>
                <a:latin typeface="NikoshBAN"/>
              </a:rPr>
              <a:t>স্বাগতম</a:t>
            </a:r>
            <a:endParaRPr lang="bn-BD" sz="9600" b="1" dirty="0">
              <a:solidFill>
                <a:srgbClr val="FF0000"/>
              </a:solidFill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036496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b="1" dirty="0" err="1">
                <a:solidFill>
                  <a:srgbClr val="FFC000"/>
                </a:solidFill>
                <a:latin typeface="NikoshBAN"/>
              </a:rPr>
              <a:t>জিহবা</a:t>
            </a:r>
            <a:r>
              <a:rPr sz="4800" b="1" dirty="0">
                <a:solidFill>
                  <a:srgbClr val="FFC000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C000"/>
                </a:solidFill>
                <a:latin typeface="NikoshBAN"/>
              </a:rPr>
              <a:t>সংযত</a:t>
            </a:r>
            <a:r>
              <a:rPr sz="4800" b="1" dirty="0">
                <a:solidFill>
                  <a:srgbClr val="FFC000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C000"/>
                </a:solidFill>
                <a:latin typeface="NikoshBAN"/>
              </a:rPr>
              <a:t>রাখার</a:t>
            </a:r>
            <a:r>
              <a:rPr sz="4800" b="1" dirty="0">
                <a:solidFill>
                  <a:srgbClr val="FFC000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C000"/>
                </a:solidFill>
                <a:latin typeface="NikoshBAN"/>
              </a:rPr>
              <a:t>ব্যাপারে</a:t>
            </a:r>
            <a:r>
              <a:rPr sz="4800" b="1" dirty="0">
                <a:solidFill>
                  <a:srgbClr val="FFC000"/>
                </a:solidFill>
                <a:latin typeface="NikoshBAN"/>
              </a:rPr>
              <a:t> </a:t>
            </a:r>
            <a:r>
              <a:rPr sz="4800" b="1" dirty="0" err="1" smtClean="0">
                <a:solidFill>
                  <a:srgbClr val="FFC000"/>
                </a:solidFill>
                <a:latin typeface="NikoshBAN"/>
              </a:rPr>
              <a:t>মহা</a:t>
            </a:r>
            <a:r>
              <a:rPr lang="en-US" sz="4800" b="1" dirty="0" err="1" smtClean="0">
                <a:solidFill>
                  <a:srgbClr val="FFC000"/>
                </a:solidFill>
                <a:latin typeface="NikoshBAN"/>
              </a:rPr>
              <a:t>ন</a:t>
            </a:r>
            <a:r>
              <a:rPr sz="4800" b="1" dirty="0" err="1" smtClean="0">
                <a:solidFill>
                  <a:srgbClr val="FFC000"/>
                </a:solidFill>
                <a:latin typeface="NikoshBAN"/>
              </a:rPr>
              <a:t>বীর</a:t>
            </a:r>
            <a:r>
              <a:rPr sz="4800" b="1" dirty="0" smtClean="0">
                <a:solidFill>
                  <a:srgbClr val="FFC000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C000"/>
                </a:solidFill>
                <a:latin typeface="NikoshBAN"/>
              </a:rPr>
              <a:t>বাণী</a:t>
            </a:r>
            <a:r>
              <a:rPr sz="4800" b="1" dirty="0">
                <a:solidFill>
                  <a:srgbClr val="FFC000"/>
                </a:solidFill>
                <a:latin typeface="NikoshBAN"/>
              </a:rPr>
              <a:t>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rgbClr val="D6ECFF"/>
          </a:solidFill>
          <a:ln>
            <a:noFill/>
          </a:ln>
        </p:spPr>
        <p:txBody>
          <a:bodyPr wrap="square" anchor="t"/>
          <a:lstStyle/>
          <a:p>
            <a:pPr marL="0" lvl="0" indent="0" algn="r"/>
            <a:r>
              <a:rPr sz="6000" b="1" dirty="0" err="1">
                <a:solidFill>
                  <a:srgbClr val="FF0000"/>
                </a:solidFill>
                <a:latin typeface="NikoshBAN"/>
              </a:rPr>
              <a:t>عن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سهل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بن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سعد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رضى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الله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تعالى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عنه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قال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قال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رسول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الله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صلى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الله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عليه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وسلم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من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يضمن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لى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ما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بين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لحييه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و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مابين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رجليه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اضمن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له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الجنة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endParaRPr lang="bn-BD" sz="6000" b="1" dirty="0" smtClean="0">
              <a:solidFill>
                <a:srgbClr val="FF0000"/>
              </a:solidFill>
              <a:latin typeface="NikoshBAN"/>
            </a:endParaRPr>
          </a:p>
          <a:p>
            <a:pPr marL="0" lvl="0" indent="0" algn="r"/>
            <a:r>
              <a:rPr sz="6000" b="1" dirty="0" smtClean="0">
                <a:solidFill>
                  <a:srgbClr val="FF0000"/>
                </a:solidFill>
                <a:latin typeface="NikoshBAN"/>
              </a:rPr>
              <a:t>(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رواه</a:t>
            </a:r>
            <a:r>
              <a:rPr sz="6000" b="1" dirty="0">
                <a:solidFill>
                  <a:srgbClr val="FF0000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0000"/>
                </a:solidFill>
                <a:latin typeface="NikoshBAN"/>
              </a:rPr>
              <a:t>البخارى</a:t>
            </a:r>
            <a:r>
              <a:rPr sz="4400" dirty="0">
                <a:solidFill>
                  <a:srgbClr val="FF0000"/>
                </a:solidFill>
                <a:latin typeface="NikoshBAN"/>
              </a:rPr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0"/>
            <a:ext cx="9252520" cy="6858000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lang="en-US" sz="8800" b="1" dirty="0" err="1" smtClean="0">
                <a:solidFill>
                  <a:srgbClr val="FFFFFF"/>
                </a:solidFill>
                <a:latin typeface="NikoshBAN"/>
              </a:rPr>
              <a:t>অনুবাদঃ</a:t>
            </a:r>
            <a:endParaRPr lang="en-US" sz="8800" b="1" dirty="0" smtClean="0">
              <a:solidFill>
                <a:srgbClr val="FFFFFF"/>
              </a:solidFill>
              <a:latin typeface="NikoshBAN"/>
            </a:endParaRPr>
          </a:p>
          <a:p>
            <a:pPr marL="0" lvl="0" indent="0" algn="just"/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       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হযরত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সাহাল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ইবনে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সাদ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(</a:t>
            </a:r>
            <a:r>
              <a:rPr lang="en-US" sz="6000" dirty="0" err="1" smtClean="0">
                <a:solidFill>
                  <a:srgbClr val="FFFF00"/>
                </a:solidFill>
                <a:latin typeface="NikoshBAN"/>
              </a:rPr>
              <a:t>রাঃ</a:t>
            </a:r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) 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হতে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বর্ণিত</a:t>
            </a:r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,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তিনি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বলেন</a:t>
            </a:r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-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রাসুল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(</a:t>
            </a:r>
            <a:r>
              <a:rPr lang="en-US" sz="6000" dirty="0" err="1" smtClean="0">
                <a:solidFill>
                  <a:srgbClr val="FFFF00"/>
                </a:solidFill>
                <a:latin typeface="NikoshBAN"/>
              </a:rPr>
              <a:t>দঃ</a:t>
            </a:r>
            <a:r>
              <a:rPr lang="en-US" sz="6000" dirty="0" smtClean="0">
                <a:solidFill>
                  <a:srgbClr val="FFFF00"/>
                </a:solidFill>
                <a:latin typeface="NikoshBAN"/>
              </a:rPr>
              <a:t>)</a:t>
            </a:r>
            <a:r>
              <a:rPr sz="6000" dirty="0" err="1" smtClean="0">
                <a:solidFill>
                  <a:srgbClr val="FFFF00"/>
                </a:solidFill>
                <a:latin typeface="NikoshBAN"/>
              </a:rPr>
              <a:t>বলেন</a:t>
            </a:r>
            <a:r>
              <a:rPr sz="6000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যে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ব্যক্তি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আমার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জন্য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তার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দুচোয়ালের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মধ্যস্থিত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স্থানের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এবং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তার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দুপায়ের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মধ্যস্থিত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স্থানের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যিম্মাদার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হবে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আমি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তার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জন্য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বেহেশতের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যিম্মাদার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 </a:t>
            </a:r>
            <a:r>
              <a:rPr sz="6000" dirty="0" err="1">
                <a:solidFill>
                  <a:srgbClr val="FFFF00"/>
                </a:solidFill>
                <a:latin typeface="NikoshBAN"/>
              </a:rPr>
              <a:t>হব</a:t>
            </a:r>
            <a:r>
              <a:rPr sz="6000" dirty="0">
                <a:solidFill>
                  <a:srgbClr val="FFFF00"/>
                </a:solidFill>
                <a:latin typeface="NikoshBAN"/>
              </a:rPr>
              <a:t>।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7890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lang="bn-BD" sz="6000" b="1" dirty="0" smtClean="0">
                <a:solidFill>
                  <a:srgbClr val="FFFFFF"/>
                </a:solidFill>
                <a:latin typeface="NikoshBAN"/>
              </a:rPr>
              <a:t>গীবতের অর্থ </a:t>
            </a:r>
          </a:p>
          <a:p>
            <a:pPr marL="0" lvl="0" indent="0" algn="l"/>
            <a:r>
              <a:rPr sz="4800" b="1" dirty="0" err="1" smtClean="0">
                <a:solidFill>
                  <a:srgbClr val="FFFFFF"/>
                </a:solidFill>
                <a:latin typeface="NikoshBAN"/>
              </a:rPr>
              <a:t>পরিভাষায়ঃ</a:t>
            </a:r>
            <a:endParaRPr lang="en-US" sz="4800" b="1" dirty="0" smtClean="0">
              <a:solidFill>
                <a:srgbClr val="FFFFFF"/>
              </a:solidFill>
              <a:latin typeface="NikoshBAN"/>
            </a:endParaRPr>
          </a:p>
          <a:p>
            <a:pPr marL="0" lvl="0" indent="0" algn="l"/>
            <a:r>
              <a:rPr sz="4400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FFFFFF"/>
                </a:solidFill>
                <a:latin typeface="NikoshBAN"/>
              </a:rPr>
              <a:t>ذكرك</a:t>
            </a:r>
            <a:r>
              <a:rPr sz="44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FFFFFF"/>
                </a:solidFill>
                <a:latin typeface="NikoshBAN"/>
              </a:rPr>
              <a:t>اخاك</a:t>
            </a:r>
            <a:r>
              <a:rPr sz="44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FFFFFF"/>
                </a:solidFill>
                <a:latin typeface="NikoshBAN"/>
              </a:rPr>
              <a:t>بما</a:t>
            </a:r>
            <a:r>
              <a:rPr sz="44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FFFFFF"/>
                </a:solidFill>
                <a:latin typeface="NikoshBAN"/>
              </a:rPr>
              <a:t>يكره</a:t>
            </a:r>
            <a:r>
              <a:rPr sz="4400" dirty="0">
                <a:solidFill>
                  <a:srgbClr val="FFFFFF"/>
                </a:solidFill>
                <a:latin typeface="NikoshBAN"/>
              </a:rPr>
              <a:t>   </a:t>
            </a:r>
            <a:endParaRPr lang="en-US" sz="4400" dirty="0" smtClean="0">
              <a:solidFill>
                <a:srgbClr val="FFFFFF"/>
              </a:solidFill>
              <a:latin typeface="NikoshBAN"/>
            </a:endParaRPr>
          </a:p>
          <a:p>
            <a:pPr marL="0" lvl="0" indent="0" algn="l"/>
            <a:r>
              <a:rPr sz="4000" dirty="0" err="1" smtClean="0">
                <a:solidFill>
                  <a:srgbClr val="FFFFFF"/>
                </a:solidFill>
                <a:latin typeface="NikoshBAN"/>
              </a:rPr>
              <a:t>তোমার</a:t>
            </a:r>
            <a:r>
              <a:rPr sz="4000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কোনো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মুসলমান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ভাইয়ের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সম্পর্কে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এমন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কিছু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আলোচনা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করা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যা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সে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অপছন্দ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করে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তাই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dirty="0" err="1">
                <a:solidFill>
                  <a:srgbClr val="FFFFFF"/>
                </a:solidFill>
                <a:latin typeface="NikoshBAN"/>
              </a:rPr>
              <a:t>গীবত</a:t>
            </a:r>
            <a:r>
              <a:rPr sz="4000" dirty="0">
                <a:solidFill>
                  <a:srgbClr val="FFFFFF"/>
                </a:solidFill>
                <a:latin typeface="NikoshBAN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61048"/>
            <a:ext cx="9144000" cy="8640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6600" b="1" dirty="0" err="1">
                <a:solidFill>
                  <a:srgbClr val="FFFFFF"/>
                </a:solidFill>
                <a:latin typeface="NikoshBAN"/>
              </a:rPr>
              <a:t>গীবতের</a:t>
            </a:r>
            <a:r>
              <a:rPr sz="66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600" b="1" dirty="0" err="1">
                <a:solidFill>
                  <a:srgbClr val="FFFFFF"/>
                </a:solidFill>
                <a:latin typeface="NikoshBAN"/>
              </a:rPr>
              <a:t>হুকুম</a:t>
            </a:r>
            <a:r>
              <a:rPr sz="66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600" b="1" dirty="0" err="1">
                <a:solidFill>
                  <a:srgbClr val="FFFFFF"/>
                </a:solidFill>
                <a:latin typeface="NikoshBAN"/>
              </a:rPr>
              <a:t>বা</a:t>
            </a:r>
            <a:r>
              <a:rPr sz="66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600" b="1" dirty="0" err="1">
                <a:solidFill>
                  <a:srgbClr val="FFFFFF"/>
                </a:solidFill>
                <a:latin typeface="NikoshBAN"/>
              </a:rPr>
              <a:t>শরীয়</a:t>
            </a:r>
            <a:r>
              <a:rPr sz="66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600" b="1" dirty="0" err="1" smtClean="0">
                <a:solidFill>
                  <a:srgbClr val="FFFFFF"/>
                </a:solidFill>
                <a:latin typeface="NikoshBAN"/>
              </a:rPr>
              <a:t>বিধান</a:t>
            </a:r>
            <a:r>
              <a:rPr lang="en-US" sz="6600" b="1" dirty="0" err="1" smtClean="0">
                <a:solidFill>
                  <a:srgbClr val="FFFFFF"/>
                </a:solidFill>
                <a:latin typeface="NikoshBAN"/>
              </a:rPr>
              <a:t>ঃ</a:t>
            </a:r>
            <a:endParaRPr sz="6600" b="1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6" y="4780385"/>
            <a:ext cx="9132424" cy="2077615"/>
          </a:xfrm>
          <a:prstGeom prst="rect">
            <a:avLst/>
          </a:prstGeom>
          <a:solidFill>
            <a:srgbClr val="D6ECFF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lang="en-US" sz="3600" dirty="0" smtClean="0">
                <a:latin typeface="NikoshBAN"/>
              </a:rPr>
              <a:t>          </a:t>
            </a:r>
            <a:r>
              <a:rPr sz="3600" smtClean="0">
                <a:latin typeface="NikoshBAN"/>
              </a:rPr>
              <a:t>গীবত </a:t>
            </a:r>
            <a:r>
              <a:rPr sz="3600" dirty="0" err="1">
                <a:latin typeface="NikoshBAN"/>
              </a:rPr>
              <a:t>ইসলামী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শরীয়তে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হারাম</a:t>
            </a:r>
            <a:r>
              <a:rPr sz="3600" dirty="0">
                <a:latin typeface="NikoshBAN"/>
              </a:rPr>
              <a:t>। এ </a:t>
            </a:r>
            <a:r>
              <a:rPr sz="3600" dirty="0" err="1">
                <a:latin typeface="NikoshBAN"/>
              </a:rPr>
              <a:t>ব্যাপারে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কুরান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হাদিসে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বহু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নিষেধাজ্ঞা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আরোপ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করা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হয়েছে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এবং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কোনো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ক্ষেত্রে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খুব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কঠিন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কথা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বলা</a:t>
            </a:r>
            <a:r>
              <a:rPr sz="3600" dirty="0">
                <a:latin typeface="NikoshBAN"/>
              </a:rPr>
              <a:t> </a:t>
            </a:r>
            <a:r>
              <a:rPr sz="3600" dirty="0" err="1">
                <a:latin typeface="NikoshBAN"/>
              </a:rPr>
              <a:t>হয়েছ</a:t>
            </a:r>
            <a:r>
              <a:rPr sz="3600" dirty="0">
                <a:latin typeface="NikoshBAN"/>
              </a:rPr>
              <a:t>।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71612"/>
            <a:ext cx="9144000" cy="1857388"/>
          </a:xfrm>
          <a:prstGeom prst="rect">
            <a:avLst/>
          </a:prstGeom>
          <a:solidFill>
            <a:srgbClr val="1AB39F"/>
          </a:solidFill>
        </p:spPr>
        <p:txBody>
          <a:bodyPr wrap="square" anchor="t"/>
          <a:lstStyle/>
          <a:p>
            <a:pPr marL="0" lvl="0" indent="0" algn="r"/>
            <a:r>
              <a:rPr sz="6000" b="1" dirty="0" err="1">
                <a:solidFill>
                  <a:srgbClr val="FFFFFF"/>
                </a:solidFill>
                <a:latin typeface="NikoshBAN"/>
              </a:rPr>
              <a:t>ايحب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احدكم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لا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يغتب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بعضكم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بعضا</a:t>
            </a:r>
            <a:endParaRPr sz="6000" b="1" dirty="0">
              <a:solidFill>
                <a:srgbClr val="FFFFFF"/>
              </a:solidFill>
              <a:latin typeface="NikoshBAN"/>
            </a:endParaRPr>
          </a:p>
          <a:p>
            <a:pPr marL="0" lvl="0" indent="0" algn="r"/>
            <a:r>
              <a:rPr sz="6000" b="1" dirty="0" err="1">
                <a:solidFill>
                  <a:srgbClr val="FFFFFF"/>
                </a:solidFill>
                <a:latin typeface="NikoshBAN"/>
              </a:rPr>
              <a:t>ان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ياكل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لحم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اخيه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ميتا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فكرهتموه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4293096"/>
            <a:ext cx="9036496" cy="1440160"/>
          </a:xfrm>
          <a:prstGeom prst="rect">
            <a:avLst/>
          </a:prstGeom>
          <a:solidFill>
            <a:srgbClr val="FF0000"/>
          </a:solidFill>
        </p:spPr>
        <p:txBody>
          <a:bodyPr wrap="none" anchor="t"/>
          <a:lstStyle/>
          <a:p>
            <a:r>
              <a:rPr sz="5400" b="1" dirty="0" err="1">
                <a:solidFill>
                  <a:srgbClr val="FFFFFF"/>
                </a:solidFill>
                <a:latin typeface="NikoshBAN"/>
              </a:rPr>
              <a:t>قوله</a:t>
            </a:r>
            <a:r>
              <a:rPr sz="54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5400" b="1" dirty="0" err="1">
                <a:solidFill>
                  <a:srgbClr val="FFFFFF"/>
                </a:solidFill>
                <a:latin typeface="NikoshBAN"/>
              </a:rPr>
              <a:t>عليه</a:t>
            </a:r>
            <a:r>
              <a:rPr sz="54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5400" b="1" dirty="0" err="1" smtClean="0">
                <a:solidFill>
                  <a:srgbClr val="FFFFFF"/>
                </a:solidFill>
                <a:latin typeface="NikoshBAN"/>
              </a:rPr>
              <a:t>السلام</a:t>
            </a:r>
            <a:r>
              <a:rPr lang="bn-BD" sz="5400" b="1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lang="ar-SA" sz="5400" b="1" dirty="0" smtClean="0">
                <a:solidFill>
                  <a:srgbClr val="FFFFFF"/>
                </a:solidFill>
                <a:latin typeface="NikoshBAN"/>
              </a:rPr>
              <a:t>الغيبة </a:t>
            </a:r>
            <a:r>
              <a:rPr lang="ar-SA" sz="5400" b="1" dirty="0">
                <a:solidFill>
                  <a:srgbClr val="FFFFFF"/>
                </a:solidFill>
                <a:latin typeface="NikoshBAN"/>
              </a:rPr>
              <a:t>اشد من الزناء</a:t>
            </a:r>
          </a:p>
          <a:p>
            <a:pPr marL="0" lvl="0" indent="0" algn="l"/>
            <a:r>
              <a:rPr sz="6600" b="1" dirty="0" smtClean="0">
                <a:solidFill>
                  <a:srgbClr val="FFFFFF"/>
                </a:solidFill>
                <a:latin typeface="NikoshBAN"/>
              </a:rPr>
              <a:t> </a:t>
            </a:r>
            <a:endParaRPr lang="en-US" sz="6600" b="1" dirty="0" smtClean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0"/>
            <a:ext cx="9036496" cy="1239837"/>
          </a:xfrm>
          <a:prstGeom prst="rect">
            <a:avLst/>
          </a:prstGeom>
          <a:solidFill>
            <a:srgbClr val="7FD13B"/>
          </a:solidFill>
        </p:spPr>
        <p:txBody>
          <a:bodyPr wrap="none" anchor="t"/>
          <a:lstStyle/>
          <a:p>
            <a:pPr marL="0" lvl="0" indent="0" algn="r"/>
            <a:r>
              <a:rPr sz="8800" b="1" dirty="0" err="1">
                <a:solidFill>
                  <a:srgbClr val="FFFFFF"/>
                </a:solidFill>
                <a:latin typeface="NikoshBAN"/>
              </a:rPr>
              <a:t>আল্লাহ</a:t>
            </a:r>
            <a:r>
              <a:rPr sz="88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8800" b="1" dirty="0" err="1">
                <a:solidFill>
                  <a:srgbClr val="FFFFFF"/>
                </a:solidFill>
                <a:latin typeface="NikoshBAN"/>
              </a:rPr>
              <a:t>তাআলা</a:t>
            </a:r>
            <a:r>
              <a:rPr sz="88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8800" b="1" dirty="0" err="1" smtClean="0">
                <a:solidFill>
                  <a:srgbClr val="FFFFFF"/>
                </a:solidFill>
                <a:latin typeface="NikoshBAN"/>
              </a:rPr>
              <a:t>বলেন</a:t>
            </a:r>
            <a:r>
              <a:rPr lang="bn-BD" sz="8800" b="1" dirty="0" smtClean="0">
                <a:solidFill>
                  <a:srgbClr val="FFFFFF"/>
                </a:solidFill>
                <a:latin typeface="NikoshBAN"/>
              </a:rPr>
              <a:t>-</a:t>
            </a:r>
            <a:endParaRPr sz="8800" b="1" dirty="0">
              <a:solidFill>
                <a:srgbClr val="FFFFFF"/>
              </a:solidFill>
              <a:latin typeface="NikoshB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186" y="188640"/>
            <a:ext cx="7657628" cy="15121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1500" b="1" dirty="0" err="1">
                <a:solidFill>
                  <a:srgbClr val="FFFFFF"/>
                </a:solidFill>
                <a:latin typeface="NikoshBAN"/>
              </a:rPr>
              <a:t>গীবতের</a:t>
            </a:r>
            <a:r>
              <a:rPr sz="115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11500" b="1" dirty="0" err="1">
                <a:solidFill>
                  <a:srgbClr val="FFFFFF"/>
                </a:solidFill>
                <a:latin typeface="NikoshBAN"/>
              </a:rPr>
              <a:t>পরিণাম</a:t>
            </a:r>
            <a:endParaRPr sz="11500" b="1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2856"/>
            <a:ext cx="9144000" cy="35385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just"/>
            <a:r>
              <a:rPr sz="3600" dirty="0">
                <a:solidFill>
                  <a:schemeClr val="bg1"/>
                </a:solidFill>
                <a:latin typeface="NikoshBAN"/>
              </a:rPr>
              <a:t>১।গীবত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দ্বারা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পারস্পপারিক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ভালোবাসা,মহব্বত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ও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ভ্রাতৃত্ববোধ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নষ্ট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হয়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</a:t>
            </a:r>
          </a:p>
          <a:p>
            <a:pPr marL="0" lvl="0" indent="0" algn="just"/>
            <a:r>
              <a:rPr sz="3600" dirty="0">
                <a:solidFill>
                  <a:schemeClr val="bg1"/>
                </a:solidFill>
                <a:latin typeface="NikoshBAN"/>
              </a:rPr>
              <a:t>২।সামাজিক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জীবনে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হিংসা,ঘৃণা,বিদ্বেষ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ও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শত্রুতার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উন্মেষ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ঘটে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</a:t>
            </a:r>
          </a:p>
          <a:p>
            <a:pPr marL="0" lvl="0" indent="0" algn="just"/>
            <a:r>
              <a:rPr sz="3600" dirty="0">
                <a:solidFill>
                  <a:schemeClr val="bg1"/>
                </a:solidFill>
                <a:latin typeface="NikoshBAN"/>
              </a:rPr>
              <a:t>৩।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গীবতের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ফলে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অনেক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সময়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রক্তপাত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ও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মারামারি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সংঘটিত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হয়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</a:t>
            </a:r>
          </a:p>
          <a:p>
            <a:pPr marL="0" lvl="0" indent="0" algn="just"/>
            <a:r>
              <a:rPr sz="3600" dirty="0">
                <a:solidFill>
                  <a:schemeClr val="bg1"/>
                </a:solidFill>
                <a:latin typeface="NikoshBAN"/>
              </a:rPr>
              <a:t>৪।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সমাজের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শান্তিশৃঙ্খলা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ও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ভারসাম্য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বিনষ্ট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হয়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</a:t>
            </a:r>
          </a:p>
          <a:p>
            <a:pPr marL="0" lvl="0" indent="0" algn="just"/>
            <a:r>
              <a:rPr sz="3600" dirty="0">
                <a:solidFill>
                  <a:schemeClr val="bg1"/>
                </a:solidFill>
                <a:latin typeface="NikoshBAN"/>
              </a:rPr>
              <a:t>৫।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আল্লাহ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তায়ালা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অসন্তুষ্ট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হন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কেননা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আল্লাহ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তায়ালা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মুসলমানদের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</a:p>
          <a:p>
            <a:pPr marL="0" lvl="0" indent="0" algn="just"/>
            <a:r>
              <a:rPr sz="3600" dirty="0" err="1">
                <a:solidFill>
                  <a:schemeClr val="bg1"/>
                </a:solidFill>
                <a:latin typeface="NikoshBAN"/>
              </a:rPr>
              <a:t>দোষ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গোপন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রাখতে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পছন্দ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করেন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।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যেমন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মহানবী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(স)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এর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বাণী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-</a:t>
            </a:r>
          </a:p>
          <a:p>
            <a:pPr marL="0" lvl="0" indent="0" algn="just"/>
            <a:r>
              <a:rPr sz="3600" dirty="0" err="1">
                <a:solidFill>
                  <a:schemeClr val="bg1"/>
                </a:solidFill>
                <a:latin typeface="NikoshBAN"/>
              </a:rPr>
              <a:t>من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ستر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مسلما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ستره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bg1"/>
                </a:solidFill>
                <a:latin typeface="NikoshBAN"/>
              </a:rPr>
              <a:t>الله</a:t>
            </a:r>
            <a:r>
              <a:rPr sz="3600" dirty="0">
                <a:solidFill>
                  <a:schemeClr val="bg1"/>
                </a:solidFill>
                <a:latin typeface="NikoshBAN"/>
              </a:rPr>
              <a:t>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88640"/>
            <a:ext cx="3924672" cy="1143000"/>
          </a:xfrm>
          <a:prstGeom prst="rect">
            <a:avLst/>
          </a:prstGeom>
          <a:solidFill>
            <a:srgbClr val="4E5B6F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1500" b="1" dirty="0" err="1">
                <a:solidFill>
                  <a:srgbClr val="FFFFFF"/>
                </a:solidFill>
                <a:latin typeface="NikoshBAN"/>
              </a:rPr>
              <a:t>মুল্যায়ন</a:t>
            </a:r>
            <a:r>
              <a:rPr sz="6600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144000" cy="4704184"/>
          </a:xfrm>
          <a:prstGeom prst="rect">
            <a:avLst/>
          </a:prstGeom>
          <a:solidFill>
            <a:srgbClr val="7FD13B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dirty="0">
                <a:latin typeface="NikoshBAN"/>
              </a:rPr>
              <a:t>১। </a:t>
            </a:r>
            <a:r>
              <a:rPr sz="4800" dirty="0" err="1">
                <a:latin typeface="NikoshBAN"/>
              </a:rPr>
              <a:t>গীবত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কাকে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বলে</a:t>
            </a:r>
            <a:r>
              <a:rPr sz="4800" dirty="0">
                <a:latin typeface="NikoshBAN"/>
              </a:rPr>
              <a:t>?</a:t>
            </a:r>
          </a:p>
          <a:p>
            <a:pPr marL="0" lvl="0" indent="0" algn="l"/>
            <a:r>
              <a:rPr sz="4800" dirty="0">
                <a:latin typeface="NikoshBAN"/>
              </a:rPr>
              <a:t>২। </a:t>
            </a:r>
            <a:r>
              <a:rPr sz="4800" dirty="0" err="1">
                <a:latin typeface="NikoshBAN"/>
              </a:rPr>
              <a:t>গীবতের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শরীয়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বিধান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কি</a:t>
            </a:r>
            <a:r>
              <a:rPr sz="4800" dirty="0">
                <a:latin typeface="NikoshBAN"/>
              </a:rPr>
              <a:t>?</a:t>
            </a:r>
          </a:p>
          <a:p>
            <a:pPr marL="0" lvl="0" indent="0" algn="l"/>
            <a:r>
              <a:rPr sz="4800" dirty="0">
                <a:latin typeface="NikoshBAN"/>
              </a:rPr>
              <a:t>৩। </a:t>
            </a:r>
            <a:r>
              <a:rPr sz="4800" dirty="0" err="1">
                <a:latin typeface="NikoshBAN"/>
              </a:rPr>
              <a:t>গীবত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কারীকে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কার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সাথে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উল্লেখ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করেছেন</a:t>
            </a:r>
            <a:r>
              <a:rPr sz="4800" dirty="0">
                <a:latin typeface="NikoshBAN"/>
              </a:rPr>
              <a:t>?</a:t>
            </a:r>
          </a:p>
          <a:p>
            <a:pPr marL="0" lvl="0" indent="0" algn="l"/>
            <a:r>
              <a:rPr sz="4800" dirty="0">
                <a:latin typeface="NikoshBAN"/>
              </a:rPr>
              <a:t>৪। </a:t>
            </a:r>
            <a:r>
              <a:rPr sz="4800" dirty="0" err="1">
                <a:latin typeface="NikoshBAN"/>
              </a:rPr>
              <a:t>জিহবা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এর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সংযতের</a:t>
            </a:r>
            <a:r>
              <a:rPr sz="4800" dirty="0">
                <a:latin typeface="NikoshBAN"/>
              </a:rPr>
              <a:t> </a:t>
            </a:r>
            <a:r>
              <a:rPr sz="4800" dirty="0" err="1">
                <a:latin typeface="NikoshBAN"/>
              </a:rPr>
              <a:t>ব্যাপারে</a:t>
            </a:r>
            <a:r>
              <a:rPr sz="4800" dirty="0">
                <a:latin typeface="NikoshBAN"/>
              </a:rPr>
              <a:t> </a:t>
            </a:r>
            <a:r>
              <a:rPr sz="4800" dirty="0" err="1" smtClean="0">
                <a:latin typeface="NikoshBAN"/>
              </a:rPr>
              <a:t>রসুল</a:t>
            </a:r>
            <a:r>
              <a:rPr lang="bn-BD" sz="4800" dirty="0" smtClean="0">
                <a:latin typeface="NikoshBAN"/>
              </a:rPr>
              <a:t> </a:t>
            </a:r>
            <a:r>
              <a:rPr sz="4800" dirty="0" smtClean="0">
                <a:latin typeface="NikoshBAN"/>
              </a:rPr>
              <a:t>(</a:t>
            </a:r>
            <a:r>
              <a:rPr lang="bn-BD" sz="3600" dirty="0" smtClean="0">
                <a:latin typeface="NikoshBAN"/>
              </a:rPr>
              <a:t>সঃ</a:t>
            </a:r>
            <a:r>
              <a:rPr sz="4800" dirty="0" smtClean="0">
                <a:latin typeface="NikoshBAN"/>
              </a:rPr>
              <a:t>) </a:t>
            </a:r>
            <a:r>
              <a:rPr lang="bn-BD" sz="4800" dirty="0" smtClean="0">
                <a:latin typeface="NikoshBAN"/>
              </a:rPr>
              <a:t>    </a:t>
            </a:r>
            <a:r>
              <a:rPr sz="4800" dirty="0" err="1" smtClean="0">
                <a:latin typeface="NikoshBAN"/>
              </a:rPr>
              <a:t>কি</a:t>
            </a:r>
            <a:r>
              <a:rPr sz="4800" dirty="0" smtClean="0">
                <a:latin typeface="NikoshBAN"/>
              </a:rPr>
              <a:t> </a:t>
            </a:r>
            <a:r>
              <a:rPr sz="4800" dirty="0" err="1" smtClean="0">
                <a:latin typeface="NikoshBAN"/>
              </a:rPr>
              <a:t>বলেছেন</a:t>
            </a:r>
            <a:r>
              <a:rPr sz="4800" dirty="0">
                <a:latin typeface="NikoshBAN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580" y="188640"/>
            <a:ext cx="775084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একক কাজ 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284984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bg1"/>
                </a:solidFill>
              </a:rPr>
              <a:t>গীবত শব্দের অর্থ কি? লিখ 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5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717" y="404664"/>
            <a:ext cx="82445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 কাজ</a:t>
            </a:r>
            <a:r>
              <a:rPr lang="bn-BD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56490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bg1"/>
                </a:solidFill>
              </a:rPr>
              <a:t>গীবত দ্বারা সমাজে কি </a:t>
            </a:r>
            <a:r>
              <a:rPr lang="bn-BD" sz="6000" b="1" dirty="0" smtClean="0">
                <a:solidFill>
                  <a:schemeClr val="bg1"/>
                </a:solidFill>
              </a:rPr>
              <a:t>কি </a:t>
            </a:r>
            <a:r>
              <a:rPr lang="bn-BD" sz="7200" b="1" dirty="0" smtClean="0">
                <a:solidFill>
                  <a:schemeClr val="bg1"/>
                </a:solidFill>
              </a:rPr>
              <a:t>ক্ষতি হয় তার তালিকা কর?  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76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0"/>
            <a:ext cx="4890864" cy="1141412"/>
          </a:xfrm>
          <a:prstGeom prst="rect">
            <a:avLst/>
          </a:prstGeom>
          <a:solidFill>
            <a:srgbClr val="D6ECFF"/>
          </a:solidFill>
          <a:ln>
            <a:noFill/>
          </a:ln>
        </p:spPr>
        <p:txBody>
          <a:bodyPr wrap="square" anchor="t"/>
          <a:lstStyle/>
          <a:p>
            <a:pPr marL="0" lvl="0" indent="0" algn="ctr">
              <a:lnSpc>
                <a:spcPct val="100000"/>
              </a:lnSpc>
              <a:buNone/>
            </a:pPr>
            <a:r>
              <a:rPr sz="8800" b="1" i="0" u="none" strike="noStrike" baseline="0" dirty="0" err="1">
                <a:solidFill>
                  <a:srgbClr val="FF0000"/>
                </a:solidFill>
                <a:latin typeface="NikoshBAN"/>
              </a:rPr>
              <a:t>বাড়ির</a:t>
            </a:r>
            <a:r>
              <a:rPr sz="8800" b="1" i="0" u="none" strike="noStrike" baseline="0" dirty="0">
                <a:solidFill>
                  <a:srgbClr val="FF0000"/>
                </a:solidFill>
                <a:latin typeface="NikoshBAN"/>
              </a:rPr>
              <a:t> </a:t>
            </a:r>
            <a:r>
              <a:rPr sz="8800" b="1" i="0" u="none" strike="noStrike" baseline="0" dirty="0" err="1">
                <a:solidFill>
                  <a:srgbClr val="FF0000"/>
                </a:solidFill>
                <a:latin typeface="NikoshBAN"/>
              </a:rPr>
              <a:t>কাজ</a:t>
            </a:r>
            <a:r>
              <a:rPr sz="8800" b="1" i="0" u="none" strike="noStrike" baseline="0" dirty="0">
                <a:solidFill>
                  <a:srgbClr val="FF0000"/>
                </a:solidFill>
                <a:latin typeface="NikoshBAN"/>
              </a:rPr>
              <a:t> 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87624" y="1600200"/>
            <a:ext cx="6408712" cy="3276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rgbClr val="1AB39F"/>
          </a:solidFill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r>
              <a:rPr sz="4400" b="1" i="0" u="none" strike="noStrike" baseline="0" dirty="0" err="1">
                <a:solidFill>
                  <a:srgbClr val="C00000"/>
                </a:solidFill>
                <a:latin typeface="NikoshBAN"/>
              </a:rPr>
              <a:t>বর্তমান</a:t>
            </a:r>
            <a:r>
              <a:rPr sz="4400" b="1" i="0" u="none" strike="noStrike" baseline="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baseline="0" dirty="0" err="1">
                <a:solidFill>
                  <a:srgbClr val="C00000"/>
                </a:solidFill>
                <a:latin typeface="NikoshBAN"/>
              </a:rPr>
              <a:t>সমাজে</a:t>
            </a:r>
            <a:r>
              <a:rPr sz="4400" b="1" i="0" u="none" strike="noStrike" baseline="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baseline="0" dirty="0" err="1">
                <a:solidFill>
                  <a:srgbClr val="C00000"/>
                </a:solidFill>
                <a:latin typeface="NikoshBAN"/>
              </a:rPr>
              <a:t>গীবত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কোন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কোন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ক্ষেত্রে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বেশি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পচলিত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আছে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এবং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এ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থেকে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পরিত্রানের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উপায়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C00000"/>
                </a:solidFill>
                <a:latin typeface="NikoshBAN"/>
              </a:rPr>
              <a:t>গুলো</a:t>
            </a:r>
            <a:r>
              <a:rPr sz="4400" b="1" i="0" u="none" strike="noStrike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 smtClean="0">
                <a:solidFill>
                  <a:srgbClr val="C00000"/>
                </a:solidFill>
                <a:latin typeface="NikoshBAN"/>
              </a:rPr>
              <a:t>লিখে</a:t>
            </a:r>
            <a:r>
              <a:rPr lang="bn-BD" sz="4400" b="1" dirty="0">
                <a:solidFill>
                  <a:srgbClr val="C00000"/>
                </a:solidFill>
                <a:latin typeface="NikoshBAN"/>
              </a:rPr>
              <a:t> </a:t>
            </a:r>
            <a:r>
              <a:rPr sz="4400" b="1" i="0" u="none" strike="noStrike" dirty="0" err="1" smtClean="0">
                <a:solidFill>
                  <a:srgbClr val="C00000"/>
                </a:solidFill>
                <a:latin typeface="NikoshBAN"/>
              </a:rPr>
              <a:t>আনবে</a:t>
            </a:r>
            <a:r>
              <a:rPr lang="bn-BD" sz="4400" b="1" i="0" u="none" strike="noStrike" dirty="0" smtClean="0">
                <a:solidFill>
                  <a:srgbClr val="C00000"/>
                </a:solidFill>
                <a:latin typeface="NikoshBAN"/>
              </a:rPr>
              <a:t>।</a:t>
            </a:r>
            <a:endParaRPr sz="4400" b="1" i="0" u="none" strike="noStrike" dirty="0">
              <a:solidFill>
                <a:srgbClr val="C00000"/>
              </a:solidFill>
              <a:latin typeface="NikoshB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06111"/>
            <a:ext cx="7848600" cy="12001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7200" dirty="0" err="1">
                <a:solidFill>
                  <a:srgbClr val="FFFF00"/>
                </a:solidFill>
                <a:latin typeface="NikoshBAN"/>
              </a:rPr>
              <a:t>সবাইকে</a:t>
            </a:r>
            <a:r>
              <a:rPr sz="7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7200" dirty="0" err="1">
                <a:solidFill>
                  <a:srgbClr val="FF0000"/>
                </a:solidFill>
                <a:latin typeface="NikoshBAN"/>
              </a:rPr>
              <a:t>ধন্যবাদ</a:t>
            </a:r>
            <a:r>
              <a:rPr sz="7200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828800"/>
            <a:ext cx="8146473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8640"/>
            <a:ext cx="8748464" cy="1106487"/>
          </a:xfrm>
          <a:prstGeom prst="rect">
            <a:avLst/>
          </a:prstGeom>
        </p:spPr>
        <p:txBody>
          <a:bodyPr wrap="square" anchor="t"/>
          <a:lstStyle/>
          <a:p>
            <a:pPr marL="0" lvl="0" indent="0" algn="l"/>
            <a:r>
              <a:rPr lang="bn-BD" sz="9600" b="1" dirty="0" smtClean="0">
                <a:solidFill>
                  <a:srgbClr val="C00000"/>
                </a:solidFill>
                <a:latin typeface="NikoshBAN"/>
              </a:rPr>
              <a:t>শিক্ষক পরিচিতি</a:t>
            </a:r>
            <a:endParaRPr sz="9600" b="1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1597729"/>
            <a:ext cx="63367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0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0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0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200" b="1" dirty="0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200" b="1" dirty="0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200" b="1" dirty="0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200" b="1" dirty="0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bn-BD" sz="3200" b="1" dirty="0" smtClean="0">
              <a:ln w="50800"/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BD" sz="3200" b="1" dirty="0" smtClean="0">
                <a:ln w="50800"/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সীতাকুন্ড,চট্টগ্রাম </a:t>
            </a:r>
            <a:endParaRPr lang="en-US" sz="3200" b="1" dirty="0" smtClean="0">
              <a:ln w="50800"/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b="1" dirty="0" smtClean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600" b="1" dirty="0" smtClean="0">
                <a:ln w="50800"/>
                <a:solidFill>
                  <a:srgbClr val="FF0000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" y="1772816"/>
            <a:ext cx="239003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0"/>
            <a:ext cx="5632264" cy="106360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6600" b="1" dirty="0" err="1">
                <a:solidFill>
                  <a:schemeClr val="bg1"/>
                </a:solidFill>
                <a:latin typeface="NikoshBAN"/>
              </a:rPr>
              <a:t>ছবি</a:t>
            </a:r>
            <a:r>
              <a:rPr sz="6600" b="1" dirty="0">
                <a:solidFill>
                  <a:schemeClr val="bg1"/>
                </a:solidFill>
                <a:latin typeface="NikoshBAN"/>
              </a:rPr>
              <a:t> </a:t>
            </a:r>
            <a:r>
              <a:rPr sz="6600" b="1" dirty="0" err="1">
                <a:solidFill>
                  <a:schemeClr val="bg1"/>
                </a:solidFill>
                <a:latin typeface="NikoshBAN"/>
              </a:rPr>
              <a:t>গুলি</a:t>
            </a:r>
            <a:r>
              <a:rPr sz="6600" b="1" dirty="0">
                <a:solidFill>
                  <a:schemeClr val="bg1"/>
                </a:solidFill>
                <a:latin typeface="NikoshBAN"/>
              </a:rPr>
              <a:t> </a:t>
            </a:r>
            <a:r>
              <a:rPr sz="6600" b="1" dirty="0" err="1">
                <a:solidFill>
                  <a:schemeClr val="bg1"/>
                </a:solidFill>
                <a:latin typeface="NikoshBAN"/>
              </a:rPr>
              <a:t>লক্ষ্য</a:t>
            </a:r>
            <a:r>
              <a:rPr sz="6600" b="1" dirty="0">
                <a:solidFill>
                  <a:schemeClr val="bg1"/>
                </a:solidFill>
                <a:latin typeface="NikoshBAN"/>
              </a:rPr>
              <a:t> </a:t>
            </a:r>
            <a:r>
              <a:rPr sz="6600" b="1" dirty="0" err="1">
                <a:solidFill>
                  <a:schemeClr val="bg1"/>
                </a:solidFill>
                <a:latin typeface="NikoshBAN"/>
              </a:rPr>
              <a:t>করি</a:t>
            </a:r>
            <a:endParaRPr sz="6600" b="1" dirty="0">
              <a:solidFill>
                <a:schemeClr val="bg1"/>
              </a:solidFill>
              <a:latin typeface="NikoshB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1219200"/>
            <a:ext cx="4267200" cy="4953000"/>
            <a:chOff x="744" y="2381"/>
            <a:chExt cx="8334" cy="9673"/>
          </a:xfrm>
        </p:grpSpPr>
        <p:pic>
          <p:nvPicPr>
            <p:cNvPr id="4" name="Picture 3"/>
            <p:cNvPicPr/>
            <p:nvPr/>
          </p:nvPicPr>
          <p:blipFill>
            <a:blip r:embed="rId2"/>
            <a:srcRect l="17610" t="5712" r="18548" b="-2857"/>
            <a:stretch>
              <a:fillRect/>
            </a:stretch>
          </p:blipFill>
          <p:spPr>
            <a:xfrm>
              <a:off x="4762" y="2530"/>
              <a:ext cx="4316" cy="5208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3"/>
            <a:srcRect l="21403" r="9028" b="5404"/>
            <a:stretch>
              <a:fillRect/>
            </a:stretch>
          </p:blipFill>
          <p:spPr>
            <a:xfrm>
              <a:off x="744" y="2381"/>
              <a:ext cx="3869" cy="5208"/>
            </a:xfrm>
            <a:prstGeom prst="rect">
              <a:avLst/>
            </a:prstGeom>
            <a:noFill/>
          </p:spPr>
        </p:pic>
        <p:pic>
          <p:nvPicPr>
            <p:cNvPr id="6" name="Picture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911" y="8036"/>
              <a:ext cx="4167" cy="4018"/>
            </a:xfrm>
            <a:prstGeom prst="rect">
              <a:avLst/>
            </a:prstGeom>
            <a:noFill/>
          </p:spPr>
        </p:pic>
        <p:pic>
          <p:nvPicPr>
            <p:cNvPr id="7" name="Picture 6"/>
            <p:cNvPicPr/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744" y="8036"/>
              <a:ext cx="3780" cy="4018"/>
            </a:xfrm>
            <a:prstGeom prst="rect">
              <a:avLst/>
            </a:prstGeom>
            <a:noFill/>
          </p:spPr>
        </p:pic>
      </p:grpSp>
      <p:grpSp>
        <p:nvGrpSpPr>
          <p:cNvPr id="8" name="Group 7"/>
          <p:cNvGrpSpPr/>
          <p:nvPr/>
        </p:nvGrpSpPr>
        <p:grpSpPr>
          <a:xfrm>
            <a:off x="5105400" y="1214422"/>
            <a:ext cx="3648075" cy="4881578"/>
            <a:chOff x="9971" y="595"/>
            <a:chExt cx="7125" cy="11310"/>
          </a:xfrm>
        </p:grpSpPr>
        <p:pic>
          <p:nvPicPr>
            <p:cNvPr id="9" name="Picture 8"/>
            <p:cNvPicPr/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9971" y="595"/>
              <a:ext cx="7125" cy="5804"/>
            </a:xfrm>
            <a:prstGeom prst="rect">
              <a:avLst/>
            </a:prstGeom>
            <a:noFill/>
          </p:spPr>
        </p:pic>
        <p:pic>
          <p:nvPicPr>
            <p:cNvPr id="10" name="Picture 9"/>
            <p:cNvPicPr/>
            <p:nvPr/>
          </p:nvPicPr>
          <p:blipFill>
            <a:blip r:embed="rId7"/>
            <a:srcRect t="17950" r="11363"/>
            <a:stretch>
              <a:fillRect/>
            </a:stretch>
          </p:blipFill>
          <p:spPr>
            <a:xfrm>
              <a:off x="9971" y="6697"/>
              <a:ext cx="6994" cy="5208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928926" y="6335713"/>
            <a:ext cx="3571900" cy="522287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dirty="0" err="1">
                <a:solidFill>
                  <a:srgbClr val="FFFFFF"/>
                </a:solidFill>
                <a:latin typeface="NikoshBAN"/>
              </a:rPr>
              <a:t>মৃত</a:t>
            </a:r>
            <a:r>
              <a:rPr sz="4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b="1" dirty="0" err="1">
                <a:solidFill>
                  <a:srgbClr val="FFFFFF"/>
                </a:solidFill>
                <a:latin typeface="NikoshBAN"/>
              </a:rPr>
              <a:t>ভাইয়ের</a:t>
            </a:r>
            <a:r>
              <a:rPr sz="4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b="1" dirty="0" err="1">
                <a:solidFill>
                  <a:srgbClr val="FFFFFF"/>
                </a:solidFill>
                <a:latin typeface="NikoshBAN"/>
              </a:rPr>
              <a:t>গোস্ত</a:t>
            </a:r>
            <a:r>
              <a:rPr sz="4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b="1" dirty="0" err="1">
                <a:solidFill>
                  <a:srgbClr val="FFFFFF"/>
                </a:solidFill>
                <a:latin typeface="NikoshBAN"/>
              </a:rPr>
              <a:t>খাওয়া</a:t>
            </a:r>
            <a:endParaRPr sz="4000" b="1" dirty="0">
              <a:solidFill>
                <a:srgbClr val="FFFFFF"/>
              </a:solidFill>
              <a:latin typeface="NikoshB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1772816"/>
            <a:ext cx="4248472" cy="40850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8064" y="332656"/>
            <a:ext cx="3600400" cy="9361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6000" b="1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পরনিন্দা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করা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</p:spPr>
        <p:txBody>
          <a:bodyPr wrap="square" anchor="t"/>
          <a:lstStyle/>
          <a:p>
            <a:pPr marL="0" lvl="0" indent="0" algn="l"/>
            <a:endParaRPr/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1772816"/>
            <a:ext cx="3941764" cy="40850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5256584" cy="1219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400" b="1" dirty="0" err="1" smtClean="0">
                <a:solidFill>
                  <a:srgbClr val="92D050"/>
                </a:solidFill>
                <a:latin typeface="NikoshBAN"/>
              </a:rPr>
              <a:t>গোপনে</a:t>
            </a:r>
            <a:r>
              <a:rPr sz="4400" b="1" dirty="0" smtClean="0">
                <a:solidFill>
                  <a:srgbClr val="92D050"/>
                </a:solidFill>
                <a:latin typeface="NikoshBAN"/>
              </a:rPr>
              <a:t> </a:t>
            </a:r>
            <a:r>
              <a:rPr sz="4400" b="1" dirty="0" err="1">
                <a:solidFill>
                  <a:srgbClr val="92D050"/>
                </a:solidFill>
                <a:latin typeface="NikoshBAN"/>
              </a:rPr>
              <a:t>সমালোচনা</a:t>
            </a:r>
            <a:r>
              <a:rPr sz="4400" b="1" dirty="0">
                <a:solidFill>
                  <a:srgbClr val="92D050"/>
                </a:solidFill>
                <a:latin typeface="NikoshBAN"/>
              </a:rPr>
              <a:t> </a:t>
            </a:r>
            <a:r>
              <a:rPr sz="4400" b="1" dirty="0" err="1">
                <a:solidFill>
                  <a:srgbClr val="92D050"/>
                </a:solidFill>
                <a:latin typeface="NikoshBAN"/>
              </a:rPr>
              <a:t>করা</a:t>
            </a:r>
            <a:endParaRPr sz="4400" b="1" dirty="0">
              <a:solidFill>
                <a:srgbClr val="92D050"/>
              </a:solidFill>
              <a:latin typeface="NikoshB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85800" y="3886200"/>
            <a:ext cx="8206680" cy="2743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3284984"/>
            <a:ext cx="5184576" cy="646112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lang="en-US" sz="5400" b="1" dirty="0" err="1" smtClean="0">
                <a:solidFill>
                  <a:srgbClr val="FFFFFF"/>
                </a:solidFill>
                <a:latin typeface="NikoshBAN"/>
              </a:rPr>
              <a:t>খারাপ</a:t>
            </a:r>
            <a:r>
              <a:rPr lang="en-US" sz="5400" b="1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5400" b="1" dirty="0" err="1" smtClean="0">
                <a:solidFill>
                  <a:srgbClr val="FFFFFF"/>
                </a:solidFill>
                <a:latin typeface="NikoshBAN"/>
              </a:rPr>
              <a:t>কথা</a:t>
            </a:r>
            <a:r>
              <a:rPr sz="5400" b="1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5400" b="1" dirty="0" err="1">
                <a:solidFill>
                  <a:srgbClr val="FFFFFF"/>
                </a:solidFill>
                <a:latin typeface="NikoshBAN"/>
              </a:rPr>
              <a:t>রটনা</a:t>
            </a:r>
            <a:r>
              <a:rPr sz="54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5400" b="1" dirty="0" err="1">
                <a:solidFill>
                  <a:srgbClr val="FFFFFF"/>
                </a:solidFill>
                <a:latin typeface="NikoshBAN"/>
              </a:rPr>
              <a:t>করা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32" y="0"/>
            <a:ext cx="5133988" cy="584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b="1" dirty="0" err="1">
                <a:solidFill>
                  <a:srgbClr val="FFFFFF"/>
                </a:solidFill>
                <a:latin typeface="NikoshBAN"/>
              </a:rPr>
              <a:t>পিছনে</a:t>
            </a:r>
            <a:r>
              <a:rPr sz="48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FFFF"/>
                </a:solidFill>
                <a:latin typeface="NikoshBAN"/>
              </a:rPr>
              <a:t>সমালোচনা</a:t>
            </a:r>
            <a:r>
              <a:rPr sz="48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4800" b="1" dirty="0" err="1">
                <a:solidFill>
                  <a:srgbClr val="FFFFFF"/>
                </a:solidFill>
                <a:latin typeface="NikoshBAN"/>
              </a:rPr>
              <a:t>করা</a:t>
            </a:r>
            <a:r>
              <a:rPr sz="4800" b="1" dirty="0">
                <a:solidFill>
                  <a:srgbClr val="FFFFFF"/>
                </a:solidFill>
                <a:latin typeface="NikoshBAN"/>
              </a:rPr>
              <a:t>।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9368" y="609600"/>
            <a:ext cx="8740282" cy="2533648"/>
            <a:chOff x="350" y="1190"/>
            <a:chExt cx="17072" cy="3869"/>
          </a:xfrm>
        </p:grpSpPr>
        <p:pic>
          <p:nvPicPr>
            <p:cNvPr id="6" name="Picture 5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" y="1190"/>
              <a:ext cx="8580" cy="3757"/>
            </a:xfrm>
            <a:prstGeom prst="rect">
              <a:avLst/>
            </a:prstGeom>
            <a:noFill/>
          </p:spPr>
        </p:pic>
        <p:pic>
          <p:nvPicPr>
            <p:cNvPr id="7" name="Picture 6"/>
            <p:cNvPicPr/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930" y="1339"/>
              <a:ext cx="8492" cy="37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56792"/>
            <a:ext cx="7982272" cy="2664296"/>
          </a:xfrm>
          <a:prstGeom prst="rect">
            <a:avLst/>
          </a:prstGeom>
          <a:solidFill>
            <a:srgbClr val="7FD13B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9600" b="1" i="1" dirty="0" err="1">
                <a:solidFill>
                  <a:srgbClr val="C00000"/>
                </a:solidFill>
                <a:latin typeface="NikoshBAN"/>
              </a:rPr>
              <a:t>باب</a:t>
            </a:r>
            <a:r>
              <a:rPr sz="9600" b="1" i="1" dirty="0">
                <a:solidFill>
                  <a:srgbClr val="C00000"/>
                </a:solidFill>
                <a:latin typeface="NikoshBAN"/>
              </a:rPr>
              <a:t> </a:t>
            </a:r>
            <a:r>
              <a:rPr sz="9600" b="1" i="1" dirty="0" err="1">
                <a:solidFill>
                  <a:srgbClr val="C00000"/>
                </a:solidFill>
                <a:latin typeface="NikoshBAN"/>
              </a:rPr>
              <a:t>حفظ</a:t>
            </a:r>
            <a:r>
              <a:rPr sz="9600" b="1" i="1" dirty="0">
                <a:solidFill>
                  <a:srgbClr val="C00000"/>
                </a:solidFill>
                <a:latin typeface="NikoshBAN"/>
              </a:rPr>
              <a:t> </a:t>
            </a:r>
            <a:r>
              <a:rPr sz="9600" b="1" i="1" dirty="0" err="1">
                <a:solidFill>
                  <a:srgbClr val="C00000"/>
                </a:solidFill>
                <a:latin typeface="NikoshBAN"/>
              </a:rPr>
              <a:t>اللسان</a:t>
            </a:r>
            <a:r>
              <a:rPr sz="9600" b="1" i="1" dirty="0">
                <a:solidFill>
                  <a:srgbClr val="C00000"/>
                </a:solidFill>
                <a:latin typeface="NikoshBAN"/>
              </a:rPr>
              <a:t> </a:t>
            </a:r>
            <a:r>
              <a:rPr sz="9600" b="1" i="1" dirty="0" err="1">
                <a:solidFill>
                  <a:srgbClr val="C00000"/>
                </a:solidFill>
                <a:latin typeface="NikoshBAN"/>
              </a:rPr>
              <a:t>والغيبة</a:t>
            </a:r>
            <a:r>
              <a:rPr sz="9600" b="1" i="1" dirty="0">
                <a:solidFill>
                  <a:srgbClr val="C00000"/>
                </a:solidFill>
                <a:latin typeface="NikoshBAN"/>
              </a:rPr>
              <a:t> </a:t>
            </a:r>
            <a:r>
              <a:rPr sz="9600" b="1" i="1" dirty="0" err="1">
                <a:solidFill>
                  <a:srgbClr val="C00000"/>
                </a:solidFill>
                <a:latin typeface="NikoshBAN"/>
              </a:rPr>
              <a:t>والشتم</a:t>
            </a:r>
            <a:r>
              <a:rPr sz="9600" b="1" i="1" dirty="0">
                <a:solidFill>
                  <a:srgbClr val="C00000"/>
                </a:solidFill>
                <a:latin typeface="NikoshBAN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0"/>
            <a:ext cx="7272808" cy="15525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1500" b="1" dirty="0" err="1">
                <a:solidFill>
                  <a:srgbClr val="FFFFFF"/>
                </a:solidFill>
                <a:latin typeface="NikoshBAN"/>
              </a:rPr>
              <a:t>পাঠ</a:t>
            </a:r>
            <a:r>
              <a:rPr sz="115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11500" b="1" dirty="0" err="1">
                <a:solidFill>
                  <a:srgbClr val="FFFFFF"/>
                </a:solidFill>
                <a:latin typeface="NikoshBAN"/>
              </a:rPr>
              <a:t>ঘোষনা</a:t>
            </a:r>
            <a:r>
              <a:rPr sz="11500" b="1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293096"/>
            <a:ext cx="9036496" cy="2819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anchor="t"/>
          <a:lstStyle/>
          <a:p>
            <a:pPr marL="0" lvl="0" indent="0"/>
            <a:r>
              <a:rPr sz="8000" dirty="0" err="1">
                <a:solidFill>
                  <a:srgbClr val="C00000"/>
                </a:solidFill>
                <a:latin typeface="NikoshBAN"/>
              </a:rPr>
              <a:t>অধ্যায়ঃ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জিহবা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সংযত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করা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,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গীবত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করা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ও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গালমনদ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C00000"/>
                </a:solidFill>
                <a:latin typeface="NikoshBAN"/>
              </a:rPr>
              <a:t>করা</a:t>
            </a:r>
            <a:r>
              <a:rPr sz="8000" dirty="0">
                <a:solidFill>
                  <a:srgbClr val="C00000"/>
                </a:solidFill>
                <a:latin typeface="NikoshBAN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</p:spPr>
        <p:txBody>
          <a:bodyPr wrap="square" anchor="t"/>
          <a:lstStyle/>
          <a:p>
            <a:pPr marL="0" lvl="0" indent="0" algn="l"/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763688" y="188640"/>
            <a:ext cx="5399112" cy="1368152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1500" b="1" dirty="0" err="1">
                <a:solidFill>
                  <a:srgbClr val="FFFFFF"/>
                </a:solidFill>
                <a:latin typeface="NikoshBAN"/>
              </a:rPr>
              <a:t>শিখন</a:t>
            </a:r>
            <a:r>
              <a:rPr sz="115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11500" b="1" dirty="0" err="1">
                <a:solidFill>
                  <a:srgbClr val="FFFFFF"/>
                </a:solidFill>
                <a:latin typeface="NikoshBAN"/>
              </a:rPr>
              <a:t>ফল</a:t>
            </a:r>
            <a:endParaRPr sz="11500" b="1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916832"/>
            <a:ext cx="4557722" cy="685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dirty="0">
                <a:solidFill>
                  <a:srgbClr val="FFFFFF"/>
                </a:solidFill>
                <a:latin typeface="NikoshBAN"/>
              </a:rPr>
              <a:t>এ </a:t>
            </a:r>
            <a:r>
              <a:rPr sz="4800" dirty="0" err="1" smtClean="0">
                <a:solidFill>
                  <a:srgbClr val="FFFFFF"/>
                </a:solidFill>
                <a:latin typeface="NikoshBAN"/>
              </a:rPr>
              <a:t>পাঠ</a:t>
            </a:r>
            <a:r>
              <a:rPr lang="en-US" sz="4800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FFFFFF"/>
                </a:solidFill>
                <a:latin typeface="NikoshBAN"/>
              </a:rPr>
              <a:t>শেষে</a:t>
            </a:r>
            <a:r>
              <a:rPr lang="en-US" sz="4800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4800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FFFFFF"/>
                </a:solidFill>
                <a:latin typeface="NikoshBAN"/>
              </a:rPr>
              <a:t>শিক্ষার্থীরা</a:t>
            </a:r>
            <a:r>
              <a:rPr sz="4800" dirty="0">
                <a:solidFill>
                  <a:srgbClr val="FFFFFF"/>
                </a:solidFill>
                <a:latin typeface="NikoshBAN"/>
              </a:rPr>
              <a:t>-</a:t>
            </a:r>
            <a:r>
              <a:rPr sz="4800" dirty="0" smtClean="0">
                <a:solidFill>
                  <a:srgbClr val="FFFFFF"/>
                </a:solidFill>
                <a:latin typeface="NikoshBAN"/>
              </a:rPr>
              <a:t>-</a:t>
            </a:r>
            <a:endParaRPr sz="4800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575" y="2743200"/>
            <a:ext cx="8988425" cy="4038600"/>
          </a:xfrm>
          <a:prstGeom prst="rect">
            <a:avLst/>
          </a:prstGeom>
          <a:solidFill>
            <a:srgbClr val="EA157A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5400" dirty="0">
                <a:solidFill>
                  <a:schemeClr val="bg1"/>
                </a:solidFill>
                <a:latin typeface="NikoshBAN"/>
              </a:rPr>
              <a:t>১ ।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গীবত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শব্দের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অর্থ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বলতে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পারবে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।</a:t>
            </a:r>
          </a:p>
          <a:p>
            <a:pPr marL="0" lvl="0" indent="0" algn="l"/>
            <a:r>
              <a:rPr sz="5400" dirty="0">
                <a:solidFill>
                  <a:schemeClr val="bg1"/>
                </a:solidFill>
                <a:latin typeface="NikoshBAN"/>
              </a:rPr>
              <a:t>২।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জিহবা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সংযত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রাখার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ব্যাপারে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কুরান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 smtClean="0">
                <a:solidFill>
                  <a:schemeClr val="bg1"/>
                </a:solidFill>
                <a:latin typeface="NikoshBAN"/>
              </a:rPr>
              <a:t>হাদিসের</a:t>
            </a:r>
            <a:r>
              <a:rPr lang="bn-BD"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 smtClean="0">
                <a:solidFill>
                  <a:schemeClr val="bg1"/>
                </a:solidFill>
                <a:latin typeface="NikoshBAN"/>
              </a:rPr>
              <a:t>মাধ্যমে</a:t>
            </a:r>
            <a:r>
              <a:rPr sz="5400" dirty="0" smtClean="0">
                <a:solidFill>
                  <a:schemeClr val="bg1"/>
                </a:solidFill>
                <a:latin typeface="NikoshBAN"/>
              </a:rPr>
              <a:t>  </a:t>
            </a:r>
            <a:r>
              <a:rPr sz="5400" dirty="0" err="1" smtClean="0">
                <a:solidFill>
                  <a:schemeClr val="bg1"/>
                </a:solidFill>
                <a:latin typeface="NikoshBAN"/>
              </a:rPr>
              <a:t>বর্ণনা</a:t>
            </a:r>
            <a:r>
              <a:rPr sz="5400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করতে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পারবে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।   </a:t>
            </a:r>
          </a:p>
          <a:p>
            <a:pPr marL="0" lvl="0" indent="0" algn="l"/>
            <a:r>
              <a:rPr sz="5400" dirty="0">
                <a:solidFill>
                  <a:schemeClr val="bg1"/>
                </a:solidFill>
                <a:latin typeface="NikoshBAN"/>
              </a:rPr>
              <a:t>৩।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গীবতের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পরিচয়,পরিনাম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ও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শর’য়ী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বিধান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ব্যাখ্যা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>
                <a:solidFill>
                  <a:schemeClr val="bg1"/>
                </a:solidFill>
                <a:latin typeface="NikoshBAN"/>
              </a:rPr>
              <a:t>করতে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 </a:t>
            </a:r>
            <a:r>
              <a:rPr sz="5400" dirty="0" err="1" smtClean="0">
                <a:solidFill>
                  <a:schemeClr val="bg1"/>
                </a:solidFill>
                <a:latin typeface="NikoshBAN"/>
              </a:rPr>
              <a:t>পারবে</a:t>
            </a:r>
            <a:r>
              <a:rPr sz="5400" dirty="0">
                <a:solidFill>
                  <a:schemeClr val="bg1"/>
                </a:solidFill>
                <a:latin typeface="NikoshBAN"/>
              </a:rPr>
              <a:t>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rgbClr val="7FD13B"/>
          </a:solidFill>
          <a:ln>
            <a:noFill/>
          </a:ln>
        </p:spPr>
        <p:txBody>
          <a:bodyPr wrap="square" anchor="t"/>
          <a:lstStyle/>
          <a:p>
            <a:pPr marL="0" lvl="0" indent="0" algn="r"/>
            <a:r>
              <a:rPr sz="4800" dirty="0" err="1">
                <a:solidFill>
                  <a:srgbClr val="7030A0"/>
                </a:solidFill>
                <a:latin typeface="NikoshBAN"/>
              </a:rPr>
              <a:t>عن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ابى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هريرة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رضى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الله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تعالى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عنه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رسول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الله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صلى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الله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عليه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وسلم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قال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اتدرون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ما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الغيبة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قالوأ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الله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ورسوله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اعلم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قال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ذكرك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اخاك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بما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يكره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قيل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افرأيت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كان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فى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اخى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ما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اقول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قال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كان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فيه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ما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تقول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فقد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اغتبته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وان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لم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يكون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فيه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ما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تقول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فقد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بهتن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7030A0"/>
                </a:solidFill>
                <a:latin typeface="NikoshBAN"/>
              </a:rPr>
              <a:t>رواه</a:t>
            </a:r>
            <a:r>
              <a:rPr sz="4800" dirty="0">
                <a:solidFill>
                  <a:srgbClr val="7030A0"/>
                </a:solidFill>
                <a:latin typeface="NikoshBAN"/>
              </a:rPr>
              <a:t> </a:t>
            </a:r>
            <a:r>
              <a:rPr sz="4800" dirty="0" err="1" smtClean="0">
                <a:solidFill>
                  <a:srgbClr val="7030A0"/>
                </a:solidFill>
                <a:latin typeface="NikoshBAN"/>
              </a:rPr>
              <a:t>مسلم</a:t>
            </a:r>
            <a:r>
              <a:rPr sz="4800" dirty="0" smtClean="0">
                <a:solidFill>
                  <a:srgbClr val="7030A0"/>
                </a:solidFill>
                <a:latin typeface="NikoshBAN"/>
              </a:rPr>
              <a:t>  </a:t>
            </a:r>
            <a:endParaRPr sz="4800" dirty="0">
              <a:solidFill>
                <a:srgbClr val="7030A0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6632"/>
            <a:ext cx="8496944" cy="10771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sz="6000" b="1" dirty="0" err="1" smtClean="0">
                <a:solidFill>
                  <a:srgbClr val="FFFFFF"/>
                </a:solidFill>
                <a:latin typeface="NikoshBAN"/>
              </a:rPr>
              <a:t>রাসুল</a:t>
            </a:r>
            <a:r>
              <a:rPr lang="en-US" sz="6000" b="1" dirty="0" smtClean="0">
                <a:solidFill>
                  <a:srgbClr val="FFFFFF"/>
                </a:solidFill>
                <a:latin typeface="NikoshBAN"/>
              </a:rPr>
              <a:t>(</a:t>
            </a:r>
            <a:r>
              <a:rPr lang="en-US" sz="6000" b="1" dirty="0" err="1" smtClean="0">
                <a:solidFill>
                  <a:srgbClr val="FFFFFF"/>
                </a:solidFill>
                <a:latin typeface="NikoshBAN"/>
              </a:rPr>
              <a:t>দঃ</a:t>
            </a:r>
            <a:r>
              <a:rPr lang="en-US" sz="6000" b="1" dirty="0" smtClean="0">
                <a:solidFill>
                  <a:srgbClr val="FFFFFF"/>
                </a:solidFill>
                <a:latin typeface="NikoshBAN"/>
              </a:rPr>
              <a:t>) </a:t>
            </a:r>
            <a:r>
              <a:rPr sz="6000" b="1" dirty="0" smtClean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গীবত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সম্পর্কে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 </a:t>
            </a:r>
            <a:r>
              <a:rPr sz="6000" b="1" dirty="0" err="1">
                <a:solidFill>
                  <a:srgbClr val="FFFFFF"/>
                </a:solidFill>
                <a:latin typeface="NikoshBAN"/>
              </a:rPr>
              <a:t>বলেন</a:t>
            </a:r>
            <a:r>
              <a:rPr sz="6000" b="1" dirty="0">
                <a:solidFill>
                  <a:srgbClr val="FFFFFF"/>
                </a:solidFill>
                <a:latin typeface="NikoshBAN"/>
              </a:rPr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29400"/>
          </a:xfrm>
          <a:prstGeom prst="rect">
            <a:avLst/>
          </a:prstGeom>
          <a:solidFill>
            <a:srgbClr val="7FD13B"/>
          </a:solidFill>
          <a:ln>
            <a:noFill/>
          </a:ln>
        </p:spPr>
        <p:txBody>
          <a:bodyPr wrap="square" anchor="t"/>
          <a:lstStyle/>
          <a:p>
            <a:pPr marL="0" lvl="0" indent="0" algn="ctr"/>
            <a:r>
              <a:rPr lang="en-US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অনুবাদঃ</a:t>
            </a:r>
            <a:endParaRPr lang="en-US" sz="9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pPr marL="640080" lvl="1" indent="-457200" algn="justLow" rt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NikoshBAN"/>
              </a:rPr>
              <a:t>     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হযরত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আবু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হোরায়রা</a:t>
            </a:r>
            <a:r>
              <a:rPr lang="bn-BD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(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রা</a:t>
            </a:r>
            <a:r>
              <a:rPr lang="en-US" sz="3600" dirty="0" err="1" smtClean="0">
                <a:solidFill>
                  <a:srgbClr val="FF0000"/>
                </a:solidFill>
                <a:latin typeface="NikoshBAN"/>
              </a:rPr>
              <a:t>ঃ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)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হতে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বর্ণিত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NikoshBAN"/>
              </a:rPr>
              <a:t>।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তিনি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বলেন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রাসুল</a:t>
            </a:r>
            <a:r>
              <a:rPr lang="bn-BD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NikoshBAN"/>
              </a:rPr>
              <a:t>দঃ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)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ইরশাদ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করেছেন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তোমরা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জান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গীবত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?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সাহাবায়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কেরাম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আরজ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করলেন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আল্লাহ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ও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রাসুল</a:t>
            </a:r>
            <a:r>
              <a:rPr lang="bn-BD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NikoshBAN"/>
              </a:rPr>
              <a:t>দঃ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)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ভালো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জানেন</a:t>
            </a:r>
            <a:r>
              <a:rPr sz="2800" dirty="0" smtClean="0">
                <a:solidFill>
                  <a:srgbClr val="FF0000"/>
                </a:solidFill>
                <a:latin typeface="NikoshBAN"/>
              </a:rPr>
              <a:t>।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রাসুল</a:t>
            </a:r>
            <a:r>
              <a:rPr lang="bn-BD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NikoshBAN"/>
              </a:rPr>
              <a:t>দঃ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)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বললেন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তোমার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ভাই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সম্পর্কে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আলোচনা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করা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সে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অপছন্দ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NikoshBAN"/>
              </a:rPr>
              <a:t>।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জানতে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চাওয়া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হলো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যদি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আমার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ভাইয়ের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মধ্যে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সে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দোষ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থাকে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আমি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বলেছি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তবে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তাওকি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গীবত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হবে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?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রাসুল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NikoshBAN"/>
              </a:rPr>
              <a:t>দঃ</a:t>
            </a:r>
            <a:r>
              <a:rPr lang="en-US" sz="3600" dirty="0">
                <a:solidFill>
                  <a:srgbClr val="FF0000"/>
                </a:solidFill>
                <a:latin typeface="NikoshBAN"/>
              </a:rPr>
              <a:t>)</a:t>
            </a:r>
            <a:r>
              <a:rPr lang="as-IN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বলেন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তুমি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বলেছ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যদি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মধ্যে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বর্তমান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থাকে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,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তবে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তুমি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গীবত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করলে</a:t>
            </a:r>
            <a:r>
              <a:rPr lang="en-US" sz="2800" dirty="0">
                <a:solidFill>
                  <a:srgbClr val="FF0000"/>
                </a:solidFill>
                <a:latin typeface="NikoshBAN"/>
              </a:rPr>
              <a:t>।</a:t>
            </a:r>
            <a:r>
              <a:rPr sz="36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আর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যদি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তুমি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যা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বলছ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তার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মধ্যে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না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থাকে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তবে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তুমি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অপবাদ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0000"/>
                </a:solidFill>
                <a:latin typeface="NikoshBAN"/>
              </a:rPr>
              <a:t>দিয়েছ</a:t>
            </a:r>
            <a:r>
              <a:rPr sz="3600" dirty="0">
                <a:solidFill>
                  <a:srgbClr val="FF0000"/>
                </a:solidFill>
                <a:latin typeface="NikoshBAN"/>
              </a:rPr>
              <a:t>। 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(</a:t>
            </a:r>
            <a:r>
              <a:rPr sz="3600" dirty="0" err="1" smtClean="0">
                <a:solidFill>
                  <a:srgbClr val="FF0000"/>
                </a:solidFill>
                <a:latin typeface="NikoshBAN"/>
              </a:rPr>
              <a:t>মুসলিম</a:t>
            </a:r>
            <a:r>
              <a:rPr lang="en-US" sz="3600" dirty="0" smtClean="0">
                <a:solidFill>
                  <a:srgbClr val="FF0000"/>
                </a:solidFill>
                <a:latin typeface="NikoshBAN"/>
              </a:rPr>
              <a:t>)</a:t>
            </a:r>
            <a:endParaRPr sz="3600" dirty="0">
              <a:solidFill>
                <a:srgbClr val="FF0000"/>
              </a:solidFill>
              <a:latin typeface="NikoshB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589</Words>
  <Application>Microsoft Office PowerPoint</Application>
  <PresentationFormat>On-screen Show (4:3)</PresentationFormat>
  <Paragraphs>64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Baskerville Old Face</vt:lpstr>
      <vt:lpstr>Calibri</vt:lpstr>
      <vt:lpstr>NikoshBAN</vt:lpstr>
      <vt:lpstr>SutonnyMJ</vt:lpstr>
      <vt:lpstr>Vrinda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 H Liton</cp:lastModifiedBy>
  <cp:revision>29</cp:revision>
  <dcterms:modified xsi:type="dcterms:W3CDTF">2020-03-26T06:49:28Z</dcterms:modified>
</cp:coreProperties>
</file>