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87" r:id="rId3"/>
    <p:sldId id="274" r:id="rId4"/>
    <p:sldId id="288" r:id="rId5"/>
    <p:sldId id="259" r:id="rId6"/>
    <p:sldId id="301" r:id="rId7"/>
    <p:sldId id="261" r:id="rId8"/>
    <p:sldId id="268" r:id="rId9"/>
    <p:sldId id="264" r:id="rId10"/>
    <p:sldId id="265" r:id="rId11"/>
    <p:sldId id="269" r:id="rId12"/>
    <p:sldId id="291" r:id="rId13"/>
    <p:sldId id="292" r:id="rId14"/>
    <p:sldId id="293" r:id="rId15"/>
    <p:sldId id="296" r:id="rId16"/>
    <p:sldId id="256" r:id="rId17"/>
    <p:sldId id="294" r:id="rId18"/>
    <p:sldId id="295" r:id="rId19"/>
    <p:sldId id="297" r:id="rId20"/>
    <p:sldId id="298" r:id="rId21"/>
    <p:sldId id="299" r:id="rId22"/>
    <p:sldId id="30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97F"/>
    <a:srgbClr val="00FF00"/>
    <a:srgbClr val="00FFFF"/>
    <a:srgbClr val="FFFFFF"/>
    <a:srgbClr val="12BE12"/>
    <a:srgbClr val="E3CF3D"/>
    <a:srgbClr val="CAD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AF7F-CC15-41DC-BCB1-B0255E06CCE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D99F-A97E-4DF0-B763-D8499AA1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CD99F-A97E-4DF0-B763-D8499AA1D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2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CD99F-A97E-4DF0-B763-D8499AA1D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4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04B7-A420-4D3A-9214-7977192486E7}" type="slidenum">
              <a:rPr lang="bn-BD" smtClean="0"/>
              <a:pPr/>
              <a:t>8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5346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604B7-A420-4D3A-9214-7977192486E7}" type="slidenum">
              <a:rPr lang="bn-BD" smtClean="0"/>
              <a:pPr/>
              <a:t>9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9654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CD99F-A97E-4DF0-B763-D8499AA1DE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CD99F-A97E-4DF0-B763-D8499AA1DE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2415-8E6A-4D11-9545-7BA782C6E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C09C4-B152-424B-9595-77FB53AB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614BE-18C3-4ADD-AB44-6F570E15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4B8F-E199-4606-9289-ECBE1AFC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7670-1DD8-48F3-A57C-AE7D1868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F873-BE5E-4F6E-A35F-F0271D4E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A08F5-7CC6-4927-8A58-F10A8F7E6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CDA2-88A0-454C-9D97-4CC7DF4B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79AF4-A3F1-4D6F-AAFA-98475BC8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51B2-9C69-487B-8C29-175B98C0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D36CE-D297-4EA7-A2D3-48985E826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4D0BE-FAEA-4CB6-AE81-EE6B99F4B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73B7-9796-4E4B-9C27-9A060ADA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B718-C5D9-4E3A-99C4-C8087CF4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F34A9-CCBC-4E94-B4B8-87C6A6EB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5606-05A1-41BC-9333-CF20BFCA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8B3C-095D-42A5-BE9A-4586D31C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8ABA8-B401-40F3-8B1D-BBB820AE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51028-50EC-4C5A-9CE3-51434023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15AFF-24C8-4C2F-B24B-F27757A0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6E3D-066C-4559-8325-64E615DD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1E17-248E-4393-A48A-EDA84D6C7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9036B-AD5B-4537-A4A6-D42A2D42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9120-DB51-4F1E-8FC8-22E9D648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013B3-9A5B-4D4B-BE27-D23DAEEC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7DB7-7F4E-4716-9E4D-2D275E3D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3C69-C8BD-4491-A1D4-EE520BBA9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FFB05-8ED1-4217-AE87-46737C4C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B7E50-3987-4CFA-A04F-BB85F983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A37FD-00B0-46BE-BB4A-72311278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EBC-55B7-4429-973A-0C1DC92A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9E14-B80D-41F6-9709-0598A396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3DB65-2715-44E2-BA9F-F7626FBF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BB083-D36E-44EF-B581-38A9E81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C9AA5-29A2-4886-9571-D8C81D25F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37BFB-2CC2-418D-87BC-C6C340BA7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5C2A2-D33C-47E7-BA57-D4FA990C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A3B56-4278-45E7-9FBE-81848D96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4A991-FE75-4004-B7B6-6DCC8606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CB08-FE6B-4D9C-B722-BB97DC4F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9A811-C212-4950-9B2A-D4E66079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63D50-DF60-44E6-B337-2E968F00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93A1C-137E-49AC-A40C-67818C7A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7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184D9-C9B2-44B4-B7AF-B177FBA5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2F997-7AA6-46A9-A5C9-4B094C48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E6352-C7E8-4B05-80C6-DC9382B3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C6DA-7BB9-42DC-9D60-753864E0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8BC9-E424-40BB-A282-5BBBD841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35F4F-A224-488A-894F-AADAC40BC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2BAAE-462F-43F2-BE86-41AC8B71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13F-B07F-4A93-9F2F-06843841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F05ED-C48A-4856-B872-BA5C3ABA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B225-F654-4B24-9860-F2D0B1E1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2317B-1F89-434D-B803-718DBCA79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9F69F-68B5-4E59-8E9A-7BB3C89B1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10BB9-970A-47BA-8D50-4F642565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946EB-2520-4A02-A087-CFE71D6D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A821C-985B-49A2-B916-D7359791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3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02C2F-4F5A-4345-8265-1C6C3F69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BCC25-A608-4A15-BC4A-939129920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E9CFC-AC9E-4DE1-B77C-D03FBE128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0758-60B9-4C34-A40A-076A7FB40B0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A9E7-B1D0-4582-80E1-CBCF8737A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2112-0E53-4523-AF79-23B5DB325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86EA3-0060-448E-9DEA-9B6AE4B8C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342899"/>
            <a:ext cx="105918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bn-BD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151442"/>
            <a:ext cx="10591800" cy="445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0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15900"/>
            <a:ext cx="5868987" cy="546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15900"/>
            <a:ext cx="5549901" cy="546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82700" y="5968713"/>
            <a:ext cx="3225800" cy="707886"/>
          </a:xfrm>
          <a:prstGeom prst="rect">
            <a:avLst/>
          </a:prstGeom>
          <a:ln w="76200">
            <a:solidFill>
              <a:srgbClr val="00FF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সেনেটারি পায়খানা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4300" y="5972602"/>
            <a:ext cx="2794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12B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পানি সেচ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/>
          <a:stretch/>
        </p:blipFill>
        <p:spPr>
          <a:xfrm>
            <a:off x="139699" y="177799"/>
            <a:ext cx="5956301" cy="5389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27456"/>
            <a:ext cx="5626100" cy="5439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790700" y="5803900"/>
            <a:ext cx="30099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মসজিদ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4000" y="5807214"/>
            <a:ext cx="29083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মন্দির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3851F-1633-430E-8AD5-BCFAECAB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" y="93668"/>
            <a:ext cx="5957824" cy="555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3589C-B0D7-431D-92E4-8DDF04480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93668"/>
            <a:ext cx="5614924" cy="555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61457-A534-4F57-98E3-8A8E2679D9FB}"/>
              </a:ext>
            </a:extLst>
          </p:cNvPr>
          <p:cNvSpPr txBox="1"/>
          <p:nvPr/>
        </p:nvSpPr>
        <p:spPr>
          <a:xfrm>
            <a:off x="1270000" y="5867400"/>
            <a:ext cx="29210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খাল ও নালা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7F595-517B-4EDE-92A3-8DD900E1E742}"/>
              </a:ext>
            </a:extLst>
          </p:cNvPr>
          <p:cNvSpPr txBox="1"/>
          <p:nvPr/>
        </p:nvSpPr>
        <p:spPr>
          <a:xfrm>
            <a:off x="8255000" y="5854700"/>
            <a:ext cx="32131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িজয়নগরে ডাস্টবিন থেকে গুলি ও ...">
            <a:extLst>
              <a:ext uri="{FF2B5EF4-FFF2-40B4-BE49-F238E27FC236}">
                <a16:creationId xmlns:a16="http://schemas.microsoft.com/office/drawing/2014/main" id="{764CF1B5-9B9F-45B9-986F-803707F9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77801"/>
            <a:ext cx="5588000" cy="5613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গ্রামের হাটের চিত্র - গ্রাম বাংলার ...">
            <a:extLst>
              <a:ext uri="{FF2B5EF4-FFF2-40B4-BE49-F238E27FC236}">
                <a16:creationId xmlns:a16="http://schemas.microsoft.com/office/drawing/2014/main" id="{B22B8DA1-A393-418E-8AE0-09412C64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7800"/>
            <a:ext cx="5956300" cy="561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FFF2D-5D0D-4309-9E9B-D1F768F5A8E1}"/>
              </a:ext>
            </a:extLst>
          </p:cNvPr>
          <p:cNvSpPr txBox="1"/>
          <p:nvPr/>
        </p:nvSpPr>
        <p:spPr>
          <a:xfrm>
            <a:off x="1143000" y="5930900"/>
            <a:ext cx="36957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হাঠবাজার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E5B78-0752-47CF-A223-7F54FD670AA2}"/>
              </a:ext>
            </a:extLst>
          </p:cNvPr>
          <p:cNvSpPr txBox="1"/>
          <p:nvPr/>
        </p:nvSpPr>
        <p:spPr>
          <a:xfrm>
            <a:off x="7581900" y="5930900"/>
            <a:ext cx="38227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12B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ডাস্টবিন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 unpaid bills hospital can not detain patient, says Bombay High ...">
            <a:extLst>
              <a:ext uri="{FF2B5EF4-FFF2-40B4-BE49-F238E27FC236}">
                <a16:creationId xmlns:a16="http://schemas.microsoft.com/office/drawing/2014/main" id="{CA5BB454-3602-4948-8721-F60666D0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27000"/>
            <a:ext cx="5968999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ধুনটে ঘুষ ছাড়া মিলছে না পল্লী ...">
            <a:extLst>
              <a:ext uri="{FF2B5EF4-FFF2-40B4-BE49-F238E27FC236}">
                <a16:creationId xmlns:a16="http://schemas.microsoft.com/office/drawing/2014/main" id="{398D2D64-7B1B-4039-AF43-5A73AEB1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7000"/>
            <a:ext cx="5778499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B1313-9419-4069-A6DA-83A3DE1380D2}"/>
              </a:ext>
            </a:extLst>
          </p:cNvPr>
          <p:cNvSpPr txBox="1"/>
          <p:nvPr/>
        </p:nvSpPr>
        <p:spPr>
          <a:xfrm>
            <a:off x="1536701" y="5919232"/>
            <a:ext cx="325119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8F101-AA24-4DDB-A5BD-8C3EC80E2606}"/>
              </a:ext>
            </a:extLst>
          </p:cNvPr>
          <p:cNvSpPr txBox="1"/>
          <p:nvPr/>
        </p:nvSpPr>
        <p:spPr>
          <a:xfrm>
            <a:off x="7289800" y="5930900"/>
            <a:ext cx="37973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সুবিধা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05795-6E50-4DE3-97CD-B017D576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66700"/>
            <a:ext cx="5702300" cy="552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69C1FC-C668-4C46-B2B0-A4924EDA548F}"/>
              </a:ext>
            </a:extLst>
          </p:cNvPr>
          <p:cNvSpPr txBox="1"/>
          <p:nvPr/>
        </p:nvSpPr>
        <p:spPr>
          <a:xfrm>
            <a:off x="1168400" y="6019800"/>
            <a:ext cx="2743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1321A-B71F-4873-A3F0-4157D8C27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66700"/>
            <a:ext cx="5867400" cy="552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F5625-ADB0-43BF-8330-8EE818AFC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" t="-2" r="1397" b="-24443"/>
          <a:stretch/>
        </p:blipFill>
        <p:spPr>
          <a:xfrm>
            <a:off x="812800" y="6019800"/>
            <a:ext cx="4470400" cy="71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35ADC8-B109-4364-8CAB-9AB243C11B22}"/>
              </a:ext>
            </a:extLst>
          </p:cNvPr>
          <p:cNvSpPr txBox="1"/>
          <p:nvPr/>
        </p:nvSpPr>
        <p:spPr>
          <a:xfrm>
            <a:off x="7327900" y="6057900"/>
            <a:ext cx="34925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ময়লা ফেলার জায়গা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7E8C25-C8C7-4639-A37F-E228DB6B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236467"/>
            <a:ext cx="6477000" cy="6456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D304A-5352-485D-ACA2-62887EE1C8BD}"/>
              </a:ext>
            </a:extLst>
          </p:cNvPr>
          <p:cNvSpPr txBox="1"/>
          <p:nvPr/>
        </p:nvSpPr>
        <p:spPr>
          <a:xfrm>
            <a:off x="203200" y="2834980"/>
            <a:ext cx="50292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সবাই পাঠ্য বইয়ের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১০৫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বাহির কর এবং পড়।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DCF4A-A4EB-4729-B9D3-FAE9A1C9F4AD}"/>
              </a:ext>
            </a:extLst>
          </p:cNvPr>
          <p:cNvSpPr txBox="1"/>
          <p:nvPr/>
        </p:nvSpPr>
        <p:spPr>
          <a:xfrm rot="19444144">
            <a:off x="39176" y="872520"/>
            <a:ext cx="2400290" cy="523220"/>
          </a:xfrm>
          <a:prstGeom prst="rect">
            <a:avLst/>
          </a:prstGeom>
          <a:solidFill>
            <a:srgbClr val="E3CF3D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সাথে সংযুক্তি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4A4FF-462D-4817-ACF0-5DC4D2B61459}"/>
              </a:ext>
            </a:extLst>
          </p:cNvPr>
          <p:cNvSpPr txBox="1"/>
          <p:nvPr/>
        </p:nvSpPr>
        <p:spPr>
          <a:xfrm>
            <a:off x="1133340" y="540913"/>
            <a:ext cx="10029959" cy="1323439"/>
          </a:xfrm>
          <a:prstGeom prst="rect">
            <a:avLst/>
          </a:prstGeom>
          <a:solidFill>
            <a:srgbClr val="90C22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 উন্নত গ্রাম এলাকার উপাদান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খাতায় লিখ-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DA8CBD-AB5F-4512-AB14-ED104DA84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19854"/>
              </p:ext>
            </p:extLst>
          </p:nvPr>
        </p:nvGraphicFramePr>
        <p:xfrm>
          <a:off x="1496290" y="2158999"/>
          <a:ext cx="9409521" cy="415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13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13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13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68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90A6B9-44F5-40D5-8C0A-5BA020BD7EB7}"/>
              </a:ext>
            </a:extLst>
          </p:cNvPr>
          <p:cNvSpPr txBox="1"/>
          <p:nvPr/>
        </p:nvSpPr>
        <p:spPr>
          <a:xfrm>
            <a:off x="3505199" y="210713"/>
            <a:ext cx="527050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নেই-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E55C56-EECB-4467-85F3-B5B370DC4AEE}"/>
              </a:ext>
            </a:extLst>
          </p:cNvPr>
          <p:cNvSpPr/>
          <p:nvPr/>
        </p:nvSpPr>
        <p:spPr>
          <a:xfrm>
            <a:off x="4995132" y="1295400"/>
            <a:ext cx="2159355" cy="155078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2"/>
            <a:tile tx="0" ty="0" sx="100000" sy="100000" flip="none" algn="tl"/>
          </a:blipFill>
          <a:ln w="7620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571" tIns="355303" rIns="403571" bIns="35530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রাস্তাঘাট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F8846E-F6C4-4A74-AF43-FE8C1765BE3E}"/>
              </a:ext>
            </a:extLst>
          </p:cNvPr>
          <p:cNvGrpSpPr/>
          <p:nvPr/>
        </p:nvGrpSpPr>
        <p:grpSpPr>
          <a:xfrm>
            <a:off x="4803212" y="2990962"/>
            <a:ext cx="2634990" cy="1892204"/>
            <a:chOff x="4752412" y="2513358"/>
            <a:chExt cx="2634990" cy="2279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EABF023-91B5-4967-BDAC-2FB0923C7CD6}"/>
                </a:ext>
              </a:extLst>
            </p:cNvPr>
            <p:cNvSpPr/>
            <p:nvPr/>
          </p:nvSpPr>
          <p:spPr>
            <a:xfrm>
              <a:off x="4752412" y="2513358"/>
              <a:ext cx="2634990" cy="2279373"/>
            </a:xfrm>
            <a:custGeom>
              <a:avLst/>
              <a:gdLst>
                <a:gd name="connsiteX0" fmla="*/ 0 w 2634990"/>
                <a:gd name="connsiteY0" fmla="*/ 1139687 h 2279373"/>
                <a:gd name="connsiteX1" fmla="*/ 651217 w 2634990"/>
                <a:gd name="connsiteY1" fmla="*/ 1 h 2279373"/>
                <a:gd name="connsiteX2" fmla="*/ 1983773 w 2634990"/>
                <a:gd name="connsiteY2" fmla="*/ 1 h 2279373"/>
                <a:gd name="connsiteX3" fmla="*/ 2634990 w 2634990"/>
                <a:gd name="connsiteY3" fmla="*/ 1139687 h 2279373"/>
                <a:gd name="connsiteX4" fmla="*/ 1983773 w 2634990"/>
                <a:gd name="connsiteY4" fmla="*/ 2279372 h 2279373"/>
                <a:gd name="connsiteX5" fmla="*/ 651217 w 2634990"/>
                <a:gd name="connsiteY5" fmla="*/ 2279372 h 2279373"/>
                <a:gd name="connsiteX6" fmla="*/ 0 w 2634990"/>
                <a:gd name="connsiteY6" fmla="*/ 1139687 h 227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990" h="2279373">
                  <a:moveTo>
                    <a:pt x="0" y="1139687"/>
                  </a:moveTo>
                  <a:lnTo>
                    <a:pt x="651217" y="1"/>
                  </a:lnTo>
                  <a:lnTo>
                    <a:pt x="1983773" y="1"/>
                  </a:lnTo>
                  <a:lnTo>
                    <a:pt x="2634990" y="1139687"/>
                  </a:lnTo>
                  <a:lnTo>
                    <a:pt x="1983773" y="2279372"/>
                  </a:lnTo>
                  <a:lnTo>
                    <a:pt x="651217" y="2279372"/>
                  </a:lnTo>
                  <a:lnTo>
                    <a:pt x="0" y="1139687"/>
                  </a:lnTo>
                  <a:close/>
                </a:path>
              </a:pathLst>
            </a:custGeom>
            <a:blipFill rotWithShape="0">
              <a:blip r:embed="rId3"/>
              <a:tile tx="0" ty="0" sx="100000" sy="100000" flip="none" algn="tl"/>
            </a:blip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8725" tIns="429794" rIns="488725" bIns="429794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FB69D6-1996-485F-ABCF-70BBECF4EC74}"/>
                </a:ext>
              </a:extLst>
            </p:cNvPr>
            <p:cNvSpPr txBox="1"/>
            <p:nvPr/>
          </p:nvSpPr>
          <p:spPr>
            <a:xfrm>
              <a:off x="5062441" y="2839254"/>
              <a:ext cx="199452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একটি উন্নত গ্রাম এলাকার উপাদান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2C6B1E-66BA-4F75-BDC4-6DBEB3C0BB8A}"/>
              </a:ext>
            </a:extLst>
          </p:cNvPr>
          <p:cNvSpPr/>
          <p:nvPr/>
        </p:nvSpPr>
        <p:spPr>
          <a:xfrm>
            <a:off x="7008886" y="2211094"/>
            <a:ext cx="2159355" cy="155078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921" tIns="361653" rIns="409921" bIns="361653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1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endParaRPr lang="en-US" sz="4100" kern="120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84DBFB-4456-4BED-BDA7-0C7A204CE535}"/>
              </a:ext>
            </a:extLst>
          </p:cNvPr>
          <p:cNvSpPr/>
          <p:nvPr/>
        </p:nvSpPr>
        <p:spPr>
          <a:xfrm>
            <a:off x="7000141" y="4086227"/>
            <a:ext cx="2176846" cy="1550786"/>
          </a:xfrm>
          <a:custGeom>
            <a:avLst/>
            <a:gdLst>
              <a:gd name="connsiteX0" fmla="*/ 0 w 2176846"/>
              <a:gd name="connsiteY0" fmla="*/ 934048 h 1868096"/>
              <a:gd name="connsiteX1" fmla="*/ 533715 w 2176846"/>
              <a:gd name="connsiteY1" fmla="*/ 0 h 1868096"/>
              <a:gd name="connsiteX2" fmla="*/ 1643131 w 2176846"/>
              <a:gd name="connsiteY2" fmla="*/ 0 h 1868096"/>
              <a:gd name="connsiteX3" fmla="*/ 2176846 w 2176846"/>
              <a:gd name="connsiteY3" fmla="*/ 934048 h 1868096"/>
              <a:gd name="connsiteX4" fmla="*/ 1643131 w 2176846"/>
              <a:gd name="connsiteY4" fmla="*/ 1868096 h 1868096"/>
              <a:gd name="connsiteX5" fmla="*/ 533715 w 2176846"/>
              <a:gd name="connsiteY5" fmla="*/ 1868096 h 1868096"/>
              <a:gd name="connsiteX6" fmla="*/ 0 w 2176846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6846" h="1868096">
                <a:moveTo>
                  <a:pt x="0" y="934048"/>
                </a:moveTo>
                <a:lnTo>
                  <a:pt x="533715" y="0"/>
                </a:lnTo>
                <a:lnTo>
                  <a:pt x="1643131" y="0"/>
                </a:lnTo>
                <a:lnTo>
                  <a:pt x="2176846" y="934048"/>
                </a:lnTo>
                <a:lnTo>
                  <a:pt x="1643131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5"/>
            <a:tile tx="0" ty="0" sx="100000" sy="100000" flip="none" algn="tl"/>
          </a:blipFill>
          <a:ln w="76200">
            <a:solidFill>
              <a:srgbClr val="00FFFF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029" tIns="354067" rIns="405029" bIns="35406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b="1" kern="1200" dirty="0"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36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92EF926-4A79-4330-93CF-CDA04DA52C65}"/>
              </a:ext>
            </a:extLst>
          </p:cNvPr>
          <p:cNvSpPr/>
          <p:nvPr/>
        </p:nvSpPr>
        <p:spPr>
          <a:xfrm>
            <a:off x="5007496" y="5041131"/>
            <a:ext cx="2201376" cy="1550786"/>
          </a:xfrm>
          <a:custGeom>
            <a:avLst/>
            <a:gdLst>
              <a:gd name="connsiteX0" fmla="*/ 0 w 2201376"/>
              <a:gd name="connsiteY0" fmla="*/ 934048 h 1868096"/>
              <a:gd name="connsiteX1" fmla="*/ 533715 w 2201376"/>
              <a:gd name="connsiteY1" fmla="*/ 0 h 1868096"/>
              <a:gd name="connsiteX2" fmla="*/ 1667661 w 2201376"/>
              <a:gd name="connsiteY2" fmla="*/ 0 h 1868096"/>
              <a:gd name="connsiteX3" fmla="*/ 2201376 w 2201376"/>
              <a:gd name="connsiteY3" fmla="*/ 934048 h 1868096"/>
              <a:gd name="connsiteX4" fmla="*/ 1667661 w 2201376"/>
              <a:gd name="connsiteY4" fmla="*/ 1868096 h 1868096"/>
              <a:gd name="connsiteX5" fmla="*/ 533715 w 2201376"/>
              <a:gd name="connsiteY5" fmla="*/ 1868096 h 1868096"/>
              <a:gd name="connsiteX6" fmla="*/ 0 w 2201376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1376" h="1868096">
                <a:moveTo>
                  <a:pt x="0" y="934048"/>
                </a:moveTo>
                <a:lnTo>
                  <a:pt x="533715" y="0"/>
                </a:lnTo>
                <a:lnTo>
                  <a:pt x="1667661" y="0"/>
                </a:lnTo>
                <a:lnTo>
                  <a:pt x="2201376" y="934048"/>
                </a:lnTo>
                <a:lnTo>
                  <a:pt x="1667661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6"/>
            <a:tile tx="0" ty="0" sx="100000" sy="100000" flip="none" algn="tl"/>
          </a:blipFill>
          <a:ln w="762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8343" tIns="353636" rIns="408343" bIns="353636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7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হাঠ বাজার</a:t>
            </a:r>
            <a:endParaRPr lang="en-US" sz="37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644910-6FFB-43A5-A4BB-5FCDE8A2E3C4}"/>
              </a:ext>
            </a:extLst>
          </p:cNvPr>
          <p:cNvSpPr/>
          <p:nvPr/>
        </p:nvSpPr>
        <p:spPr>
          <a:xfrm>
            <a:off x="3005560" y="4087294"/>
            <a:ext cx="2226101" cy="1550786"/>
          </a:xfrm>
          <a:custGeom>
            <a:avLst/>
            <a:gdLst>
              <a:gd name="connsiteX0" fmla="*/ 0 w 2226101"/>
              <a:gd name="connsiteY0" fmla="*/ 934048 h 1868096"/>
              <a:gd name="connsiteX1" fmla="*/ 533715 w 2226101"/>
              <a:gd name="connsiteY1" fmla="*/ 0 h 1868096"/>
              <a:gd name="connsiteX2" fmla="*/ 1692386 w 2226101"/>
              <a:gd name="connsiteY2" fmla="*/ 0 h 1868096"/>
              <a:gd name="connsiteX3" fmla="*/ 2226101 w 2226101"/>
              <a:gd name="connsiteY3" fmla="*/ 934048 h 1868096"/>
              <a:gd name="connsiteX4" fmla="*/ 1692386 w 2226101"/>
              <a:gd name="connsiteY4" fmla="*/ 1868096 h 1868096"/>
              <a:gd name="connsiteX5" fmla="*/ 533715 w 2226101"/>
              <a:gd name="connsiteY5" fmla="*/ 1868096 h 1868096"/>
              <a:gd name="connsiteX6" fmla="*/ 0 w 2226101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101" h="1868096">
                <a:moveTo>
                  <a:pt x="0" y="934048"/>
                </a:moveTo>
                <a:lnTo>
                  <a:pt x="533715" y="0"/>
                </a:lnTo>
                <a:lnTo>
                  <a:pt x="1692386" y="0"/>
                </a:lnTo>
                <a:lnTo>
                  <a:pt x="2226101" y="934048"/>
                </a:lnTo>
                <a:lnTo>
                  <a:pt x="1692386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7"/>
            <a:tile tx="0" ty="0" sx="100000" sy="100000" flip="none" algn="tl"/>
          </a:blip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483" tIns="357039" rIns="415483" bIns="357039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1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 প্রতিষ্ঠান</a:t>
            </a:r>
            <a:endParaRPr lang="en-US" sz="4100" kern="12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C23C0D-4DDB-4F1F-BB9A-3F02F8023F34}"/>
              </a:ext>
            </a:extLst>
          </p:cNvPr>
          <p:cNvSpPr/>
          <p:nvPr/>
        </p:nvSpPr>
        <p:spPr>
          <a:xfrm>
            <a:off x="3038932" y="2208960"/>
            <a:ext cx="2159355" cy="155078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ln w="76200">
            <a:solidFill>
              <a:schemeClr val="accent2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921" tIns="361653" rIns="409921" bIns="361653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100" b="1" kern="1200" dirty="0">
                <a:latin typeface="NikoshBAN" pitchFamily="2" charset="0"/>
                <a:cs typeface="NikoshBAN" pitchFamily="2" charset="0"/>
              </a:rPr>
              <a:t>ধর্মীয় প্রতিষ্ঠান</a:t>
            </a:r>
            <a:endParaRPr lang="bn-BD" sz="4100" b="1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7399-211D-47CA-B3BF-CC5FB2E43D0E}"/>
              </a:ext>
            </a:extLst>
          </p:cNvPr>
          <p:cNvSpPr/>
          <p:nvPr/>
        </p:nvSpPr>
        <p:spPr>
          <a:xfrm>
            <a:off x="4679188" y="2250892"/>
            <a:ext cx="3188482" cy="2279373"/>
          </a:xfrm>
          <a:custGeom>
            <a:avLst/>
            <a:gdLst>
              <a:gd name="connsiteX0" fmla="*/ 0 w 2634990"/>
              <a:gd name="connsiteY0" fmla="*/ 1139687 h 2279373"/>
              <a:gd name="connsiteX1" fmla="*/ 651217 w 2634990"/>
              <a:gd name="connsiteY1" fmla="*/ 1 h 2279373"/>
              <a:gd name="connsiteX2" fmla="*/ 1983773 w 2634990"/>
              <a:gd name="connsiteY2" fmla="*/ 1 h 2279373"/>
              <a:gd name="connsiteX3" fmla="*/ 2634990 w 2634990"/>
              <a:gd name="connsiteY3" fmla="*/ 1139687 h 2279373"/>
              <a:gd name="connsiteX4" fmla="*/ 1983773 w 2634990"/>
              <a:gd name="connsiteY4" fmla="*/ 2279372 h 2279373"/>
              <a:gd name="connsiteX5" fmla="*/ 651217 w 2634990"/>
              <a:gd name="connsiteY5" fmla="*/ 2279372 h 2279373"/>
              <a:gd name="connsiteX6" fmla="*/ 0 w 2634990"/>
              <a:gd name="connsiteY6" fmla="*/ 1139687 h 22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4990" h="2279373">
                <a:moveTo>
                  <a:pt x="0" y="1139687"/>
                </a:moveTo>
                <a:lnTo>
                  <a:pt x="651217" y="1"/>
                </a:lnTo>
                <a:lnTo>
                  <a:pt x="1983773" y="1"/>
                </a:lnTo>
                <a:lnTo>
                  <a:pt x="2634990" y="1139687"/>
                </a:lnTo>
                <a:lnTo>
                  <a:pt x="1983773" y="2279372"/>
                </a:lnTo>
                <a:lnTo>
                  <a:pt x="651217" y="2279372"/>
                </a:lnTo>
                <a:lnTo>
                  <a:pt x="0" y="1139687"/>
                </a:lnTo>
                <a:close/>
              </a:path>
            </a:pathLst>
          </a:custGeom>
          <a:blipFill rotWithShape="0"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4755" tIns="415824" rIns="474755" bIns="415824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উন্নত গ্রাম এলাকার উপাদান</a:t>
            </a:r>
            <a:endParaRPr lang="en-US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BCFD6A7-CF10-46B9-A61C-B2B1ED83295B}"/>
              </a:ext>
            </a:extLst>
          </p:cNvPr>
          <p:cNvSpPr/>
          <p:nvPr/>
        </p:nvSpPr>
        <p:spPr>
          <a:xfrm>
            <a:off x="4932562" y="177800"/>
            <a:ext cx="2693600" cy="1868096"/>
          </a:xfrm>
          <a:custGeom>
            <a:avLst/>
            <a:gdLst>
              <a:gd name="connsiteX0" fmla="*/ 0 w 2226015"/>
              <a:gd name="connsiteY0" fmla="*/ 934048 h 1868096"/>
              <a:gd name="connsiteX1" fmla="*/ 533715 w 2226015"/>
              <a:gd name="connsiteY1" fmla="*/ 0 h 1868096"/>
              <a:gd name="connsiteX2" fmla="*/ 1692300 w 2226015"/>
              <a:gd name="connsiteY2" fmla="*/ 0 h 1868096"/>
              <a:gd name="connsiteX3" fmla="*/ 2226015 w 2226015"/>
              <a:gd name="connsiteY3" fmla="*/ 934048 h 1868096"/>
              <a:gd name="connsiteX4" fmla="*/ 1692300 w 2226015"/>
              <a:gd name="connsiteY4" fmla="*/ 1868096 h 1868096"/>
              <a:gd name="connsiteX5" fmla="*/ 533715 w 2226015"/>
              <a:gd name="connsiteY5" fmla="*/ 1868096 h 1868096"/>
              <a:gd name="connsiteX6" fmla="*/ 0 w 222601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015" h="1868096">
                <a:moveTo>
                  <a:pt x="0" y="934048"/>
                </a:moveTo>
                <a:lnTo>
                  <a:pt x="533715" y="0"/>
                </a:lnTo>
                <a:lnTo>
                  <a:pt x="1692300" y="0"/>
                </a:lnTo>
                <a:lnTo>
                  <a:pt x="2226015" y="934048"/>
                </a:lnTo>
                <a:lnTo>
                  <a:pt x="169230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856" tIns="349424" rIns="407856" bIns="349424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5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35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6725532-3251-426F-818C-BBFC8B16728E}"/>
              </a:ext>
            </a:extLst>
          </p:cNvPr>
          <p:cNvSpPr/>
          <p:nvPr/>
        </p:nvSpPr>
        <p:spPr>
          <a:xfrm>
            <a:off x="8079790" y="2761775"/>
            <a:ext cx="1203005" cy="856612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0B30E3-04EE-4209-8E16-6A9F99E735D4}"/>
              </a:ext>
            </a:extLst>
          </p:cNvPr>
          <p:cNvSpPr/>
          <p:nvPr/>
        </p:nvSpPr>
        <p:spPr>
          <a:xfrm>
            <a:off x="7353897" y="1326804"/>
            <a:ext cx="2612938" cy="186809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571" tIns="355303" rIns="403571" bIns="35530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 ও নালা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0EAEDB1-BA75-400B-B6A7-26716875F490}"/>
              </a:ext>
            </a:extLst>
          </p:cNvPr>
          <p:cNvSpPr/>
          <p:nvPr/>
        </p:nvSpPr>
        <p:spPr>
          <a:xfrm>
            <a:off x="7104481" y="4569465"/>
            <a:ext cx="1203005" cy="856612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12BE1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2A7729-C87B-4C90-A3F4-333A6944E005}"/>
              </a:ext>
            </a:extLst>
          </p:cNvPr>
          <p:cNvSpPr/>
          <p:nvPr/>
        </p:nvSpPr>
        <p:spPr>
          <a:xfrm>
            <a:off x="7369261" y="3585613"/>
            <a:ext cx="2612938" cy="186809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571" tIns="355303" rIns="403571" bIns="35530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সেনেটারি</a:t>
            </a:r>
            <a:endParaRPr lang="bn-BD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1F2B5C7-F893-4004-9BC1-D2D304B05B6A}"/>
              </a:ext>
            </a:extLst>
          </p:cNvPr>
          <p:cNvSpPr/>
          <p:nvPr/>
        </p:nvSpPr>
        <p:spPr>
          <a:xfrm>
            <a:off x="4685121" y="4757110"/>
            <a:ext cx="1203005" cy="856612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03DB4C-DC79-41B0-A771-789FEC49F629}"/>
              </a:ext>
            </a:extLst>
          </p:cNvPr>
          <p:cNvSpPr/>
          <p:nvPr/>
        </p:nvSpPr>
        <p:spPr>
          <a:xfrm>
            <a:off x="4972893" y="4735903"/>
            <a:ext cx="2612938" cy="186809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571" tIns="355303" rIns="403571" bIns="35530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bn-BD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80F56B3-CC34-4565-94AD-5C08845A4DA2}"/>
              </a:ext>
            </a:extLst>
          </p:cNvPr>
          <p:cNvSpPr/>
          <p:nvPr/>
        </p:nvSpPr>
        <p:spPr>
          <a:xfrm>
            <a:off x="3258128" y="3156343"/>
            <a:ext cx="1203005" cy="856612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EF3B96-AAD1-4A06-BF93-DD6A5B7021F1}"/>
              </a:ext>
            </a:extLst>
          </p:cNvPr>
          <p:cNvSpPr/>
          <p:nvPr/>
        </p:nvSpPr>
        <p:spPr>
          <a:xfrm>
            <a:off x="2565400" y="3586899"/>
            <a:ext cx="2612938" cy="186809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1" tIns="347683" rIns="395951" bIns="347683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000" b="1" kern="1200" dirty="0">
                <a:latin typeface="NikoshBAN" pitchFamily="2" charset="0"/>
                <a:cs typeface="NikoshBAN" pitchFamily="2" charset="0"/>
              </a:rPr>
              <a:t>পানি সেচের</a:t>
            </a:r>
            <a:r>
              <a:rPr lang="en-US" sz="30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kern="1200" dirty="0">
                <a:latin typeface="NikoshBAN" pitchFamily="2" charset="0"/>
                <a:cs typeface="NikoshBAN" pitchFamily="2" charset="0"/>
              </a:rPr>
              <a:t>ব্যাবস্থা</a:t>
            </a:r>
            <a:endParaRPr lang="bn-BD" sz="30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AB670C-38EA-4731-8FA3-BB25B4F791B7}"/>
              </a:ext>
            </a:extLst>
          </p:cNvPr>
          <p:cNvSpPr/>
          <p:nvPr/>
        </p:nvSpPr>
        <p:spPr>
          <a:xfrm>
            <a:off x="2565400" y="1324234"/>
            <a:ext cx="2612938" cy="1868096"/>
          </a:xfrm>
          <a:custGeom>
            <a:avLst/>
            <a:gdLst>
              <a:gd name="connsiteX0" fmla="*/ 0 w 2159355"/>
              <a:gd name="connsiteY0" fmla="*/ 934048 h 1868096"/>
              <a:gd name="connsiteX1" fmla="*/ 533715 w 2159355"/>
              <a:gd name="connsiteY1" fmla="*/ 0 h 1868096"/>
              <a:gd name="connsiteX2" fmla="*/ 1625640 w 2159355"/>
              <a:gd name="connsiteY2" fmla="*/ 0 h 1868096"/>
              <a:gd name="connsiteX3" fmla="*/ 2159355 w 2159355"/>
              <a:gd name="connsiteY3" fmla="*/ 934048 h 1868096"/>
              <a:gd name="connsiteX4" fmla="*/ 1625640 w 2159355"/>
              <a:gd name="connsiteY4" fmla="*/ 1868096 h 1868096"/>
              <a:gd name="connsiteX5" fmla="*/ 533715 w 2159355"/>
              <a:gd name="connsiteY5" fmla="*/ 1868096 h 1868096"/>
              <a:gd name="connsiteX6" fmla="*/ 0 w 2159355"/>
              <a:gd name="connsiteY6" fmla="*/ 934048 h 18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355" h="1868096">
                <a:moveTo>
                  <a:pt x="0" y="934048"/>
                </a:moveTo>
                <a:lnTo>
                  <a:pt x="533715" y="0"/>
                </a:lnTo>
                <a:lnTo>
                  <a:pt x="1625640" y="0"/>
                </a:lnTo>
                <a:lnTo>
                  <a:pt x="2159355" y="934048"/>
                </a:lnTo>
                <a:lnTo>
                  <a:pt x="1625640" y="1868096"/>
                </a:lnTo>
                <a:lnTo>
                  <a:pt x="533715" y="1868096"/>
                </a:lnTo>
                <a:lnTo>
                  <a:pt x="0" y="934048"/>
                </a:lnTo>
                <a:close/>
              </a:path>
            </a:pathLst>
          </a:custGeom>
          <a:blipFill rotWithShape="0"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571" tIns="355303" rIns="403571" bIns="35530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ডাস্টবিন</a:t>
            </a:r>
            <a:endParaRPr lang="en-US" sz="36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1C89FF-1275-4E35-95CB-27A245E0CB3A}"/>
              </a:ext>
            </a:extLst>
          </p:cNvPr>
          <p:cNvSpPr txBox="1"/>
          <p:nvPr/>
        </p:nvSpPr>
        <p:spPr>
          <a:xfrm>
            <a:off x="340530" y="3429000"/>
            <a:ext cx="6087978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ঃবিজিত দাস চৌধুরী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ফাগুবাঁশবাড়ি 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 কানাইঘাট, সিলেট।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মোবাইলঃ০১৭২৬৪৯৮৯৪০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Bijitdas.ict@gmail.com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1485E-974A-4AED-AC8F-F2DE1C898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6" y="522946"/>
            <a:ext cx="5297633" cy="5981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EEAEF-75B6-433E-8263-C684EE33B73C}"/>
              </a:ext>
            </a:extLst>
          </p:cNvPr>
          <p:cNvSpPr txBox="1"/>
          <p:nvPr/>
        </p:nvSpPr>
        <p:spPr>
          <a:xfrm>
            <a:off x="325220" y="522946"/>
            <a:ext cx="608797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Left-Right-Up 6">
            <a:extLst>
              <a:ext uri="{FF2B5EF4-FFF2-40B4-BE49-F238E27FC236}">
                <a16:creationId xmlns:a16="http://schemas.microsoft.com/office/drawing/2014/main" id="{0C03ACBC-B31F-409C-AA1E-4D4838B6DA81}"/>
              </a:ext>
            </a:extLst>
          </p:cNvPr>
          <p:cNvSpPr/>
          <p:nvPr/>
        </p:nvSpPr>
        <p:spPr>
          <a:xfrm rot="5400000">
            <a:off x="3640282" y="723901"/>
            <a:ext cx="1724888" cy="3186545"/>
          </a:xfrm>
          <a:prstGeom prst="leftRightUpArrow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25A1BE7F-1C9B-4245-B648-7F6C03C4D0EE}"/>
              </a:ext>
            </a:extLst>
          </p:cNvPr>
          <p:cNvSpPr txBox="1"/>
          <p:nvPr/>
        </p:nvSpPr>
        <p:spPr>
          <a:xfrm>
            <a:off x="3581400" y="500390"/>
            <a:ext cx="5029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2B517-D4A9-42D8-93AB-E7CF70D55DEE}"/>
              </a:ext>
            </a:extLst>
          </p:cNvPr>
          <p:cNvSpPr/>
          <p:nvPr/>
        </p:nvSpPr>
        <p:spPr>
          <a:xfrm>
            <a:off x="1676400" y="2407335"/>
            <a:ext cx="9296400" cy="2585323"/>
          </a:xfrm>
          <a:prstGeom prst="rect">
            <a:avLst/>
          </a:prstGeom>
          <a:solidFill>
            <a:srgbClr val="00FF00"/>
          </a:solidFill>
          <a:ln w="762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য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উন্নয়নমুলক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করবে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তার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প্রস্তুত 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11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00000"/>
            </a:gs>
            <a:gs pos="83000">
              <a:srgbClr val="00FFFF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324C39C-79D9-443B-8CC8-C6B30866446C}"/>
              </a:ext>
            </a:extLst>
          </p:cNvPr>
          <p:cNvSpPr txBox="1"/>
          <p:nvPr/>
        </p:nvSpPr>
        <p:spPr>
          <a:xfrm>
            <a:off x="2286000" y="152112"/>
            <a:ext cx="787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86C7C50-8F45-4583-85B0-4D441263E211}"/>
              </a:ext>
            </a:extLst>
          </p:cNvPr>
          <p:cNvSpPr txBox="1"/>
          <p:nvPr/>
        </p:nvSpPr>
        <p:spPr>
          <a:xfrm>
            <a:off x="711200" y="1353691"/>
            <a:ext cx="106807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জন্য কোন কোন উপাদান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প্রয়োজন তার 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7BED24-CA08-4E18-8584-4EBE892D889D}"/>
              </a:ext>
            </a:extLst>
          </p:cNvPr>
          <p:cNvGrpSpPr/>
          <p:nvPr/>
        </p:nvGrpSpPr>
        <p:grpSpPr>
          <a:xfrm>
            <a:off x="1587500" y="2863046"/>
            <a:ext cx="2374900" cy="3969553"/>
            <a:chOff x="1574800" y="3697357"/>
            <a:chExt cx="2209800" cy="2854186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6A1F3030-B548-43C2-98D1-CD301D1AA162}"/>
                </a:ext>
              </a:extLst>
            </p:cNvPr>
            <p:cNvSpPr txBox="1"/>
            <p:nvPr/>
          </p:nvSpPr>
          <p:spPr>
            <a:xfrm>
              <a:off x="1574800" y="3697357"/>
              <a:ext cx="2209800" cy="553243"/>
            </a:xfrm>
            <a:prstGeom prst="rect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b="1" dirty="0">
                  <a:latin typeface="NikoshBAN" pitchFamily="2" charset="0"/>
                  <a:cs typeface="NikoshBAN" pitchFamily="2" charset="0"/>
                </a:rPr>
                <a:t>সুরমা ০১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C2A6873F-AD2C-4092-AE1A-A84044B5F1BC}"/>
                </a:ext>
              </a:extLst>
            </p:cNvPr>
            <p:cNvSpPr/>
            <p:nvPr/>
          </p:nvSpPr>
          <p:spPr>
            <a:xfrm>
              <a:off x="1574800" y="4417943"/>
              <a:ext cx="2209800" cy="2133600"/>
            </a:xfrm>
            <a:prstGeom prst="frame">
              <a:avLst/>
            </a:prstGeom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44C1DF-BE79-4489-BC00-660659D4BB72}"/>
              </a:ext>
            </a:extLst>
          </p:cNvPr>
          <p:cNvGrpSpPr/>
          <p:nvPr/>
        </p:nvGrpSpPr>
        <p:grpSpPr>
          <a:xfrm>
            <a:off x="8674100" y="2863046"/>
            <a:ext cx="2387599" cy="3994954"/>
            <a:chOff x="8674100" y="3618299"/>
            <a:chExt cx="2387599" cy="2841486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4996B54-D529-4E51-AF98-BB8069340651}"/>
                </a:ext>
              </a:extLst>
            </p:cNvPr>
            <p:cNvSpPr txBox="1"/>
            <p:nvPr/>
          </p:nvSpPr>
          <p:spPr>
            <a:xfrm>
              <a:off x="8674100" y="3618299"/>
              <a:ext cx="2374900" cy="547279"/>
            </a:xfrm>
            <a:prstGeom prst="rect">
              <a:avLst/>
            </a:prstGeom>
            <a:solidFill>
              <a:srgbClr val="00FFFF"/>
            </a:solidFill>
            <a:ln w="76200">
              <a:solidFill>
                <a:schemeClr val="accent4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মনু ০৩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B593A6B-91E5-4986-B1E5-9C375845E322}"/>
                </a:ext>
              </a:extLst>
            </p:cNvPr>
            <p:cNvSpPr/>
            <p:nvPr/>
          </p:nvSpPr>
          <p:spPr>
            <a:xfrm>
              <a:off x="8686800" y="4326185"/>
              <a:ext cx="2374899" cy="2133600"/>
            </a:xfrm>
            <a:prstGeom prst="frame">
              <a:avLst/>
            </a:prstGeom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399F7E-ACFD-4276-AD0A-4F4C5A8035F0}"/>
              </a:ext>
            </a:extLst>
          </p:cNvPr>
          <p:cNvGrpSpPr/>
          <p:nvPr/>
        </p:nvGrpSpPr>
        <p:grpSpPr>
          <a:xfrm>
            <a:off x="5041900" y="2863046"/>
            <a:ext cx="2527300" cy="3969553"/>
            <a:chOff x="5080000" y="3684657"/>
            <a:chExt cx="2286000" cy="3071742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170E25C1-3044-46FF-AFE6-0AABB6B07B17}"/>
                </a:ext>
              </a:extLst>
            </p:cNvPr>
            <p:cNvSpPr txBox="1"/>
            <p:nvPr/>
          </p:nvSpPr>
          <p:spPr>
            <a:xfrm>
              <a:off x="5080000" y="3684657"/>
              <a:ext cx="2286000" cy="595413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কুশিয়ারা ০২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B99233AF-C2F3-4523-A2AE-7EE94357578C}"/>
                </a:ext>
              </a:extLst>
            </p:cNvPr>
            <p:cNvSpPr/>
            <p:nvPr/>
          </p:nvSpPr>
          <p:spPr>
            <a:xfrm>
              <a:off x="5080000" y="4417943"/>
              <a:ext cx="2286000" cy="2338456"/>
            </a:xfrm>
            <a:prstGeom prst="fram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58FC53-F567-4225-A77B-2F7DE9E267B6}"/>
              </a:ext>
            </a:extLst>
          </p:cNvPr>
          <p:cNvSpPr txBox="1"/>
          <p:nvPr/>
        </p:nvSpPr>
        <p:spPr>
          <a:xfrm>
            <a:off x="4108361" y="169176"/>
            <a:ext cx="439169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6498F28-4DAA-486A-B8D0-86087F86BE08}"/>
              </a:ext>
            </a:extLst>
          </p:cNvPr>
          <p:cNvSpPr txBox="1"/>
          <p:nvPr/>
        </p:nvSpPr>
        <p:spPr>
          <a:xfrm>
            <a:off x="1068945" y="1279191"/>
            <a:ext cx="6825803" cy="64633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প্রশ্নঃ গ্রামাঞ্চলে নিজ এলাকা বলতে কি বুঝ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FF638-945E-4AC5-987F-9CE9F4B75441}"/>
              </a:ext>
            </a:extLst>
          </p:cNvPr>
          <p:cNvSpPr/>
          <p:nvPr/>
        </p:nvSpPr>
        <p:spPr>
          <a:xfrm>
            <a:off x="1066798" y="2133600"/>
            <a:ext cx="9171907" cy="615553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bn-IN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এলাকা বলতে পাড়া, গ্রাম</a:t>
            </a:r>
            <a:r>
              <a:rPr lang="en-US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,ও</a:t>
            </a:r>
            <a:r>
              <a:rPr lang="bn-IN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ইউনিয়নকে</a:t>
            </a:r>
            <a:r>
              <a:rPr lang="en-US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E8F69E7-8E70-44F7-BE0B-B85CA4436518}"/>
              </a:ext>
            </a:extLst>
          </p:cNvPr>
          <p:cNvSpPr txBox="1"/>
          <p:nvPr/>
        </p:nvSpPr>
        <p:spPr>
          <a:xfrm>
            <a:off x="1066798" y="2938730"/>
            <a:ext cx="10751711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প্রশ্নঃ গ্রামাঞ্চলে যারা বাস করেন তাদের সামাজিক পরিবেশের উন্নয়নের জন্য তুমি কি করবে তা তিনটি বাক্যে লিখ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78797B-5A5D-4D40-8774-EAE1AD07CDA6}"/>
              </a:ext>
            </a:extLst>
          </p:cNvPr>
          <p:cNvSpPr/>
          <p:nvPr/>
        </p:nvSpPr>
        <p:spPr>
          <a:xfrm>
            <a:off x="1066798" y="4331956"/>
            <a:ext cx="9169759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বন্ধুদের সহায়তা নিয়ে সাঁকো মেরামত করব।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২। নিজ এলাকায় বৃক্ষ রোপন করব।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৩। নলকূপের জন্য ইউনিয়ন চেয়ারম্যানের নিকট আবেদন করব।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41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99" y="5016500"/>
            <a:ext cx="1170256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তোমার এলাকায়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উন্নয়নমূলক কাজ আছে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আর কি কি নেই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তার একটি তালিকা তৈরি করে আনবে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5971" y="2616200"/>
            <a:ext cx="4007729" cy="1446550"/>
          </a:xfrm>
          <a:prstGeom prst="rightArrow">
            <a:avLst>
              <a:gd name="adj1" fmla="val 48244"/>
              <a:gd name="adj2" fmla="val 101799"/>
            </a:avLst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CD521-B718-4C00-A393-C5D18144B007}"/>
              </a:ext>
            </a:extLst>
          </p:cNvPr>
          <p:cNvSpPr txBox="1"/>
          <p:nvPr/>
        </p:nvSpPr>
        <p:spPr>
          <a:xfrm>
            <a:off x="195971" y="431223"/>
            <a:ext cx="4699588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1DF114-545C-4348-B993-3AD818607848}"/>
              </a:ext>
            </a:extLst>
          </p:cNvPr>
          <p:cNvGrpSpPr/>
          <p:nvPr/>
        </p:nvGrpSpPr>
        <p:grpSpPr>
          <a:xfrm>
            <a:off x="5361549" y="115202"/>
            <a:ext cx="6734714" cy="4659603"/>
            <a:chOff x="5929747" y="207819"/>
            <a:chExt cx="6122555" cy="5597236"/>
          </a:xfrm>
          <a:blipFill>
            <a:blip r:embed="rId3"/>
            <a:tile tx="0" ty="0" sx="100000" sy="100000" flip="none" algn="tl"/>
          </a:blip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161A29-1C16-4DFE-9DDA-99D870498B72}"/>
                </a:ext>
              </a:extLst>
            </p:cNvPr>
            <p:cNvGrpSpPr/>
            <p:nvPr/>
          </p:nvGrpSpPr>
          <p:grpSpPr>
            <a:xfrm>
              <a:off x="5929747" y="207819"/>
              <a:ext cx="6122555" cy="5597236"/>
              <a:chOff x="3241963" y="263237"/>
              <a:chExt cx="6511637" cy="4584686"/>
            </a:xfrm>
            <a:grpFill/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792DCD8-5722-4BC2-9DA7-2D017F8ECC77}"/>
                  </a:ext>
                </a:extLst>
              </p:cNvPr>
              <p:cNvSpPr/>
              <p:nvPr/>
            </p:nvSpPr>
            <p:spPr>
              <a:xfrm>
                <a:off x="3241963" y="263237"/>
                <a:ext cx="6511637" cy="2008914"/>
              </a:xfrm>
              <a:prstGeom prst="triangle">
                <a:avLst/>
              </a:prstGeom>
              <a:grpFill/>
              <a:ln w="762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ame 13">
                <a:extLst>
                  <a:ext uri="{FF2B5EF4-FFF2-40B4-BE49-F238E27FC236}">
                    <a16:creationId xmlns:a16="http://schemas.microsoft.com/office/drawing/2014/main" id="{497B9375-BC30-4AE2-81FE-C9C22A4F327C}"/>
                  </a:ext>
                </a:extLst>
              </p:cNvPr>
              <p:cNvSpPr/>
              <p:nvPr/>
            </p:nvSpPr>
            <p:spPr>
              <a:xfrm>
                <a:off x="4372240" y="2299596"/>
                <a:ext cx="4218710" cy="2548327"/>
              </a:xfrm>
              <a:prstGeom prst="frame">
                <a:avLst/>
              </a:prstGeom>
              <a:grpFill/>
              <a:ln w="762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9079C2C1-FBB1-44A2-8260-A0FFE5A16072}"/>
                </a:ext>
              </a:extLst>
            </p:cNvPr>
            <p:cNvSpPr/>
            <p:nvPr/>
          </p:nvSpPr>
          <p:spPr>
            <a:xfrm>
              <a:off x="7523015" y="3228109"/>
              <a:ext cx="443345" cy="872836"/>
            </a:xfrm>
            <a:prstGeom prst="frame">
              <a:avLst/>
            </a:prstGeom>
            <a:grpFill/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90578FB-26B8-49C4-8E81-2491D2F50FBD}"/>
                </a:ext>
              </a:extLst>
            </p:cNvPr>
            <p:cNvSpPr/>
            <p:nvPr/>
          </p:nvSpPr>
          <p:spPr>
            <a:xfrm>
              <a:off x="10002986" y="3228104"/>
              <a:ext cx="443345" cy="872836"/>
            </a:xfrm>
            <a:prstGeom prst="frame">
              <a:avLst/>
            </a:prstGeom>
            <a:grpFill/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B072020A-85A8-4D5B-B688-F840D2E30ACB}"/>
                </a:ext>
              </a:extLst>
            </p:cNvPr>
            <p:cNvSpPr/>
            <p:nvPr/>
          </p:nvSpPr>
          <p:spPr>
            <a:xfrm>
              <a:off x="8496888" y="3228104"/>
              <a:ext cx="1076436" cy="1911932"/>
            </a:xfrm>
            <a:prstGeom prst="frame">
              <a:avLst/>
            </a:prstGeom>
            <a:grpFill/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66901"/>
            <a:ext cx="10071100" cy="482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0B22229-2D0B-4431-B67E-747300BEB8F8}"/>
              </a:ext>
            </a:extLst>
          </p:cNvPr>
          <p:cNvSpPr/>
          <p:nvPr/>
        </p:nvSpPr>
        <p:spPr>
          <a:xfrm>
            <a:off x="355600" y="139699"/>
            <a:ext cx="11506200" cy="1562101"/>
          </a:xfrm>
          <a:prstGeom prst="downArrow">
            <a:avLst>
              <a:gd name="adj1" fmla="val 61258"/>
              <a:gd name="adj2" fmla="val 19919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এখানেই সমাপ্তি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9B5510-D471-4182-B41E-D1EC9C18C973}"/>
              </a:ext>
            </a:extLst>
          </p:cNvPr>
          <p:cNvSpPr txBox="1"/>
          <p:nvPr/>
        </p:nvSpPr>
        <p:spPr>
          <a:xfrm>
            <a:off x="360608" y="2374900"/>
            <a:ext cx="573539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 , শাখা-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উপস্থিত শিক্ষার্থী-৪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ECF3F-341A-4DE2-9327-489314111E92}"/>
              </a:ext>
            </a:extLst>
          </p:cNvPr>
          <p:cNvSpPr txBox="1"/>
          <p:nvPr/>
        </p:nvSpPr>
        <p:spPr>
          <a:xfrm>
            <a:off x="1028701" y="489396"/>
            <a:ext cx="438454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8D8AF-2DC9-4C53-A301-05D272115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08" y="114300"/>
            <a:ext cx="5735392" cy="657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55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8BE214-BEA7-455F-9181-92D466FF0746}"/>
              </a:ext>
            </a:extLst>
          </p:cNvPr>
          <p:cNvSpPr/>
          <p:nvPr/>
        </p:nvSpPr>
        <p:spPr>
          <a:xfrm>
            <a:off x="266700" y="288410"/>
            <a:ext cx="5969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7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2703D-D9FB-4256-A88B-60C212DE9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288410"/>
            <a:ext cx="5410200" cy="6328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6B769-7F7D-41A5-8C50-F60BD9FA1303}"/>
              </a:ext>
            </a:extLst>
          </p:cNvPr>
          <p:cNvSpPr txBox="1"/>
          <p:nvPr/>
        </p:nvSpPr>
        <p:spPr>
          <a:xfrm>
            <a:off x="139700" y="2446020"/>
            <a:ext cx="6096000" cy="37856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FF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এলাকার উন্নয়ন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০২ (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 ১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453640" y="1690256"/>
            <a:ext cx="993776" cy="1290380"/>
          </a:xfrm>
          <a:prstGeom prst="downArrow">
            <a:avLst>
              <a:gd name="adj1" fmla="val 44423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" name="TextBox 2"/>
          <p:cNvSpPr txBox="1"/>
          <p:nvPr/>
        </p:nvSpPr>
        <p:spPr>
          <a:xfrm>
            <a:off x="832433" y="3237637"/>
            <a:ext cx="10237354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৯.১.১ 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 এলাকার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কর্মকাণ্ডের 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ারবে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432" y="5321301"/>
            <a:ext cx="1023735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৯.১.২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সব কাজে যথাসম্ভব 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অংশগ্রহন করবে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9F738-9FDB-4891-BBA8-B1481BA45890}"/>
              </a:ext>
            </a:extLst>
          </p:cNvPr>
          <p:cNvSpPr/>
          <p:nvPr/>
        </p:nvSpPr>
        <p:spPr>
          <a:xfrm>
            <a:off x="2216727" y="464738"/>
            <a:ext cx="7523018" cy="101045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6B096C8-DE7A-4040-8CEF-E4E2C0101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15895"/>
              </p:ext>
            </p:extLst>
          </p:nvPr>
        </p:nvGraphicFramePr>
        <p:xfrm>
          <a:off x="2679700" y="3200400"/>
          <a:ext cx="6362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3468960" imgH="437760" progId="Package">
                  <p:embed/>
                </p:oleObj>
              </mc:Choice>
              <mc:Fallback>
                <p:oleObj name="Packager Shell Object" showAsIcon="1" r:id="rId3" imgW="3468960" imgH="437760" progId="Packag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200400"/>
                        <a:ext cx="6362700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1EC40D-5149-4F15-A61A-5A1CCC429E98}"/>
              </a:ext>
            </a:extLst>
          </p:cNvPr>
          <p:cNvSpPr txBox="1"/>
          <p:nvPr/>
        </p:nvSpPr>
        <p:spPr>
          <a:xfrm>
            <a:off x="4165600" y="774700"/>
            <a:ext cx="39243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6937"/>
            <a:ext cx="5854700" cy="5606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46100" y="6037431"/>
            <a:ext cx="477718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একটি উন্নত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গ্রাম এলাকার 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1" y="186937"/>
            <a:ext cx="5664199" cy="5606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815931" y="6035487"/>
            <a:ext cx="4906170" cy="6617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700" b="1" dirty="0">
                <a:latin typeface="NikoshBAN" pitchFamily="2" charset="0"/>
                <a:cs typeface="NikoshBAN" pitchFamily="2" charset="0"/>
              </a:rPr>
              <a:t>একটি অনুন্নত গ্রাম এলাকার ছবি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944" y="841248"/>
            <a:ext cx="345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pic>
        <p:nvPicPr>
          <p:cNvPr id="2050" name="Picture 2" descr="C:\Users\DELL\Desktop\HELAL\260px-Bd_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" y="106368"/>
            <a:ext cx="5957824" cy="5430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75DE6-93BA-4486-8129-BBBFA46E1B66}"/>
              </a:ext>
            </a:extLst>
          </p:cNvPr>
          <p:cNvSpPr txBox="1"/>
          <p:nvPr/>
        </p:nvSpPr>
        <p:spPr>
          <a:xfrm>
            <a:off x="927099" y="5816600"/>
            <a:ext cx="4089401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E3CF3D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8FE5A-8067-4C7D-8212-0344571D036C}"/>
              </a:ext>
            </a:extLst>
          </p:cNvPr>
          <p:cNvSpPr txBox="1"/>
          <p:nvPr/>
        </p:nvSpPr>
        <p:spPr>
          <a:xfrm>
            <a:off x="7175502" y="5816600"/>
            <a:ext cx="396951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A95736-AB9D-4A01-BFE6-783CBA644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368"/>
            <a:ext cx="5653024" cy="5430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6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64082"/>
            <a:ext cx="5943602" cy="5312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4082"/>
            <a:ext cx="5473700" cy="5312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627980" y="5964445"/>
            <a:ext cx="315992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রাস্তাঘাট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300" y="5961560"/>
            <a:ext cx="37084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12BE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358</Words>
  <Application>Microsoft Office PowerPoint</Application>
  <PresentationFormat>Widescreen</PresentationFormat>
  <Paragraphs>86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123</cp:revision>
  <dcterms:created xsi:type="dcterms:W3CDTF">2020-04-05T03:00:23Z</dcterms:created>
  <dcterms:modified xsi:type="dcterms:W3CDTF">2020-04-10T04:28:14Z</dcterms:modified>
</cp:coreProperties>
</file>