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4" r:id="rId3"/>
    <p:sldId id="283" r:id="rId4"/>
    <p:sldId id="266" r:id="rId5"/>
    <p:sldId id="263" r:id="rId6"/>
    <p:sldId id="267" r:id="rId7"/>
    <p:sldId id="260" r:id="rId8"/>
    <p:sldId id="259" r:id="rId9"/>
    <p:sldId id="257" r:id="rId10"/>
    <p:sldId id="268" r:id="rId11"/>
    <p:sldId id="276" r:id="rId12"/>
    <p:sldId id="277" r:id="rId13"/>
    <p:sldId id="279" r:id="rId14"/>
    <p:sldId id="258" r:id="rId15"/>
    <p:sldId id="262" r:id="rId16"/>
    <p:sldId id="270" r:id="rId17"/>
    <p:sldId id="281" r:id="rId18"/>
    <p:sldId id="282" r:id="rId19"/>
    <p:sldId id="280" r:id="rId20"/>
    <p:sldId id="261" r:id="rId21"/>
    <p:sldId id="27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C3552-CD3C-415E-84A2-5F867DB0C157}" type="datetimeFigureOut">
              <a:rPr lang="en-US" smtClean="0"/>
              <a:t>09-Apr-20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CD0-D65E-4C9E-B173-2A442319F0AF}" type="slidenum">
              <a:rPr lang="en-US" smtClean="0"/>
              <a:t>‹#›</a:t>
            </a:fld>
            <a:endParaRPr lang="en-US"/>
          </a:p>
        </p:txBody>
      </p:sp>
    </p:spTree>
    <p:extLst>
      <p:ext uri="{BB962C8B-B14F-4D97-AF65-F5344CB8AC3E}">
        <p14:creationId xmlns:p14="http://schemas.microsoft.com/office/powerpoint/2010/main" val="177231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419023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305744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234756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35094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1473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66728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189602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278044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155991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307953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5428F74-9B91-4698-81E5-25CF8D6591CF}" type="datetimeFigureOut">
              <a:rPr lang="en-US" smtClean="0"/>
              <a:t>09-Apr-20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BB03018-52AA-4C2C-953D-D38987492C68}" type="slidenum">
              <a:rPr lang="en-US" smtClean="0"/>
              <a:t>‹#›</a:t>
            </a:fld>
            <a:endParaRPr lang="en-US"/>
          </a:p>
        </p:txBody>
      </p:sp>
    </p:spTree>
    <p:extLst>
      <p:ext uri="{BB962C8B-B14F-4D97-AF65-F5344CB8AC3E}">
        <p14:creationId xmlns:p14="http://schemas.microsoft.com/office/powerpoint/2010/main" val="328755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794716" y="6413679"/>
            <a:ext cx="6980350" cy="338554"/>
          </a:xfrm>
          <a:prstGeom prst="rect">
            <a:avLst/>
          </a:prstGeom>
          <a:noFill/>
        </p:spPr>
        <p:txBody>
          <a:bodyPr wrap="square" rtlCol="0">
            <a:spAutoFit/>
          </a:bodyPr>
          <a:lstStyle/>
          <a:p>
            <a:r>
              <a:rPr lang="en-US" sz="1600" dirty="0" err="1" smtClean="0">
                <a:solidFill>
                  <a:schemeClr val="bg1">
                    <a:lumMod val="50000"/>
                  </a:schemeClr>
                </a:solidFill>
                <a:latin typeface="NikoshBAN" panose="02000000000000000000" pitchFamily="2" charset="0"/>
                <a:cs typeface="NikoshBAN" panose="02000000000000000000" pitchFamily="2" charset="0"/>
              </a:rPr>
              <a:t>বিশ্ব</a:t>
            </a:r>
            <a:r>
              <a:rPr lang="en-US" sz="1600" dirty="0" smtClean="0">
                <a:solidFill>
                  <a:schemeClr val="bg1">
                    <a:lumMod val="50000"/>
                  </a:schemeClr>
                </a:solidFill>
                <a:latin typeface="NikoshBAN" panose="02000000000000000000" pitchFamily="2" charset="0"/>
                <a:cs typeface="NikoshBAN" panose="02000000000000000000" pitchFamily="2" charset="0"/>
              </a:rPr>
              <a:t> </a:t>
            </a:r>
            <a:r>
              <a:rPr lang="en-US" sz="1600" dirty="0" err="1" smtClean="0">
                <a:solidFill>
                  <a:schemeClr val="bg1">
                    <a:lumMod val="50000"/>
                  </a:schemeClr>
                </a:solidFill>
                <a:latin typeface="NikoshBAN" panose="02000000000000000000" pitchFamily="2" charset="0"/>
                <a:cs typeface="NikoshBAN" panose="02000000000000000000" pitchFamily="2" charset="0"/>
              </a:rPr>
              <a:t>নাথ</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দাস</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সহকারী</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শিক্ষক</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আইসিটি</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মগড়া</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উচ্চ</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বালিকা</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বিদ্যালয়</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মগড়া</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টাংগাইল</a:t>
            </a:r>
            <a:r>
              <a:rPr lang="en-US" sz="1600" baseline="0" dirty="0" smtClean="0">
                <a:solidFill>
                  <a:schemeClr val="bg1">
                    <a:lumMod val="50000"/>
                  </a:schemeClr>
                </a:solidFill>
                <a:latin typeface="NikoshBAN" panose="02000000000000000000" pitchFamily="2" charset="0"/>
                <a:cs typeface="NikoshBAN" panose="02000000000000000000" pitchFamily="2" charset="0"/>
              </a:rPr>
              <a:t>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সদর</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r>
              <a:rPr lang="en-US" sz="1600" baseline="0" dirty="0" err="1" smtClean="0">
                <a:solidFill>
                  <a:schemeClr val="bg1">
                    <a:lumMod val="50000"/>
                  </a:schemeClr>
                </a:solidFill>
                <a:latin typeface="NikoshBAN" panose="02000000000000000000" pitchFamily="2" charset="0"/>
                <a:cs typeface="NikoshBAN" panose="02000000000000000000" pitchFamily="2" charset="0"/>
              </a:rPr>
              <a:t>টাংগাইল</a:t>
            </a:r>
            <a:r>
              <a:rPr lang="en-US" sz="1600" baseline="0" dirty="0" smtClean="0">
                <a:solidFill>
                  <a:schemeClr val="bg1">
                    <a:lumMod val="50000"/>
                  </a:schemeClr>
                </a:solidFill>
                <a:latin typeface="NikoshBAN" panose="02000000000000000000" pitchFamily="2" charset="0"/>
                <a:cs typeface="NikoshBAN" panose="02000000000000000000" pitchFamily="2" charset="0"/>
              </a:rPr>
              <a:t> । </a:t>
            </a:r>
            <a:endParaRPr lang="en-US" sz="1600" dirty="0">
              <a:solidFill>
                <a:schemeClr val="bg1">
                  <a:lumMod val="50000"/>
                </a:schemeClr>
              </a:solidFill>
              <a:latin typeface="NikoshBAN" panose="02000000000000000000" pitchFamily="2" charset="0"/>
              <a:cs typeface="NikoshBAN" panose="02000000000000000000" pitchFamily="2" charset="0"/>
            </a:endParaRPr>
          </a:p>
        </p:txBody>
      </p:sp>
      <p:sp>
        <p:nvSpPr>
          <p:cNvPr id="3" name="TextBox 2"/>
          <p:cNvSpPr txBox="1"/>
          <p:nvPr userDrawn="1"/>
        </p:nvSpPr>
        <p:spPr>
          <a:xfrm>
            <a:off x="0" y="26126"/>
            <a:ext cx="12200708" cy="6831874"/>
          </a:xfrm>
          <a:prstGeom prst="rect">
            <a:avLst/>
          </a:prstGeom>
          <a:noFill/>
          <a:ln w="161925" cap="sq" cmpd="sng">
            <a:gradFill flip="none" rotWithShape="1">
              <a:gsLst>
                <a:gs pos="0">
                  <a:schemeClr val="accent5">
                    <a:lumMod val="40000"/>
                    <a:lumOff val="60000"/>
                  </a:schemeClr>
                </a:gs>
                <a:gs pos="60000">
                  <a:srgbClr val="218739"/>
                </a:gs>
                <a:gs pos="32000">
                  <a:srgbClr val="00B050"/>
                </a:gs>
                <a:gs pos="100000">
                  <a:srgbClr val="92D050"/>
                </a:gs>
              </a:gsLst>
              <a:path path="circle">
                <a:fillToRect l="50000" t="130000" r="50000" b="-30000"/>
              </a:path>
              <a:tileRect/>
            </a:gradFill>
            <a:prstDash val="sysDash"/>
            <a:round/>
          </a:ln>
        </p:spPr>
        <p:txBody>
          <a:bodyPr wrap="square" rtlCol="0">
            <a:spAutoFit/>
          </a:bodyPr>
          <a:lstStyle/>
          <a:p>
            <a:endParaRPr lang="en-US" dirty="0"/>
          </a:p>
        </p:txBody>
      </p:sp>
    </p:spTree>
    <p:extLst>
      <p:ext uri="{BB962C8B-B14F-4D97-AF65-F5344CB8AC3E}">
        <p14:creationId xmlns:p14="http://schemas.microsoft.com/office/powerpoint/2010/main" val="420822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360457" y="722832"/>
            <a:ext cx="9130939" cy="923330"/>
          </a:xfrm>
          <a:prstGeom prst="rect">
            <a:avLst/>
          </a:prstGeom>
          <a:noFill/>
          <a:ln>
            <a:noFill/>
          </a:ln>
        </p:spPr>
        <p:txBody>
          <a:bodyPr wrap="square" rtlCol="0">
            <a:spAutoFit/>
          </a:bodyPr>
          <a:lstStyle/>
          <a:p>
            <a:r>
              <a:rPr lang="en-US" sz="36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আজকের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শ্রেণীতে</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সবাইকে</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স্বাগত</a:t>
            </a:r>
            <a:endParaRPr lang="en-US" sz="16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346" y="1864705"/>
            <a:ext cx="6469160" cy="4348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4765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2055" y="556708"/>
            <a:ext cx="6051176"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রোকেয়া সাখাওয়াতের জন্ম </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5764030" y="2571432"/>
            <a:ext cx="5577840" cy="341632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বেগম রোকেয়া ৯ই ডিসেম্বর ১৮৮০ সালের রংপুর জেলার পায়রাবন্দ গ্রামে জন্মগ্রহণ করেন।তাঁর পিতা জহীর  মোহাম্মদ আবু আলী সাবের প্রভূত ভূসম্পত্তির অধিকারী ছিলেন। মাতা রাহাতুন্নেসা সাবেরা চৌধুরানী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42" t="37755" b="-720"/>
          <a:stretch/>
        </p:blipFill>
        <p:spPr>
          <a:xfrm>
            <a:off x="1290918" y="1842246"/>
            <a:ext cx="4101353" cy="43299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592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6">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6">
                                            <p:txEl>
                                              <p:pRg st="0" end="0"/>
                                            </p:txEl>
                                          </p:spTgt>
                                        </p:tgtEl>
                                        <p:attrNameLst>
                                          <p:attrName>ppt_w</p:attrName>
                                        </p:attrNameLst>
                                      </p:cBhvr>
                                    </p:anim>
                                    <p:anim by="(#ppt_w*0.50)" calcmode="lin" valueType="num">
                                      <p:cBhvr>
                                        <p:cTn id="24" dur="500" decel="50000" autoRev="1" fill="hold">
                                          <p:stCondLst>
                                            <p:cond delay="0"/>
                                          </p:stCondLst>
                                        </p:cTn>
                                        <p:tgtEl>
                                          <p:spTgt spid="6">
                                            <p:txEl>
                                              <p:pRg st="0" end="0"/>
                                            </p:txEl>
                                          </p:spTgt>
                                        </p:tgtEl>
                                        <p:attrNameLst>
                                          <p:attrName>ppt_x</p:attrName>
                                        </p:attrNameLst>
                                      </p:cBhvr>
                                    </p:anim>
                                    <p:anim from="(-#ppt_h/2)" to="(#ppt_y)" calcmode="lin" valueType="num">
                                      <p:cBhvr>
                                        <p:cTn id="25" dur="1000" fill="hold">
                                          <p:stCondLst>
                                            <p:cond delay="0"/>
                                          </p:stCondLst>
                                        </p:cTn>
                                        <p:tgtEl>
                                          <p:spTgt spid="6">
                                            <p:txEl>
                                              <p:pRg st="0" end="0"/>
                                            </p:txEl>
                                          </p:spTgt>
                                        </p:tgtEl>
                                        <p:attrNameLst>
                                          <p:attrName>ppt_y</p:attrName>
                                        </p:attrNameLst>
                                      </p:cBhvr>
                                    </p:anim>
                                    <p:animRot by="21600000">
                                      <p:cBhvr>
                                        <p:cTn id="26" dur="10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4593" y="504456"/>
            <a:ext cx="773705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রোকেয়া সাখাওয়াতের শিক্ষাজীবন </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4198941" y="2545337"/>
            <a:ext cx="6790765" cy="286232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বেগম রোকেয়া যে সময় জন্মগ্রহণ করেছিলেন সে সময়ে বাঙ্গালি মুসলমান সমাজে শিক্ষার ব্যাপক প্রচলন ছিলনা। লেখাপড়ার প্রতি রোকেয়ার ছিল প্রবল আগ্রহ। রোকেয়ার বড় ভাই রোকেয়াকে ইংরেজি শিক্ষায় শিক্ষিত করেন।</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21" y="1697787"/>
            <a:ext cx="3905795" cy="4349931"/>
          </a:xfrm>
          <a:prstGeom prst="rect">
            <a:avLst/>
          </a:prstGeom>
        </p:spPr>
      </p:pic>
    </p:spTree>
    <p:extLst>
      <p:ext uri="{BB962C8B-B14F-4D97-AF65-F5344CB8AC3E}">
        <p14:creationId xmlns:p14="http://schemas.microsoft.com/office/powerpoint/2010/main" val="34049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6">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6">
                                            <p:txEl>
                                              <p:pRg st="0" end="0"/>
                                            </p:txEl>
                                          </p:spTgt>
                                        </p:tgtEl>
                                        <p:attrNameLst>
                                          <p:attrName>ppt_w</p:attrName>
                                        </p:attrNameLst>
                                      </p:cBhvr>
                                    </p:anim>
                                    <p:anim by="(#ppt_w*0.50)" calcmode="lin" valueType="num">
                                      <p:cBhvr>
                                        <p:cTn id="23" dur="500" decel="50000" autoRev="1" fill="hold">
                                          <p:stCondLst>
                                            <p:cond delay="0"/>
                                          </p:stCondLst>
                                        </p:cTn>
                                        <p:tgtEl>
                                          <p:spTgt spid="6">
                                            <p:txEl>
                                              <p:pRg st="0" end="0"/>
                                            </p:txEl>
                                          </p:spTgt>
                                        </p:tgtEl>
                                        <p:attrNameLst>
                                          <p:attrName>ppt_x</p:attrName>
                                        </p:attrNameLst>
                                      </p:cBhvr>
                                    </p:anim>
                                    <p:anim from="(-#ppt_h/2)" to="(#ppt_y)" calcmode="lin" valueType="num">
                                      <p:cBhvr>
                                        <p:cTn id="24" dur="1000" fill="hold">
                                          <p:stCondLst>
                                            <p:cond delay="0"/>
                                          </p:stCondLst>
                                        </p:cTn>
                                        <p:tgtEl>
                                          <p:spTgt spid="6">
                                            <p:txEl>
                                              <p:pRg st="0" end="0"/>
                                            </p:txEl>
                                          </p:spTgt>
                                        </p:tgtEl>
                                        <p:attrNameLst>
                                          <p:attrName>ppt_y</p:attrName>
                                        </p:attrNameLst>
                                      </p:cBhvr>
                                    </p:anim>
                                    <p:animRot by="21600000">
                                      <p:cBhvr>
                                        <p:cTn id="25" dur="10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5390" y="531350"/>
            <a:ext cx="8368269"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রোকেয়া সাখাওয়াতের বৈবাহিক জীবন </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4455588" y="2191871"/>
            <a:ext cx="7301752" cy="286232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১৮৯৮ সালে কিশোরী বয়সেই বিহারের ভাগলপুরের ডেপুটি ম্যাজিস্ট্রেট সৈয়দ সাখাওয়াত হোসেনের সঙ্গে রোকেয়ার বিয়ে হয়।স্বামীর সহযোগীতায় তিনি তাঁর পড়াশোনার চর্চা চালিয়ে যান। বাংলা,ইংরেজি,ও উর্দু ভাষায় পারদর্শী হয়ে ওঠেন ।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36" y="1839686"/>
            <a:ext cx="3370216" cy="3947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55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6">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6">
                                            <p:txEl>
                                              <p:pRg st="0" end="0"/>
                                            </p:txEl>
                                          </p:spTgt>
                                        </p:tgtEl>
                                        <p:attrNameLst>
                                          <p:attrName>ppt_w</p:attrName>
                                        </p:attrNameLst>
                                      </p:cBhvr>
                                    </p:anim>
                                    <p:anim by="(#ppt_w*0.50)" calcmode="lin" valueType="num">
                                      <p:cBhvr>
                                        <p:cTn id="21" dur="500" decel="50000" autoRev="1" fill="hold">
                                          <p:stCondLst>
                                            <p:cond delay="0"/>
                                          </p:stCondLst>
                                        </p:cTn>
                                        <p:tgtEl>
                                          <p:spTgt spid="6">
                                            <p:txEl>
                                              <p:pRg st="0" end="0"/>
                                            </p:txEl>
                                          </p:spTgt>
                                        </p:tgtEl>
                                        <p:attrNameLst>
                                          <p:attrName>ppt_x</p:attrName>
                                        </p:attrNameLst>
                                      </p:cBhvr>
                                    </p:anim>
                                    <p:anim from="(-#ppt_h/2)" to="(#ppt_y)" calcmode="lin" valueType="num">
                                      <p:cBhvr>
                                        <p:cTn id="22" dur="1000" fill="hold">
                                          <p:stCondLst>
                                            <p:cond delay="0"/>
                                          </p:stCondLst>
                                        </p:cTn>
                                        <p:tgtEl>
                                          <p:spTgt spid="6">
                                            <p:txEl>
                                              <p:pRg st="0" end="0"/>
                                            </p:txEl>
                                          </p:spTgt>
                                        </p:tgtEl>
                                        <p:attrNameLst>
                                          <p:attrName>ppt_y</p:attrName>
                                        </p:attrNameLst>
                                      </p:cBhvr>
                                    </p:anim>
                                    <p:animRot by="21600000">
                                      <p:cBhvr>
                                        <p:cTn id="23" dur="10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0236" y="585139"/>
            <a:ext cx="8368269"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5400" dirty="0" smtClean="0">
                <a:latin typeface="NikoshBAN" panose="02000000000000000000" pitchFamily="2" charset="0"/>
                <a:cs typeface="NikoshBAN" panose="02000000000000000000" pitchFamily="2" charset="0"/>
              </a:rPr>
              <a:t>রোকেয়া সাখাওয়াতের উল্লেখযোগ্য গ্রন্থ  </a:t>
            </a:r>
            <a:endParaRPr lang="en-US" sz="5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684" y="1962853"/>
            <a:ext cx="2160750" cy="2900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029" y="1881051"/>
            <a:ext cx="2313879" cy="2991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69" y="1828800"/>
            <a:ext cx="2355252" cy="3043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744" y="1907177"/>
            <a:ext cx="2306364" cy="2965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492623" y="5029199"/>
            <a:ext cx="8875059" cy="1200329"/>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রোকেয়ার উল্লেখযোগ্য গ্রন্থগুলোর মধ্যে‘অবরোধ-বাসিনী’ , ‘পদ্মরাগ,’‘মতিচূর ১ম খন্ড’,‘সুলতানাজ ড্রিমস’,উল্লেখযোগ্য।</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508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45"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3001" y="568737"/>
            <a:ext cx="480713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জোড়ায় কাজ </a:t>
            </a:r>
            <a:endParaRPr lang="en-US" sz="4800" b="1" dirty="0">
              <a:latin typeface="NikoshBAN" panose="02000000000000000000" pitchFamily="2" charset="0"/>
              <a:cs typeface="NikoshBAN" panose="02000000000000000000" pitchFamily="2" charset="0"/>
            </a:endParaRPr>
          </a:p>
        </p:txBody>
      </p:sp>
      <p:sp>
        <p:nvSpPr>
          <p:cNvPr id="3" name="TextBox 2"/>
          <p:cNvSpPr txBox="1"/>
          <p:nvPr/>
        </p:nvSpPr>
        <p:spPr>
          <a:xfrm>
            <a:off x="2968282" y="5008098"/>
            <a:ext cx="6583679" cy="107721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200" b="1" dirty="0" smtClean="0">
                <a:latin typeface="NikoshBAN" panose="02000000000000000000" pitchFamily="2" charset="0"/>
                <a:cs typeface="NikoshBAN" panose="02000000000000000000" pitchFamily="2" charset="0"/>
              </a:rPr>
              <a:t>রোকেয়া সাখাওয়াত হোসেন এর শিক্ষা জীবন- </a:t>
            </a:r>
          </a:p>
          <a:p>
            <a:pPr algn="ctr"/>
            <a:r>
              <a:rPr lang="bn-BD" sz="3200" b="1" dirty="0" smtClean="0">
                <a:latin typeface="NikoshBAN" panose="02000000000000000000" pitchFamily="2" charset="0"/>
                <a:cs typeface="NikoshBAN" panose="02000000000000000000" pitchFamily="2" charset="0"/>
              </a:rPr>
              <a:t>সম্পর্কে তিনটি বাক্য জোড়ায় আলোচনা করে লেখ </a:t>
            </a:r>
            <a:r>
              <a:rPr lang="bn-BD" b="1" dirty="0" smtClean="0"/>
              <a:t>।</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623" y="1707776"/>
            <a:ext cx="4437529" cy="30121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36304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2524" y="2587213"/>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IN" sz="4800" b="1" dirty="0" smtClean="0">
                <a:latin typeface="NikoshBAN" panose="02000000000000000000" pitchFamily="2" charset="0"/>
                <a:cs typeface="NikoshBAN" panose="02000000000000000000" pitchFamily="2" charset="0"/>
              </a:rPr>
              <a:t>আগ্রহ </a:t>
            </a:r>
            <a:r>
              <a:rPr lang="bn-BD"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6" name="TextBox 5"/>
          <p:cNvSpPr txBox="1"/>
          <p:nvPr/>
        </p:nvSpPr>
        <p:spPr>
          <a:xfrm>
            <a:off x="1955970" y="3566544"/>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বিংশ   </a:t>
            </a:r>
            <a:endParaRPr lang="en-US" sz="4800" b="1" dirty="0">
              <a:latin typeface="NikoshBAN" panose="02000000000000000000" pitchFamily="2" charset="0"/>
              <a:cs typeface="NikoshBAN" panose="02000000000000000000" pitchFamily="2" charset="0"/>
            </a:endParaRPr>
          </a:p>
        </p:txBody>
      </p:sp>
      <p:sp>
        <p:nvSpPr>
          <p:cNvPr id="7" name="TextBox 6"/>
          <p:cNvSpPr txBox="1"/>
          <p:nvPr/>
        </p:nvSpPr>
        <p:spPr>
          <a:xfrm>
            <a:off x="1942523" y="4556631"/>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অগ্রদূত   </a:t>
            </a:r>
            <a:endParaRPr lang="en-US" sz="4800" b="1" dirty="0">
              <a:latin typeface="NikoshBAN" panose="02000000000000000000" pitchFamily="2" charset="0"/>
              <a:cs typeface="NikoshBAN" panose="02000000000000000000" pitchFamily="2" charset="0"/>
            </a:endParaRPr>
          </a:p>
        </p:txBody>
      </p:sp>
      <p:sp>
        <p:nvSpPr>
          <p:cNvPr id="8" name="TextBox 7"/>
          <p:cNvSpPr txBox="1"/>
          <p:nvPr/>
        </p:nvSpPr>
        <p:spPr>
          <a:xfrm>
            <a:off x="4362995" y="600892"/>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শব্দার্থ  </a:t>
            </a:r>
            <a:endParaRPr lang="en-US" sz="4800" b="1" dirty="0">
              <a:latin typeface="NikoshBAN" panose="02000000000000000000" pitchFamily="2" charset="0"/>
              <a:cs typeface="NikoshBAN" panose="02000000000000000000" pitchFamily="2" charset="0"/>
            </a:endParaRPr>
          </a:p>
        </p:txBody>
      </p:sp>
      <p:sp>
        <p:nvSpPr>
          <p:cNvPr id="9" name="TextBox 8"/>
          <p:cNvSpPr txBox="1"/>
          <p:nvPr/>
        </p:nvSpPr>
        <p:spPr>
          <a:xfrm>
            <a:off x="1927924" y="1436915"/>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অনুকুলে   </a:t>
            </a:r>
            <a:endParaRPr lang="en-US" sz="4800" b="1" dirty="0">
              <a:latin typeface="NikoshBAN" panose="02000000000000000000" pitchFamily="2" charset="0"/>
              <a:cs typeface="NikoshBAN" panose="02000000000000000000" pitchFamily="2" charset="0"/>
            </a:endParaRPr>
          </a:p>
        </p:txBody>
      </p:sp>
      <p:sp>
        <p:nvSpPr>
          <p:cNvPr id="14" name="TextBox 13"/>
          <p:cNvSpPr txBox="1"/>
          <p:nvPr/>
        </p:nvSpPr>
        <p:spPr>
          <a:xfrm>
            <a:off x="6836868" y="4473644"/>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পথ প্রদর্শক   </a:t>
            </a:r>
            <a:endParaRPr lang="en-US" sz="4800" b="1" dirty="0">
              <a:latin typeface="NikoshBAN" panose="02000000000000000000" pitchFamily="2" charset="0"/>
              <a:cs typeface="NikoshBAN" panose="02000000000000000000" pitchFamily="2" charset="0"/>
            </a:endParaRPr>
          </a:p>
        </p:txBody>
      </p:sp>
      <p:sp>
        <p:nvSpPr>
          <p:cNvPr id="15" name="TextBox 14"/>
          <p:cNvSpPr txBox="1"/>
          <p:nvPr/>
        </p:nvSpPr>
        <p:spPr>
          <a:xfrm>
            <a:off x="6823805" y="3538113"/>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400" b="1" dirty="0" smtClean="0">
                <a:latin typeface="NikoshBAN" panose="02000000000000000000" pitchFamily="2" charset="0"/>
                <a:cs typeface="NikoshBAN" panose="02000000000000000000" pitchFamily="2" charset="0"/>
              </a:rPr>
              <a:t>বিশ বা কুড়ি</a:t>
            </a:r>
            <a:r>
              <a:rPr lang="bn-BD"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16" name="TextBox 15"/>
          <p:cNvSpPr txBox="1"/>
          <p:nvPr/>
        </p:nvSpPr>
        <p:spPr>
          <a:xfrm>
            <a:off x="6837253" y="2456969"/>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IN" sz="4800" b="1" dirty="0" smtClean="0">
                <a:latin typeface="NikoshBAN" panose="02000000000000000000" pitchFamily="2" charset="0"/>
                <a:cs typeface="NikoshBAN" panose="02000000000000000000" pitchFamily="2" charset="0"/>
              </a:rPr>
              <a:t>ইচ্ছা </a:t>
            </a:r>
            <a:r>
              <a:rPr lang="bn-BD" sz="48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17" name="TextBox 16"/>
          <p:cNvSpPr txBox="1"/>
          <p:nvPr/>
        </p:nvSpPr>
        <p:spPr>
          <a:xfrm>
            <a:off x="6810358" y="1477641"/>
            <a:ext cx="242969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পক্ষে  </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9605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432327" y="862148"/>
            <a:ext cx="5598941" cy="923330"/>
          </a:xfrm>
          <a:prstGeom prst="rect">
            <a:avLst/>
          </a:prstGeom>
          <a:solidFill>
            <a:schemeClr val="tx1"/>
          </a:solid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5400" b="1" dirty="0" smtClean="0">
                <a:latin typeface="NikoshBAN" panose="02000000000000000000" pitchFamily="2" charset="0"/>
                <a:cs typeface="NikoshBAN" panose="02000000000000000000" pitchFamily="2" charset="0"/>
              </a:rPr>
              <a:t>বেগম রোকেয়ার অবদান </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443753" y="3470108"/>
            <a:ext cx="11364686" cy="2862322"/>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রোকেয়া সাখাওয়াত হোসেন বাংলাদেশের নারী-আন্দোলনের অগ্রদূত।</a:t>
            </a:r>
            <a:r>
              <a:rPr lang="bn-IN"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বিশ শতকের শুরুর দিকে যখন এদেশের নারীরা শিক্ষা-দীক্ষা ও সকল অধিকার থেকে বঞ্চিত ছিল তখন তিনি প্রায় একক চেষ্টায় মেয়েদের শিক্ষার জন্য আন্দোলন গড়ে তোলেন।তাঁর এই আন্দোলনের হাতিয়ার ছিল কলম-লেখালেখি । </a:t>
            </a:r>
          </a:p>
          <a:p>
            <a:pPr algn="ctr"/>
            <a:r>
              <a:rPr lang="bn-BD" sz="3600" b="1" dirty="0" smtClean="0">
                <a:latin typeface="NikoshBAN" panose="02000000000000000000" pitchFamily="2" charset="0"/>
                <a:cs typeface="NikoshBAN" panose="02000000000000000000" pitchFamily="2" charset="0"/>
              </a:rPr>
              <a:t>নারী মুক্তির আন্দোলনে তাঁর</a:t>
            </a:r>
            <a:r>
              <a:rPr lang="bn-IN"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অবদান অত্যন্ত গুরুত্বপূর্ণ ।</a:t>
            </a: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312" r="17648"/>
          <a:stretch/>
        </p:blipFill>
        <p:spPr>
          <a:xfrm>
            <a:off x="512581" y="360996"/>
            <a:ext cx="3131956" cy="30484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67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432327" y="862148"/>
            <a:ext cx="5598941" cy="923330"/>
          </a:xfrm>
          <a:prstGeom prst="rect">
            <a:avLst/>
          </a:prstGeom>
          <a:solidFill>
            <a:schemeClr val="tx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5400" b="1" dirty="0" smtClean="0">
                <a:latin typeface="NikoshBAN" panose="02000000000000000000" pitchFamily="2" charset="0"/>
                <a:cs typeface="NikoshBAN" panose="02000000000000000000" pitchFamily="2" charset="0"/>
              </a:rPr>
              <a:t>বেগম রোকেয়ার অবদান </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443753" y="3470108"/>
            <a:ext cx="11364686" cy="2308324"/>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রোকেয়া ভাগলপুরে তাঁর স্বামীর নামে সাখাওয়াত মেমোরিয়াল গার্লস স্কুল প্রতিষ্ঠা করেন।১৯১৫ সালে তিনি ‘আঞ্জুমানে খাওয়াতিনে ইসলাম’নামে একটি মহিলা সংগঠন প্রতিষ্ঠা করেন। এক কথায় এই সংগঠনটির লক্ষ্য ছিল সমাজের সাধারণ দুস্থ নারীদের স্বাবলম্বী করে তোলা ।  </a:t>
            </a: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312" r="17648"/>
          <a:stretch/>
        </p:blipFill>
        <p:spPr>
          <a:xfrm>
            <a:off x="512581" y="360996"/>
            <a:ext cx="3131956" cy="30484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539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432327" y="862148"/>
            <a:ext cx="5598941" cy="923330"/>
          </a:xfrm>
          <a:prstGeom prst="rect">
            <a:avLst/>
          </a:prstGeom>
          <a:solidFill>
            <a:schemeClr val="tx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BD" sz="5400" b="1" dirty="0" smtClean="0">
                <a:latin typeface="NikoshBAN" panose="02000000000000000000" pitchFamily="2" charset="0"/>
                <a:cs typeface="NikoshBAN" panose="02000000000000000000" pitchFamily="2" charset="0"/>
              </a:rPr>
              <a:t>বেগম রোকেয়ার অবদান </a:t>
            </a:r>
            <a:endParaRPr lang="en-US" sz="5400" b="1" dirty="0">
              <a:latin typeface="NikoshBAN" panose="02000000000000000000" pitchFamily="2" charset="0"/>
              <a:cs typeface="NikoshBAN" panose="02000000000000000000" pitchFamily="2" charset="0"/>
            </a:endParaRPr>
          </a:p>
        </p:txBody>
      </p:sp>
      <p:sp>
        <p:nvSpPr>
          <p:cNvPr id="3" name="TextBox 2"/>
          <p:cNvSpPr txBox="1"/>
          <p:nvPr/>
        </p:nvSpPr>
        <p:spPr>
          <a:xfrm>
            <a:off x="443753" y="3470108"/>
            <a:ext cx="11364686" cy="2308324"/>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রোকেয়া এই উপমহাদেশের একজন দুরদৃষ্টি সম্পন্ন মানুষ। তিনি দুই ভাবে  নারীদের মুক্তির পথ দেখেছিলেন। এক</a:t>
            </a:r>
            <a:r>
              <a:rPr lang="en-US" sz="3600" b="1" dirty="0" smtClean="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মেয়েদের জন্য স্কুল স্থাপন করে ,দুই</a:t>
            </a:r>
            <a:r>
              <a:rPr lang="en-US" sz="3600" b="1" dirty="0" smtClean="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নিজের রচনায় নারী মুক্তির দিক নির্দেশনা দিয়ে। বেগম রোকেয়া ১৯৩২ সালের ৯ই ডিসেম্বর কলকাতায় মৃত্যুবরণ করেন। </a:t>
            </a: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312" r="17648"/>
          <a:stretch/>
        </p:blipFill>
        <p:spPr>
          <a:xfrm>
            <a:off x="512581" y="360996"/>
            <a:ext cx="3131956" cy="30484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38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
                                        </p:tgtEl>
                                        <p:attrNameLst>
                                          <p:attrName>ppt_y</p:attrName>
                                        </p:attrNameLst>
                                      </p:cBhvr>
                                      <p:tavLst>
                                        <p:tav tm="0">
                                          <p:val>
                                            <p:strVal val="#ppt_y"/>
                                          </p:val>
                                        </p:tav>
                                        <p:tav tm="100000">
                                          <p:val>
                                            <p:strVal val="#ppt_y"/>
                                          </p:val>
                                        </p:tav>
                                      </p:tavLst>
                                    </p:anim>
                                    <p:anim calcmode="lin" valueType="num">
                                      <p:cBhvr>
                                        <p:cTn id="1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23806" y="390734"/>
            <a:ext cx="268595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দলগত কাজ  </a:t>
            </a:r>
            <a:endParaRPr lang="en-US" sz="4800" b="1" dirty="0">
              <a:latin typeface="NikoshBAN" panose="02000000000000000000" pitchFamily="2" charset="0"/>
              <a:cs typeface="NikoshBAN" panose="02000000000000000000" pitchFamily="2" charset="0"/>
            </a:endParaRPr>
          </a:p>
        </p:txBody>
      </p:sp>
      <p:sp>
        <p:nvSpPr>
          <p:cNvPr id="2" name="TextBox 1"/>
          <p:cNvSpPr txBox="1"/>
          <p:nvPr/>
        </p:nvSpPr>
        <p:spPr>
          <a:xfrm>
            <a:off x="1385047" y="2918012"/>
            <a:ext cx="9749118" cy="369332"/>
          </a:xfrm>
          <a:prstGeom prst="rect">
            <a:avLst/>
          </a:prstGeom>
          <a:noFill/>
        </p:spPr>
        <p:txBody>
          <a:bodyPr wrap="square" rtlCol="0">
            <a:spAutoFit/>
          </a:bodyPr>
          <a:lstStyle/>
          <a:p>
            <a:r>
              <a:rPr lang="bn-BD" b="1" dirty="0" smtClean="0">
                <a:latin typeface="NikoshBAN" panose="02000000000000000000" pitchFamily="2" charset="0"/>
                <a:cs typeface="NikoshBAN" panose="02000000000000000000" pitchFamily="2" charset="0"/>
              </a:rPr>
              <a:t>       </a:t>
            </a:r>
            <a:endParaRPr lang="en-US" dirty="0"/>
          </a:p>
        </p:txBody>
      </p:sp>
      <p:sp>
        <p:nvSpPr>
          <p:cNvPr id="3" name="TextBox 2"/>
          <p:cNvSpPr txBox="1"/>
          <p:nvPr/>
        </p:nvSpPr>
        <p:spPr>
          <a:xfrm>
            <a:off x="2124635" y="4746813"/>
            <a:ext cx="7839635" cy="14465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400" dirty="0" smtClean="0">
                <a:latin typeface="NikoshBAN" panose="02000000000000000000" pitchFamily="2" charset="0"/>
                <a:cs typeface="NikoshBAN" panose="02000000000000000000" pitchFamily="2" charset="0"/>
              </a:rPr>
              <a:t>বেগম রোকেয়া সাখাওয়াত হোসেন একজন অসাধারন নারী দলে আলোচনা কর ।</a:t>
            </a:r>
            <a:endParaRPr lang="en-US"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1741" y="1438835"/>
            <a:ext cx="4572000"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9909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8421" y="940522"/>
            <a:ext cx="2261155" cy="28215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324" t="5394" r="7115" b="7054"/>
          <a:stretch/>
        </p:blipFill>
        <p:spPr>
          <a:xfrm>
            <a:off x="1724298" y="849085"/>
            <a:ext cx="2534193" cy="28999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p:cNvSpPr txBox="1"/>
          <p:nvPr/>
        </p:nvSpPr>
        <p:spPr>
          <a:xfrm>
            <a:off x="6453052" y="4271554"/>
            <a:ext cx="4637314" cy="1938992"/>
          </a:xfrm>
          <a:prstGeom prst="rect">
            <a:avLst/>
          </a:prstGeom>
          <a:noFill/>
          <a:ln w="53975" cap="sq" cmpd="dbl">
            <a:solidFill>
              <a:schemeClr val="accent6"/>
            </a:solidFill>
            <a:prstDash val="sysDash"/>
            <a:round/>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সপ্তম</a:t>
            </a:r>
            <a:r>
              <a:rPr lang="bn-BD"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শ্রেণি</a:t>
            </a:r>
            <a:r>
              <a:rPr lang="en-US" sz="3600" b="1" dirty="0" smtClean="0">
                <a:latin typeface="NikoshBAN" panose="02000000000000000000" pitchFamily="2" charset="0"/>
                <a:cs typeface="NikoshBAN" panose="02000000000000000000" pitchFamily="2" charset="0"/>
              </a:rPr>
              <a:t>  </a:t>
            </a:r>
          </a:p>
          <a:p>
            <a:pPr algn="ctr"/>
            <a:r>
              <a:rPr lang="bn-BD" sz="2800" b="1" dirty="0" smtClean="0">
                <a:latin typeface="NikoshBAN" panose="02000000000000000000" pitchFamily="2" charset="0"/>
                <a:cs typeface="NikoshBAN" panose="02000000000000000000" pitchFamily="2" charset="0"/>
              </a:rPr>
              <a:t>বিষয়-বাংলা (গদ্য) </a:t>
            </a:r>
            <a:endParaRPr lang="en-US" sz="2800" b="1" dirty="0">
              <a:latin typeface="NikoshBAN" panose="02000000000000000000" pitchFamily="2" charset="0"/>
              <a:cs typeface="NikoshBAN" panose="02000000000000000000" pitchFamily="2" charset="0"/>
            </a:endParaRPr>
          </a:p>
          <a:p>
            <a:pPr algn="ctr"/>
            <a:r>
              <a:rPr lang="bn-BD" sz="2800" b="1" dirty="0" smtClean="0">
                <a:latin typeface="NikoshBAN" panose="02000000000000000000" pitchFamily="2" charset="0"/>
                <a:cs typeface="NikoshBAN" panose="02000000000000000000" pitchFamily="2" charset="0"/>
              </a:rPr>
              <a:t>সময়- ৫০ মিনিট </a:t>
            </a:r>
            <a:endParaRPr lang="en-US" sz="2800" b="1" dirty="0" smtClean="0">
              <a:latin typeface="NikoshBAN" panose="02000000000000000000" pitchFamily="2" charset="0"/>
              <a:cs typeface="NikoshBAN" panose="02000000000000000000" pitchFamily="2" charset="0"/>
            </a:endParaRPr>
          </a:p>
          <a:p>
            <a:pPr algn="ctr"/>
            <a:r>
              <a:rPr lang="bn-BD" sz="2800" b="1" dirty="0" smtClean="0">
                <a:latin typeface="NikoshBAN" panose="02000000000000000000" pitchFamily="2" charset="0"/>
                <a:cs typeface="NikoshBAN" panose="02000000000000000000" pitchFamily="2" charset="0"/>
              </a:rPr>
              <a:t>তারিখ-</a:t>
            </a:r>
            <a:r>
              <a:rPr lang="en-US" sz="2800" b="1" smtClean="0">
                <a:latin typeface="NikoshBAN" panose="02000000000000000000" pitchFamily="2" charset="0"/>
                <a:cs typeface="NikoshBAN" panose="02000000000000000000" pitchFamily="2" charset="0"/>
              </a:rPr>
              <a:t>10/04/2020</a:t>
            </a:r>
            <a:r>
              <a:rPr lang="bn-BD" sz="2800" b="1" smtClean="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খ্রি</a:t>
            </a:r>
            <a:r>
              <a:rPr lang="en-US" sz="2800" b="1"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757646" y="4232365"/>
            <a:ext cx="4637314" cy="2031325"/>
          </a:xfrm>
          <a:prstGeom prst="rect">
            <a:avLst/>
          </a:prstGeom>
          <a:noFill/>
          <a:ln w="60325" cap="rnd" cmpd="dbl">
            <a:prstDash val="sysDash"/>
            <a:beve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বিশ্ব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নাথ</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দাস</a:t>
            </a:r>
            <a:r>
              <a:rPr lang="en-US" sz="3600" b="1" dirty="0" smtClean="0">
                <a:latin typeface="NikoshBAN" panose="02000000000000000000" pitchFamily="2" charset="0"/>
                <a:cs typeface="NikoshBAN" panose="02000000000000000000" pitchFamily="2" charset="0"/>
              </a:rPr>
              <a:t> </a:t>
            </a:r>
          </a:p>
          <a:p>
            <a:pPr algn="ctr"/>
            <a:r>
              <a:rPr lang="en-US" sz="2400" b="1" dirty="0" err="1" smtClean="0">
                <a:latin typeface="NikoshBAN" panose="02000000000000000000" pitchFamily="2" charset="0"/>
                <a:cs typeface="NikoshBAN" panose="02000000000000000000" pitchFamily="2" charset="0"/>
              </a:rPr>
              <a:t>সহকারী</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শিক্ষক</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আইসিটি</a:t>
            </a:r>
            <a:r>
              <a:rPr lang="en-US" sz="2400" b="1" dirty="0" smtClean="0">
                <a:latin typeface="NikoshBAN" panose="02000000000000000000" pitchFamily="2" charset="0"/>
                <a:cs typeface="NikoshBAN" panose="02000000000000000000" pitchFamily="2" charset="0"/>
              </a:rPr>
              <a:t> )</a:t>
            </a:r>
          </a:p>
          <a:p>
            <a:pPr algn="ctr"/>
            <a:r>
              <a:rPr lang="en-US" sz="2400" b="1" dirty="0" err="1" smtClean="0">
                <a:latin typeface="NikoshBAN" panose="02000000000000000000" pitchFamily="2" charset="0"/>
                <a:cs typeface="NikoshBAN" panose="02000000000000000000" pitchFamily="2" charset="0"/>
              </a:rPr>
              <a:t>মগড়া</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উচ্চ</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বালিকা</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বিদ্যালয়</a:t>
            </a:r>
            <a:endParaRPr lang="en-US" sz="2400" b="1" dirty="0" smtClean="0">
              <a:latin typeface="NikoshBAN" panose="02000000000000000000" pitchFamily="2" charset="0"/>
              <a:cs typeface="NikoshBAN" panose="02000000000000000000" pitchFamily="2" charset="0"/>
            </a:endParaRPr>
          </a:p>
          <a:p>
            <a:pPr algn="ctr"/>
            <a:r>
              <a:rPr lang="en-US" sz="2400" b="1" dirty="0" err="1" smtClean="0">
                <a:latin typeface="NikoshBAN" panose="02000000000000000000" pitchFamily="2" charset="0"/>
                <a:cs typeface="NikoshBAN" panose="02000000000000000000" pitchFamily="2" charset="0"/>
              </a:rPr>
              <a:t>টাংগাইল</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সদর</a:t>
            </a:r>
            <a:r>
              <a:rPr lang="en-US" sz="2400" b="1" dirty="0" smtClean="0">
                <a:latin typeface="NikoshBAN" panose="02000000000000000000" pitchFamily="2" charset="0"/>
                <a:cs typeface="NikoshBAN" panose="02000000000000000000" pitchFamily="2" charset="0"/>
              </a:rPr>
              <a:t> , </a:t>
            </a:r>
            <a:r>
              <a:rPr lang="en-US" sz="2400" b="1" dirty="0" err="1" smtClean="0">
                <a:latin typeface="NikoshBAN" panose="02000000000000000000" pitchFamily="2" charset="0"/>
                <a:cs typeface="NikoshBAN" panose="02000000000000000000" pitchFamily="2" charset="0"/>
              </a:rPr>
              <a:t>টাংগাইল</a:t>
            </a:r>
            <a:r>
              <a:rPr lang="en-US" sz="2400" b="1" dirty="0" smtClean="0">
                <a:latin typeface="NikoshBAN" panose="02000000000000000000" pitchFamily="2" charset="0"/>
                <a:cs typeface="NikoshBAN" panose="02000000000000000000" pitchFamily="2" charset="0"/>
              </a:rPr>
              <a:t> ।</a:t>
            </a:r>
          </a:p>
          <a:p>
            <a:pPr algn="ctr"/>
            <a:r>
              <a:rPr lang="en-US" b="1" dirty="0" smtClean="0">
                <a:latin typeface="NikoshBAN" panose="02000000000000000000" pitchFamily="2" charset="0"/>
                <a:cs typeface="NikoshBAN" panose="02000000000000000000" pitchFamily="2" charset="0"/>
              </a:rPr>
              <a:t>Email-bishwanathdas07@gmail.com</a:t>
            </a:r>
            <a:endParaRPr lang="en-US" b="1" dirty="0">
              <a:latin typeface="NikoshBAN" panose="02000000000000000000" pitchFamily="2" charset="0"/>
              <a:cs typeface="NikoshBAN" panose="02000000000000000000" pitchFamily="2" charset="0"/>
            </a:endParaRPr>
          </a:p>
        </p:txBody>
      </p:sp>
      <p:sp>
        <p:nvSpPr>
          <p:cNvPr id="4" name="TextBox 3"/>
          <p:cNvSpPr txBox="1"/>
          <p:nvPr/>
        </p:nvSpPr>
        <p:spPr>
          <a:xfrm>
            <a:off x="4898571" y="378822"/>
            <a:ext cx="192024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b="1" dirty="0" err="1" smtClean="0">
                <a:latin typeface="NikoshBAN" panose="02000000000000000000" pitchFamily="2" charset="0"/>
                <a:cs typeface="NikoshBAN" panose="02000000000000000000" pitchFamily="2" charset="0"/>
              </a:rPr>
              <a:t>পরিচিতি</a:t>
            </a:r>
            <a:r>
              <a:rPr lang="en-US" dirty="0" smtClean="0"/>
              <a:t> </a:t>
            </a:r>
            <a:endParaRPr lang="en-US" dirty="0"/>
          </a:p>
        </p:txBody>
      </p:sp>
    </p:spTree>
    <p:extLst>
      <p:ext uri="{BB962C8B-B14F-4D97-AF65-F5344CB8AC3E}">
        <p14:creationId xmlns:p14="http://schemas.microsoft.com/office/powerpoint/2010/main" val="2571532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336868" y="1078189"/>
            <a:ext cx="2922061" cy="923330"/>
          </a:xfrm>
          <a:prstGeom prst="rect">
            <a:avLst/>
          </a:prstGeom>
          <a:noFill/>
        </p:spPr>
        <p:txBody>
          <a:bodyPr wrap="square" rtlCol="0">
            <a:spAutoFit/>
          </a:bodyPr>
          <a:lstStyle/>
          <a:p>
            <a:pPr algn="ctr"/>
            <a:r>
              <a:rPr lang="bn-BD" sz="5400" b="1" dirty="0" smtClean="0">
                <a:latin typeface="NikoshBAN" panose="02000000000000000000" pitchFamily="2" charset="0"/>
                <a:cs typeface="NikoshBAN" panose="02000000000000000000" pitchFamily="2" charset="0"/>
              </a:rPr>
              <a:t>মূল্যায়ন </a:t>
            </a:r>
            <a:endParaRPr lang="en-US" sz="5400" b="1" dirty="0">
              <a:latin typeface="NikoshBAN" panose="02000000000000000000" pitchFamily="2" charset="0"/>
              <a:cs typeface="NikoshBAN" panose="02000000000000000000" pitchFamily="2" charset="0"/>
            </a:endParaRPr>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195545903"/>
              </p:ext>
            </p:extLst>
          </p:nvPr>
        </p:nvGraphicFramePr>
        <p:xfrm>
          <a:off x="3625446" y="2328204"/>
          <a:ext cx="4376057" cy="2377439"/>
        </p:xfrm>
        <a:graphic>
          <a:graphicData uri="http://schemas.openxmlformats.org/presentationml/2006/ole">
            <mc:AlternateContent xmlns:mc="http://schemas.openxmlformats.org/markup-compatibility/2006">
              <mc:Choice xmlns:v="urn:schemas-microsoft-com:vml" Requires="v">
                <p:oleObj spid="_x0000_s1089" name="Packager Shell Object" showAsIcon="1" r:id="rId3" imgW="1151280" imgH="488520" progId="Package">
                  <p:embed/>
                </p:oleObj>
              </mc:Choice>
              <mc:Fallback>
                <p:oleObj name="Packager Shell Object" showAsIcon="1" r:id="rId3" imgW="1151280" imgH="488520" progId="Package">
                  <p:embed/>
                  <p:pic>
                    <p:nvPicPr>
                      <p:cNvPr id="0" name=""/>
                      <p:cNvPicPr/>
                      <p:nvPr/>
                    </p:nvPicPr>
                    <p:blipFill>
                      <a:blip r:embed="rId4"/>
                      <a:stretch>
                        <a:fillRect/>
                      </a:stretch>
                    </p:blipFill>
                    <p:spPr>
                      <a:xfrm>
                        <a:off x="3625446" y="2328204"/>
                        <a:ext cx="4376057" cy="2377439"/>
                      </a:xfrm>
                      <a:prstGeom prst="rect">
                        <a:avLst/>
                      </a:prstGeom>
                      <a:noFill/>
                    </p:spPr>
                  </p:pic>
                </p:oleObj>
              </mc:Fallback>
            </mc:AlternateContent>
          </a:graphicData>
        </a:graphic>
      </p:graphicFrame>
    </p:spTree>
    <p:extLst>
      <p:ext uri="{BB962C8B-B14F-4D97-AF65-F5344CB8AC3E}">
        <p14:creationId xmlns:p14="http://schemas.microsoft.com/office/powerpoint/2010/main" val="128744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349932" y="428770"/>
            <a:ext cx="2808515"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5400" b="1" dirty="0" smtClean="0">
                <a:latin typeface="NikoshBAN" panose="02000000000000000000" pitchFamily="2" charset="0"/>
                <a:cs typeface="NikoshBAN" panose="02000000000000000000" pitchFamily="2" charset="0"/>
              </a:rPr>
              <a:t>বাড়ীর কাজ  </a:t>
            </a:r>
            <a:endParaRPr lang="en-US" sz="5400" b="1" dirty="0">
              <a:latin typeface="NikoshBAN" panose="02000000000000000000" pitchFamily="2" charset="0"/>
              <a:cs typeface="NikoshBAN" panose="02000000000000000000" pitchFamily="2" charset="0"/>
            </a:endParaRPr>
          </a:p>
        </p:txBody>
      </p:sp>
      <p:sp>
        <p:nvSpPr>
          <p:cNvPr id="2" name="TextBox 1"/>
          <p:cNvSpPr txBox="1"/>
          <p:nvPr/>
        </p:nvSpPr>
        <p:spPr>
          <a:xfrm>
            <a:off x="1385047" y="2918012"/>
            <a:ext cx="9749118" cy="369332"/>
          </a:xfrm>
          <a:prstGeom prst="rect">
            <a:avLst/>
          </a:prstGeom>
          <a:noFill/>
        </p:spPr>
        <p:txBody>
          <a:bodyPr wrap="square" rtlCol="0">
            <a:spAutoFit/>
          </a:bodyPr>
          <a:lstStyle/>
          <a:p>
            <a:r>
              <a:rPr lang="bn-BD" b="1" dirty="0" smtClean="0">
                <a:latin typeface="NikoshBAN" panose="02000000000000000000" pitchFamily="2" charset="0"/>
                <a:cs typeface="NikoshBAN" panose="02000000000000000000" pitchFamily="2" charset="0"/>
              </a:rPr>
              <a:t>       </a:t>
            </a:r>
            <a:endParaRPr lang="en-US" dirty="0"/>
          </a:p>
        </p:txBody>
      </p:sp>
      <p:sp>
        <p:nvSpPr>
          <p:cNvPr id="6" name="TextBox 5"/>
          <p:cNvSpPr txBox="1"/>
          <p:nvPr/>
        </p:nvSpPr>
        <p:spPr>
          <a:xfrm>
            <a:off x="3017519" y="4467498"/>
            <a:ext cx="6688183"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000" b="1" dirty="0" smtClean="0">
                <a:latin typeface="NikoshBAN" panose="02000000000000000000" pitchFamily="2" charset="0"/>
                <a:cs typeface="NikoshBAN" panose="02000000000000000000" pitchFamily="2" charset="0"/>
              </a:rPr>
              <a:t>নারীর কর্মজগতের প্রতি শ্রদ্ধাবোধ জাগ্রত করতে তুমি কি ভূমিকা রাখবে ব্যাখ্যা কর।</a:t>
            </a:r>
            <a:endParaRPr lang="en-US"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868"/>
          <a:stretch/>
        </p:blipFill>
        <p:spPr>
          <a:xfrm>
            <a:off x="3572147" y="1528354"/>
            <a:ext cx="4959064" cy="2873828"/>
          </a:xfrm>
          <a:prstGeom prst="rect">
            <a:avLst/>
          </a:prstGeom>
        </p:spPr>
      </p:pic>
    </p:spTree>
    <p:extLst>
      <p:ext uri="{BB962C8B-B14F-4D97-AF65-F5344CB8AC3E}">
        <p14:creationId xmlns:p14="http://schemas.microsoft.com/office/powerpoint/2010/main" val="13415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2289931" y="2480023"/>
            <a:ext cx="7933765" cy="1446550"/>
          </a:xfrm>
          <a:prstGeom prst="rect">
            <a:avLst/>
          </a:prstGeom>
          <a:noFill/>
        </p:spPr>
        <p:txBody>
          <a:bodyPr wrap="square" rtlCol="0">
            <a:spAutoFit/>
          </a:bodyPr>
          <a:lstStyle/>
          <a:p>
            <a:pPr algn="ctr"/>
            <a:r>
              <a:rPr lang="bn-BD" sz="8800" b="1" dirty="0" smtClean="0">
                <a:latin typeface="NikoshBAN" panose="02000000000000000000" pitchFamily="2" charset="0"/>
                <a:cs typeface="NikoshBAN" panose="02000000000000000000" pitchFamily="2" charset="0"/>
              </a:rPr>
              <a:t>সবাইকে ধন্যবাদ </a:t>
            </a:r>
            <a:endParaRPr lang="en-US" sz="8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021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7810" y="1293223"/>
            <a:ext cx="6960327" cy="679268"/>
          </a:xfrm>
          <a:ln>
            <a:noFill/>
          </a:ln>
        </p:spPr>
        <p:style>
          <a:lnRef idx="2">
            <a:schemeClr val="accent6"/>
          </a:lnRef>
          <a:fillRef idx="1">
            <a:schemeClr val="lt1"/>
          </a:fillRef>
          <a:effectRef idx="0">
            <a:schemeClr val="accent6"/>
          </a:effectRef>
          <a:fontRef idx="minor">
            <a:schemeClr val="dk1"/>
          </a:fontRef>
        </p:style>
        <p:txBody>
          <a:bodyPr/>
          <a:lstStyle/>
          <a:p>
            <a:pPr algn="ctr"/>
            <a:r>
              <a:rPr lang="bn-BD" b="1" dirty="0" smtClean="0">
                <a:latin typeface="NikoshBAN" panose="02000000000000000000" pitchFamily="2" charset="0"/>
                <a:cs typeface="NikoshBAN" panose="02000000000000000000" pitchFamily="2" charset="0"/>
              </a:rPr>
              <a:t>এসো আমরা একটি ভিডিও দেখি</a:t>
            </a:r>
            <a:r>
              <a:rPr lang="en-US" b="1" dirty="0" smtClean="0">
                <a:latin typeface="NikoshBAN" panose="02000000000000000000" pitchFamily="2" charset="0"/>
                <a:cs typeface="NikoshBAN" panose="02000000000000000000" pitchFamily="2" charset="0"/>
              </a:rPr>
              <a:t> ?</a:t>
            </a:r>
            <a:endParaRPr lang="en-US" b="1" dirty="0">
              <a:latin typeface="NikoshBAN" panose="02000000000000000000" pitchFamily="2" charset="0"/>
              <a:cs typeface="NikoshBAN" panose="02000000000000000000" pitchFamily="2"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878454876"/>
              </p:ext>
            </p:extLst>
          </p:nvPr>
        </p:nvGraphicFramePr>
        <p:xfrm>
          <a:off x="4153989" y="2438354"/>
          <a:ext cx="3683724" cy="2251211"/>
        </p:xfrm>
        <a:graphic>
          <a:graphicData uri="http://schemas.openxmlformats.org/presentationml/2006/ole">
            <mc:AlternateContent xmlns:mc="http://schemas.openxmlformats.org/markup-compatibility/2006">
              <mc:Choice xmlns:v="urn:schemas-microsoft-com:vml" Requires="v">
                <p:oleObj spid="_x0000_s2068" name="Packager Shell Object" showAsIcon="1" r:id="rId3" imgW="6255360" imgH="488520" progId="Package">
                  <p:embed/>
                </p:oleObj>
              </mc:Choice>
              <mc:Fallback>
                <p:oleObj name="Packager Shell Object" showAsIcon="1" r:id="rId3" imgW="6255360" imgH="488520" progId="Package">
                  <p:embed/>
                  <p:pic>
                    <p:nvPicPr>
                      <p:cNvPr id="0" name=""/>
                      <p:cNvPicPr/>
                      <p:nvPr/>
                    </p:nvPicPr>
                    <p:blipFill>
                      <a:blip r:embed="rId4"/>
                      <a:stretch>
                        <a:fillRect/>
                      </a:stretch>
                    </p:blipFill>
                    <p:spPr>
                      <a:xfrm>
                        <a:off x="4153989" y="2438354"/>
                        <a:ext cx="3683724" cy="2251211"/>
                      </a:xfrm>
                      <a:prstGeom prst="rect">
                        <a:avLst/>
                      </a:prstGeom>
                    </p:spPr>
                  </p:pic>
                </p:oleObj>
              </mc:Fallback>
            </mc:AlternateContent>
          </a:graphicData>
        </a:graphic>
      </p:graphicFrame>
    </p:spTree>
    <p:extLst>
      <p:ext uri="{BB962C8B-B14F-4D97-AF65-F5344CB8AC3E}">
        <p14:creationId xmlns:p14="http://schemas.microsoft.com/office/powerpoint/2010/main" val="339354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28119" y="1063115"/>
            <a:ext cx="5643153" cy="92333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5400" b="1" dirty="0" err="1" smtClean="0">
                <a:latin typeface="NikoshBAN" panose="02000000000000000000" pitchFamily="2" charset="0"/>
                <a:cs typeface="NikoshBAN" panose="02000000000000000000" pitchFamily="2" charset="0"/>
              </a:rPr>
              <a:t>আজকের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পাঠের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বিষয়</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
        <p:nvSpPr>
          <p:cNvPr id="2" name="TextBox 1"/>
          <p:cNvSpPr txBox="1"/>
          <p:nvPr/>
        </p:nvSpPr>
        <p:spPr>
          <a:xfrm>
            <a:off x="5256293" y="2752245"/>
            <a:ext cx="6296297"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 রোকেয়া সাখাওয়াত হোসেন </a:t>
            </a:r>
          </a:p>
          <a:p>
            <a:pPr algn="ctr"/>
            <a:r>
              <a:rPr lang="bn-BD" sz="2800" b="1" dirty="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লেখক-সেলিনা হোসেন  </a:t>
            </a:r>
            <a:endParaRPr lang="en-US" sz="28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679" r="16593"/>
          <a:stretch/>
        </p:blipFill>
        <p:spPr>
          <a:xfrm>
            <a:off x="616967" y="994953"/>
            <a:ext cx="4193177" cy="48380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561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2"/>
                                        </p:tgtEl>
                                        <p:attrNameLst>
                                          <p:attrName>style.visibility</p:attrName>
                                        </p:attrNameLst>
                                      </p:cBhvr>
                                      <p:to>
                                        <p:strVal val="visible"/>
                                      </p:to>
                                    </p:set>
                                    <p:anim by="(-#ppt_w*2)" calcmode="lin" valueType="num">
                                      <p:cBhvr rctx="PPT">
                                        <p:cTn id="35" dur="500" autoRev="1" fill="hold">
                                          <p:stCondLst>
                                            <p:cond delay="0"/>
                                          </p:stCondLst>
                                        </p:cTn>
                                        <p:tgtEl>
                                          <p:spTgt spid="2"/>
                                        </p:tgtEl>
                                        <p:attrNameLst>
                                          <p:attrName>ppt_w</p:attrName>
                                        </p:attrNameLst>
                                      </p:cBhvr>
                                    </p:anim>
                                    <p:anim by="(#ppt_w*0.50)" calcmode="lin" valueType="num">
                                      <p:cBhvr>
                                        <p:cTn id="36" dur="500" decel="50000" autoRev="1" fill="hold">
                                          <p:stCondLst>
                                            <p:cond delay="0"/>
                                          </p:stCondLst>
                                        </p:cTn>
                                        <p:tgtEl>
                                          <p:spTgt spid="2"/>
                                        </p:tgtEl>
                                        <p:attrNameLst>
                                          <p:attrName>ppt_x</p:attrName>
                                        </p:attrNameLst>
                                      </p:cBhvr>
                                    </p:anim>
                                    <p:anim from="(-#ppt_h/2)" to="(#ppt_y)" calcmode="lin" valueType="num">
                                      <p:cBhvr>
                                        <p:cTn id="37" dur="1000" fill="hold">
                                          <p:stCondLst>
                                            <p:cond delay="0"/>
                                          </p:stCondLst>
                                        </p:cTn>
                                        <p:tgtEl>
                                          <p:spTgt spid="2"/>
                                        </p:tgtEl>
                                        <p:attrNameLst>
                                          <p:attrName>ppt_y</p:attrName>
                                        </p:attrNameLst>
                                      </p:cBhvr>
                                    </p:anim>
                                    <p:animRot by="21600000">
                                      <p:cBhvr>
                                        <p:cTn id="38"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265525" y="801340"/>
            <a:ext cx="2756263"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শিখনফল </a:t>
            </a:r>
            <a:endParaRPr lang="en-US" sz="4800" b="1" dirty="0">
              <a:latin typeface="NikoshBAN" panose="02000000000000000000" pitchFamily="2" charset="0"/>
              <a:cs typeface="NikoshBAN" panose="02000000000000000000" pitchFamily="2" charset="0"/>
            </a:endParaRPr>
          </a:p>
        </p:txBody>
      </p:sp>
      <p:sp>
        <p:nvSpPr>
          <p:cNvPr id="2" name="TextBox 1"/>
          <p:cNvSpPr txBox="1"/>
          <p:nvPr/>
        </p:nvSpPr>
        <p:spPr>
          <a:xfrm>
            <a:off x="1423852" y="2050869"/>
            <a:ext cx="5381898" cy="707886"/>
          </a:xfrm>
          <a:prstGeom prst="rect">
            <a:avLst/>
          </a:prstGeom>
          <a:noFill/>
        </p:spPr>
        <p:txBody>
          <a:bodyPr wrap="square" rtlCol="0">
            <a:spAutoFit/>
          </a:bodyPr>
          <a:lstStyle/>
          <a:p>
            <a:r>
              <a:rPr lang="bn-BD" sz="4000" b="1" dirty="0" smtClean="0">
                <a:latin typeface="NikoshBAN" panose="02000000000000000000" pitchFamily="2" charset="0"/>
                <a:cs typeface="NikoshBAN" panose="02000000000000000000" pitchFamily="2" charset="0"/>
              </a:rPr>
              <a:t>এই পাঠ শেষে শিক্ষার্থীরা --------</a:t>
            </a:r>
            <a:endParaRPr lang="en-US" sz="4000" b="1" dirty="0">
              <a:latin typeface="NikoshBAN" panose="02000000000000000000" pitchFamily="2" charset="0"/>
              <a:cs typeface="NikoshBAN" panose="02000000000000000000" pitchFamily="2" charset="0"/>
            </a:endParaRPr>
          </a:p>
        </p:txBody>
      </p:sp>
      <p:sp>
        <p:nvSpPr>
          <p:cNvPr id="9" name="Right Arrow 8"/>
          <p:cNvSpPr/>
          <p:nvPr/>
        </p:nvSpPr>
        <p:spPr>
          <a:xfrm>
            <a:off x="2014694" y="3562140"/>
            <a:ext cx="548641" cy="444137"/>
          </a:xfrm>
          <a:prstGeom prst="rightArrow">
            <a:avLst/>
          </a:prstGeom>
          <a:solidFill>
            <a:srgbClr val="00B05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0" name="Right Arrow 9"/>
          <p:cNvSpPr/>
          <p:nvPr/>
        </p:nvSpPr>
        <p:spPr>
          <a:xfrm>
            <a:off x="2043835" y="4110780"/>
            <a:ext cx="548641" cy="444137"/>
          </a:xfrm>
          <a:prstGeom prst="rightArrow">
            <a:avLst/>
          </a:prstGeom>
          <a:solidFill>
            <a:srgbClr val="00B05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Right Arrow 10"/>
          <p:cNvSpPr/>
          <p:nvPr/>
        </p:nvSpPr>
        <p:spPr>
          <a:xfrm>
            <a:off x="2002636" y="4667457"/>
            <a:ext cx="548641" cy="444137"/>
          </a:xfrm>
          <a:prstGeom prst="rightArrow">
            <a:avLst/>
          </a:prstGeom>
          <a:solidFill>
            <a:srgbClr val="00B05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3" name="TextBox 12"/>
          <p:cNvSpPr txBox="1"/>
          <p:nvPr/>
        </p:nvSpPr>
        <p:spPr>
          <a:xfrm>
            <a:off x="2926080" y="3866606"/>
            <a:ext cx="8072846" cy="613954"/>
          </a:xfrm>
          <a:prstGeom prst="rect">
            <a:avLst/>
          </a:prstGeom>
          <a:noFill/>
        </p:spPr>
        <p:txBody>
          <a:bodyPr wrap="square" rtlCol="0">
            <a:spAutoFit/>
          </a:bodyPr>
          <a:lstStyle/>
          <a:p>
            <a:endParaRPr lang="en-US" dirty="0"/>
          </a:p>
        </p:txBody>
      </p:sp>
      <p:sp>
        <p:nvSpPr>
          <p:cNvPr id="14" name="TextBox 13"/>
          <p:cNvSpPr txBox="1"/>
          <p:nvPr/>
        </p:nvSpPr>
        <p:spPr>
          <a:xfrm>
            <a:off x="2860766" y="2965268"/>
            <a:ext cx="8072846" cy="613954"/>
          </a:xfrm>
          <a:prstGeom prst="rect">
            <a:avLst/>
          </a:prstGeom>
          <a:noFill/>
        </p:spPr>
        <p:txBody>
          <a:bodyPr wrap="square" rtlCol="0">
            <a:spAutoFit/>
          </a:bodyPr>
          <a:lstStyle/>
          <a:p>
            <a:endParaRPr lang="en-US" dirty="0"/>
          </a:p>
        </p:txBody>
      </p:sp>
      <p:sp>
        <p:nvSpPr>
          <p:cNvPr id="15" name="TextBox 14"/>
          <p:cNvSpPr txBox="1"/>
          <p:nvPr/>
        </p:nvSpPr>
        <p:spPr>
          <a:xfrm>
            <a:off x="2873829" y="3931920"/>
            <a:ext cx="8072846" cy="613954"/>
          </a:xfrm>
          <a:prstGeom prst="rect">
            <a:avLst/>
          </a:prstGeom>
          <a:noFill/>
        </p:spPr>
        <p:txBody>
          <a:bodyPr wrap="square" rtlCol="0">
            <a:spAutoFit/>
          </a:bodyPr>
          <a:lstStyle/>
          <a:p>
            <a:endParaRPr lang="en-US" dirty="0"/>
          </a:p>
        </p:txBody>
      </p:sp>
      <p:sp>
        <p:nvSpPr>
          <p:cNvPr id="6" name="Right Arrow 5"/>
          <p:cNvSpPr/>
          <p:nvPr/>
        </p:nvSpPr>
        <p:spPr>
          <a:xfrm>
            <a:off x="2014694" y="2978332"/>
            <a:ext cx="548641" cy="444137"/>
          </a:xfrm>
          <a:prstGeom prst="rightArrow">
            <a:avLst/>
          </a:prstGeom>
          <a:solidFill>
            <a:srgbClr val="00B05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TextBox 15"/>
          <p:cNvSpPr txBox="1"/>
          <p:nvPr/>
        </p:nvSpPr>
        <p:spPr>
          <a:xfrm>
            <a:off x="2795452" y="2886891"/>
            <a:ext cx="8190412" cy="58477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‘লেখক সেলিনা হোসেন’ এর-সংক্ষিপ্ত জীবনী বলতে পারবে ; </a:t>
            </a:r>
            <a:endParaRPr lang="en-US" sz="3200" b="1" dirty="0">
              <a:latin typeface="NikoshBAN" panose="02000000000000000000" pitchFamily="2" charset="0"/>
              <a:cs typeface="NikoshBAN" panose="02000000000000000000" pitchFamily="2" charset="0"/>
            </a:endParaRPr>
          </a:p>
        </p:txBody>
      </p:sp>
      <p:sp>
        <p:nvSpPr>
          <p:cNvPr id="17" name="TextBox 16"/>
          <p:cNvSpPr txBox="1"/>
          <p:nvPr/>
        </p:nvSpPr>
        <p:spPr>
          <a:xfrm>
            <a:off x="2726118" y="3477734"/>
            <a:ext cx="8072846" cy="58477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‘রোকেয়া সাখাওয়াত’হোসেন এর পরিচয় বর্ণনা করতে পারবে ; </a:t>
            </a:r>
            <a:endParaRPr lang="en-US" sz="3200" b="1" dirty="0">
              <a:latin typeface="NikoshBAN" panose="02000000000000000000" pitchFamily="2" charset="0"/>
              <a:cs typeface="NikoshBAN" panose="02000000000000000000" pitchFamily="2" charset="0"/>
            </a:endParaRPr>
          </a:p>
        </p:txBody>
      </p:sp>
      <p:sp>
        <p:nvSpPr>
          <p:cNvPr id="19" name="TextBox 18"/>
          <p:cNvSpPr txBox="1"/>
          <p:nvPr/>
        </p:nvSpPr>
        <p:spPr>
          <a:xfrm>
            <a:off x="2810525" y="4053505"/>
            <a:ext cx="8072846" cy="58477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শব্দের অর্থ বুঝে বাক্য তৈরী করতে পারবে ; </a:t>
            </a:r>
            <a:endParaRPr lang="en-US" sz="3200" b="1" dirty="0">
              <a:latin typeface="NikoshBAN" panose="02000000000000000000" pitchFamily="2" charset="0"/>
              <a:cs typeface="NikoshBAN" panose="02000000000000000000" pitchFamily="2" charset="0"/>
            </a:endParaRPr>
          </a:p>
        </p:txBody>
      </p:sp>
      <p:sp>
        <p:nvSpPr>
          <p:cNvPr id="20" name="TextBox 19"/>
          <p:cNvSpPr txBox="1"/>
          <p:nvPr/>
        </p:nvSpPr>
        <p:spPr>
          <a:xfrm>
            <a:off x="2841674" y="4589082"/>
            <a:ext cx="8360228" cy="58477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নারী মুক্তির আন্দোলনে রোকেয়ার অবদান ব্যাখ্যা করতে পারবে</a:t>
            </a:r>
            <a:r>
              <a:rPr lang="bn-IN" sz="3200" b="1" dirty="0" smtClean="0">
                <a:latin typeface="NikoshBAN" panose="02000000000000000000" pitchFamily="2" charset="0"/>
                <a:cs typeface="NikoshBAN" panose="02000000000000000000" pitchFamily="2" charset="0"/>
              </a:rPr>
              <a:t>।</a:t>
            </a:r>
            <a:r>
              <a:rPr lang="bn-BD"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066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64" y="1828799"/>
            <a:ext cx="2756264" cy="39526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4525127" y="916706"/>
            <a:ext cx="2886891"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400" b="1" dirty="0" smtClean="0">
                <a:latin typeface="NikoshBAN" panose="02000000000000000000" pitchFamily="2" charset="0"/>
                <a:cs typeface="NikoshBAN" panose="02000000000000000000" pitchFamily="2" charset="0"/>
              </a:rPr>
              <a:t>লেখক পরিচিতি </a:t>
            </a:r>
            <a:endParaRPr lang="en-US" sz="4400" b="1" dirty="0">
              <a:latin typeface="NikoshBAN" panose="02000000000000000000" pitchFamily="2" charset="0"/>
              <a:cs typeface="NikoshBAN" panose="02000000000000000000" pitchFamily="2" charset="0"/>
            </a:endParaRPr>
          </a:p>
        </p:txBody>
      </p:sp>
      <p:sp>
        <p:nvSpPr>
          <p:cNvPr id="12" name="TextBox 11"/>
          <p:cNvSpPr txBox="1"/>
          <p:nvPr/>
        </p:nvSpPr>
        <p:spPr>
          <a:xfrm>
            <a:off x="3448594" y="1841863"/>
            <a:ext cx="8451669" cy="390876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3600" b="1" u="sng" dirty="0" smtClean="0">
                <a:solidFill>
                  <a:schemeClr val="tx1"/>
                </a:solidFill>
                <a:latin typeface="NikoshBAN" panose="02000000000000000000" pitchFamily="2" charset="0"/>
                <a:cs typeface="NikoshBAN" panose="02000000000000000000" pitchFamily="2" charset="0"/>
              </a:rPr>
              <a:t>জন্ম</a:t>
            </a:r>
            <a:r>
              <a:rPr lang="bn-BD" sz="3600" b="1"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-১৪ই জুন ১৯৪৭ খ্রিস্টাব্দে রাজশাহীতে</a:t>
            </a:r>
            <a:r>
              <a:rPr lang="bn-IN"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জন্মগ্রহণ করেন।  </a:t>
            </a:r>
          </a:p>
          <a:p>
            <a:r>
              <a:rPr lang="bn-BD" sz="3600" b="1" u="sng" dirty="0" smtClean="0">
                <a:solidFill>
                  <a:schemeClr val="tx1"/>
                </a:solidFill>
                <a:latin typeface="NikoshBAN" panose="02000000000000000000" pitchFamily="2" charset="0"/>
                <a:cs typeface="NikoshBAN" panose="02000000000000000000" pitchFamily="2" charset="0"/>
              </a:rPr>
              <a:t>পৈতৃক নিবাস </a:t>
            </a:r>
            <a:r>
              <a:rPr lang="bn-BD" sz="3200" b="1"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লক্ষ্মীপুর জেলা ।</a:t>
            </a:r>
          </a:p>
          <a:p>
            <a:r>
              <a:rPr lang="bn-BD" sz="3600" b="1" u="sng" dirty="0" smtClean="0">
                <a:solidFill>
                  <a:schemeClr val="tx1"/>
                </a:solidFill>
                <a:latin typeface="NikoshBAN" panose="02000000000000000000" pitchFamily="2" charset="0"/>
                <a:cs typeface="NikoshBAN" panose="02000000000000000000" pitchFamily="2" charset="0"/>
              </a:rPr>
              <a:t>পিতামাতা</a:t>
            </a:r>
            <a:r>
              <a:rPr lang="bn-BD" sz="3200" dirty="0" smtClean="0">
                <a:latin typeface="NikoshBAN" panose="02000000000000000000" pitchFamily="2" charset="0"/>
                <a:cs typeface="NikoshBAN" panose="02000000000000000000" pitchFamily="2" charset="0"/>
              </a:rPr>
              <a:t>-পিতা এ</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মোশারফ হোসেন,মাতা মরিয়মেন্নেসা।</a:t>
            </a:r>
          </a:p>
          <a:p>
            <a:r>
              <a:rPr lang="bn-BD" sz="3600" b="1" u="sng" dirty="0" smtClean="0">
                <a:solidFill>
                  <a:schemeClr val="tx1"/>
                </a:solidFill>
                <a:latin typeface="NikoshBAN" panose="02000000000000000000" pitchFamily="2" charset="0"/>
                <a:cs typeface="NikoshBAN" panose="02000000000000000000" pitchFamily="2" charset="0"/>
              </a:rPr>
              <a:t>শিক্ষাজীবন</a:t>
            </a:r>
            <a:r>
              <a:rPr lang="bn-BD" sz="3200" dirty="0" smtClean="0">
                <a:latin typeface="NikoshBAN" panose="02000000000000000000" pitchFamily="2" charset="0"/>
                <a:cs typeface="NikoshBAN" panose="02000000000000000000" pitchFamily="2" charset="0"/>
              </a:rPr>
              <a:t>- রাজশাহী বিশ্ববিদ্যালয় থেকে স্নাতকোত্তর লাভ ।</a:t>
            </a:r>
          </a:p>
          <a:p>
            <a:r>
              <a:rPr lang="bn-BD" sz="3600" b="1" u="sng" dirty="0" smtClean="0">
                <a:solidFill>
                  <a:schemeClr val="tx1"/>
                </a:solidFill>
                <a:latin typeface="NikoshBAN" panose="02000000000000000000" pitchFamily="2" charset="0"/>
                <a:cs typeface="NikoshBAN" panose="02000000000000000000" pitchFamily="2" charset="0"/>
              </a:rPr>
              <a:t>কর্মজীবন</a:t>
            </a:r>
            <a:r>
              <a:rPr lang="bn-BD" sz="3200" dirty="0" smtClean="0">
                <a:latin typeface="NikoshBAN" panose="02000000000000000000" pitchFamily="2" charset="0"/>
                <a:cs typeface="NikoshBAN" panose="02000000000000000000" pitchFamily="2" charset="0"/>
              </a:rPr>
              <a:t>-বাংলা একাডেমির পরিচালকের পদ থেকে অবসর গ্রহণ।</a:t>
            </a:r>
          </a:p>
          <a:p>
            <a:r>
              <a:rPr lang="bn-BD" sz="3600" b="1" u="sng" dirty="0" smtClean="0">
                <a:solidFill>
                  <a:schemeClr val="tx1"/>
                </a:solidFill>
                <a:latin typeface="NikoshBAN" panose="02000000000000000000" pitchFamily="2" charset="0"/>
                <a:cs typeface="NikoshBAN" panose="02000000000000000000" pitchFamily="2" charset="0"/>
              </a:rPr>
              <a:t>উল্লেখযোগ্য গ্রন্থ</a:t>
            </a:r>
            <a:r>
              <a:rPr lang="bn-BD" sz="3600" b="1"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জলোচ্ছ্বাস’,‘হাঙ্গর নদী গ্রেনেড’,‘মগ্ন চৈতন্য শিস’‘পোকামাকড়ের ঘরবসতি’,‘মুক্তিযুদ্ধের গল্প’ইত্যাদি।  </a:t>
            </a:r>
            <a:endParaRPr lang="bn-BD" sz="36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715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0" fill="hold"/>
                                        <p:tgtEl>
                                          <p:spTgt spid="9"/>
                                        </p:tgtEl>
                                        <p:attrNameLst>
                                          <p:attrName>ppt_w</p:attrName>
                                        </p:attrNameLst>
                                      </p:cBhvr>
                                      <p:tavLst>
                                        <p:tav tm="0" fmla="#ppt_w*sin(2.5*pi*$)">
                                          <p:val>
                                            <p:fltVal val="0"/>
                                          </p:val>
                                        </p:tav>
                                        <p:tav tm="100000">
                                          <p:val>
                                            <p:fltVal val="1"/>
                                          </p:val>
                                        </p:tav>
                                      </p:tavLst>
                                    </p:anim>
                                    <p:anim calcmode="lin" valueType="num">
                                      <p:cBhvr>
                                        <p:cTn id="20"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by="(-#ppt_w*2)" calcmode="lin" valueType="num">
                                      <p:cBhvr rctx="PPT">
                                        <p:cTn id="25" dur="500" autoRev="1" fill="hold">
                                          <p:stCondLst>
                                            <p:cond delay="0"/>
                                          </p:stCondLst>
                                        </p:cTn>
                                        <p:tgtEl>
                                          <p:spTgt spid="12"/>
                                        </p:tgtEl>
                                        <p:attrNameLst>
                                          <p:attrName>ppt_w</p:attrName>
                                        </p:attrNameLst>
                                      </p:cBhvr>
                                    </p:anim>
                                    <p:anim by="(#ppt_w*0.50)" calcmode="lin" valueType="num">
                                      <p:cBhvr>
                                        <p:cTn id="26" dur="500" decel="50000" autoRev="1" fill="hold">
                                          <p:stCondLst>
                                            <p:cond delay="0"/>
                                          </p:stCondLst>
                                        </p:cTn>
                                        <p:tgtEl>
                                          <p:spTgt spid="12"/>
                                        </p:tgtEl>
                                        <p:attrNameLst>
                                          <p:attrName>ppt_x</p:attrName>
                                        </p:attrNameLst>
                                      </p:cBhvr>
                                    </p:anim>
                                    <p:anim from="(-#ppt_h/2)" to="(#ppt_y)" calcmode="lin" valueType="num">
                                      <p:cBhvr>
                                        <p:cTn id="27" dur="1000" fill="hold">
                                          <p:stCondLst>
                                            <p:cond delay="0"/>
                                          </p:stCondLst>
                                        </p:cTn>
                                        <p:tgtEl>
                                          <p:spTgt spid="12"/>
                                        </p:tgtEl>
                                        <p:attrNameLst>
                                          <p:attrName>ppt_y</p:attrName>
                                        </p:attrNameLst>
                                      </p:cBhvr>
                                    </p:anim>
                                    <p:animRot by="21600000">
                                      <p:cBhvr>
                                        <p:cTn id="28"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067927" y="441833"/>
            <a:ext cx="2763947"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আদর্শ পাঠ </a:t>
            </a:r>
            <a:endParaRPr lang="en-US" sz="48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328" y="1600199"/>
            <a:ext cx="8834719" cy="4558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35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25452" y="285847"/>
            <a:ext cx="3004456"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4800" b="1" dirty="0" smtClean="0">
                <a:latin typeface="NikoshBAN" panose="02000000000000000000" pitchFamily="2" charset="0"/>
                <a:cs typeface="NikoshBAN" panose="02000000000000000000" pitchFamily="2" charset="0"/>
              </a:rPr>
              <a:t>সরব পাঠ </a:t>
            </a:r>
            <a:endParaRPr lang="en-US" sz="48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6" y="1532965"/>
            <a:ext cx="9439835" cy="4598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335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286596" y="1425831"/>
            <a:ext cx="36868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6000" b="1" dirty="0" smtClean="0">
                <a:latin typeface="NikoshBAN" panose="02000000000000000000" pitchFamily="2" charset="0"/>
                <a:cs typeface="NikoshBAN" panose="02000000000000000000" pitchFamily="2" charset="0"/>
              </a:rPr>
              <a:t>একক কাজ</a:t>
            </a:r>
            <a:endParaRPr lang="en-US" sz="6000" b="1" dirty="0">
              <a:latin typeface="NikoshBAN" panose="02000000000000000000" pitchFamily="2" charset="0"/>
              <a:cs typeface="NikoshBAN" panose="02000000000000000000" pitchFamily="2" charset="0"/>
            </a:endParaRPr>
          </a:p>
        </p:txBody>
      </p:sp>
      <p:sp>
        <p:nvSpPr>
          <p:cNvPr id="2" name="TextBox 1"/>
          <p:cNvSpPr txBox="1"/>
          <p:nvPr/>
        </p:nvSpPr>
        <p:spPr>
          <a:xfrm>
            <a:off x="2165418" y="3147653"/>
            <a:ext cx="7929155" cy="646331"/>
          </a:xfrm>
          <a:prstGeom prst="rect">
            <a:avLst/>
          </a:prstGeom>
          <a:noFill/>
          <a:ln>
            <a:noFill/>
          </a:ln>
        </p:spPr>
        <p:txBody>
          <a:bodyPr wrap="square" rtlCol="0">
            <a:spAutoFit/>
          </a:bodyPr>
          <a:lstStyle/>
          <a:p>
            <a:r>
              <a:rPr lang="bn-BD" sz="3600" b="1" dirty="0">
                <a:latin typeface="NikoshBAN" panose="02000000000000000000" pitchFamily="2" charset="0"/>
                <a:cs typeface="NikoshBAN" panose="02000000000000000000" pitchFamily="2" charset="0"/>
              </a:rPr>
              <a:t>‘লেখক সেলিনা হোসেন’ </a:t>
            </a:r>
            <a:r>
              <a:rPr lang="bn-BD" sz="3600" b="1" dirty="0" smtClean="0">
                <a:latin typeface="NikoshBAN" panose="02000000000000000000" pitchFamily="2" charset="0"/>
                <a:cs typeface="NikoshBAN" panose="02000000000000000000" pitchFamily="2" charset="0"/>
              </a:rPr>
              <a:t>এর-সংক্ষিপ্ত</a:t>
            </a:r>
            <a:r>
              <a:rPr lang="bn-IN" sz="3600" b="1" dirty="0" smtClean="0">
                <a:latin typeface="NikoshBAN" panose="02000000000000000000" pitchFamily="2" charset="0"/>
                <a:cs typeface="NikoshBAN" panose="02000000000000000000" pitchFamily="2" charset="0"/>
              </a:rPr>
              <a:t> পরিচয় বল।</a:t>
            </a:r>
            <a:endParaRPr lang="en-US" sz="3600" dirty="0">
              <a:latin typeface="NikoshBAN" panose="02000000000000000000" pitchFamily="2" charset="0"/>
              <a:cs typeface="NikoshBAN" panose="02000000000000000000" pitchFamily="2" charset="0"/>
            </a:endParaRPr>
          </a:p>
        </p:txBody>
      </p:sp>
      <p:sp>
        <p:nvSpPr>
          <p:cNvPr id="3" name="Right Arrow 2"/>
          <p:cNvSpPr/>
          <p:nvPr/>
        </p:nvSpPr>
        <p:spPr>
          <a:xfrm>
            <a:off x="1377363" y="3228772"/>
            <a:ext cx="578223" cy="484094"/>
          </a:xfrm>
          <a:prstGeom prst="rightArrow">
            <a:avLst/>
          </a:prstGeom>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2399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498</Words>
  <Application>Microsoft Office PowerPoint</Application>
  <PresentationFormat>Widescreen</PresentationFormat>
  <Paragraphs>67</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NikoshBAN</vt:lpstr>
      <vt:lpstr>Vrinda</vt:lpstr>
      <vt:lpstr>Office Theme</vt:lpstr>
      <vt:lpstr>Packager Shell Object</vt:lpstr>
      <vt:lpstr>PowerPoint Presentation</vt:lpstr>
      <vt:lpstr>PowerPoint Presentation</vt:lpstr>
      <vt:lpstr>এসো আমরা একটি ভিডিও দেখি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bishwa nath das</dc:creator>
  <cp:lastModifiedBy>user</cp:lastModifiedBy>
  <cp:revision>287</cp:revision>
  <dcterms:created xsi:type="dcterms:W3CDTF">2019-08-25T17:16:05Z</dcterms:created>
  <dcterms:modified xsi:type="dcterms:W3CDTF">2020-04-09T06:39:48Z</dcterms:modified>
</cp:coreProperties>
</file>