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284" r:id="rId3"/>
    <p:sldId id="285" r:id="rId4"/>
    <p:sldId id="286" r:id="rId5"/>
    <p:sldId id="288" r:id="rId6"/>
    <p:sldId id="290" r:id="rId7"/>
    <p:sldId id="292" r:id="rId8"/>
    <p:sldId id="294" r:id="rId9"/>
    <p:sldId id="295" r:id="rId10"/>
    <p:sldId id="267" r:id="rId11"/>
    <p:sldId id="268" r:id="rId12"/>
    <p:sldId id="282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84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140F2-DF85-4F0D-8EA8-7599DF880F72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0AAFA-D2A9-46F9-8F05-B847DEEEE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0AAFA-D2A9-46F9-8F05-B847DEEEEB6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/>
          <p:cNvPicPr>
            <a:picLocks noChangeAspect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47625"/>
            <a:ext cx="9067800" cy="50529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 rot="18958446">
            <a:off x="-97776" y="967376"/>
            <a:ext cx="2478592" cy="509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সবাইকে</a:t>
            </a:r>
            <a:endParaRPr lang="en-US" sz="72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19052385">
            <a:off x="7125940" y="4147035"/>
            <a:ext cx="2140283" cy="469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স্বাগত</a:t>
            </a:r>
            <a:endParaRPr lang="en-US" sz="80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133600" y="1401961"/>
          <a:ext cx="4648200" cy="2941439"/>
        </p:xfrm>
        <a:graphic>
          <a:graphicData uri="http://schemas.openxmlformats.org/presentationml/2006/ole">
            <p:oleObj spid="_x0000_s3074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3048000" y="228600"/>
            <a:ext cx="3200400" cy="971550"/>
          </a:xfrm>
          <a:prstGeom prst="horizontalScroll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6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6000" b="1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3886200" y="2628900"/>
            <a:ext cx="2362200" cy="1028700"/>
          </a:xfrm>
          <a:prstGeom prst="rtTriangl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86200" y="3486150"/>
            <a:ext cx="3048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106069" y="3571081"/>
            <a:ext cx="1714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243603" flipV="1">
            <a:off x="3863947" y="2709433"/>
            <a:ext cx="354078" cy="244037"/>
          </a:xfrm>
          <a:prstGeom prst="arc">
            <a:avLst>
              <a:gd name="adj1" fmla="val 12339699"/>
              <a:gd name="adj2" fmla="val 2896284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Arc 12"/>
          <p:cNvSpPr/>
          <p:nvPr/>
        </p:nvSpPr>
        <p:spPr>
          <a:xfrm rot="5152187">
            <a:off x="5615105" y="3359701"/>
            <a:ext cx="281548" cy="381442"/>
          </a:xfrm>
          <a:prstGeom prst="arc">
            <a:avLst>
              <a:gd name="adj1" fmla="val 2669410"/>
              <a:gd name="adj2" fmla="val 975640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3857625" y="260985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91083" y="33504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533400" y="165735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ও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কোণের</a:t>
            </a:r>
            <a:r>
              <a:rPr lang="en-US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অতিভুজ,সন্নিহিত</a:t>
            </a:r>
            <a:r>
              <a:rPr lang="en-US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বাহু</a:t>
            </a:r>
            <a:r>
              <a:rPr lang="en-US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বিপরীত</a:t>
            </a:r>
            <a:r>
              <a:rPr lang="en-US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বাহুর</a:t>
            </a:r>
            <a:r>
              <a:rPr lang="en-US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দৈর্ঘ্য</a:t>
            </a:r>
            <a:r>
              <a:rPr lang="en-US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নির্ণয়</a:t>
            </a:r>
            <a:r>
              <a:rPr lang="en-US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6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4800600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/>
          <a:p>
            <a:r>
              <a:rPr lang="bn-BD" sz="287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23900" b="1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3505200" cy="742950"/>
          </a:xfrm>
          <a:solidFill>
            <a:srgbClr val="66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4800" b="1" dirty="0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শিক্ষক পরিচিতি</a:t>
            </a:r>
            <a:endParaRPr lang="en-US" sz="4800" b="1" dirty="0">
              <a:solidFill>
                <a:srgbClr val="FF006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4267200"/>
          </a:xfrm>
          <a:solidFill>
            <a:srgbClr val="C00000"/>
          </a:solidFill>
          <a:ln>
            <a:solidFill>
              <a:srgbClr val="008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4400" b="1" dirty="0" smtClean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b="1" dirty="0" smtClean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44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মোঃতোফায়েল আহমেদ</a:t>
            </a:r>
            <a:endParaRPr lang="en-US" sz="4400" b="1" dirty="0" smtClean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4400" b="1" dirty="0" smtClean="0">
                <a:solidFill>
                  <a:schemeClr val="bg1">
                    <a:lumMod val="95000"/>
                  </a:schemeClr>
                </a:solidFill>
                <a:latin typeface="Nikosh" pitchFamily="2" charset="0"/>
                <a:cs typeface="Nikosh" pitchFamily="2" charset="0"/>
              </a:rPr>
              <a:t>সহকারি শিক্ষক (গণিত)</a:t>
            </a:r>
            <a:endParaRPr lang="en-US" sz="4400" b="1" dirty="0" smtClean="0">
              <a:solidFill>
                <a:schemeClr val="bg1">
                  <a:lumMod val="95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IN" sz="4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বিকেজিসি </a:t>
            </a:r>
            <a:r>
              <a:rPr lang="bn-BD" sz="4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সরকারি বালিকা উচ্চ বিদ্যালয় হবিগঞ্জ ৷</a:t>
            </a:r>
          </a:p>
        </p:txBody>
      </p:sp>
      <p:pic>
        <p:nvPicPr>
          <p:cNvPr id="5" name="Picture 4" descr="pd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914400"/>
            <a:ext cx="1905000" cy="2228850"/>
          </a:xfrm>
          <a:prstGeom prst="rect">
            <a:avLst/>
          </a:prstGeom>
          <a:ln w="38100">
            <a:solidFill>
              <a:schemeClr val="bg1"/>
            </a:solidFill>
            <a:prstDash val="sysDot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shot_2020-03-05-07-51-44-266_com.crossappers.nctbbook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7800" y="1200150"/>
            <a:ext cx="3429000" cy="3394075"/>
          </a:xfrm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পাঠ পরিচিতি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212830"/>
            <a:ext cx="4572000" cy="34163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bn-BD" sz="54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54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 :</a:t>
            </a:r>
            <a:r>
              <a:rPr lang="bn-BD" sz="54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নবম</a:t>
            </a:r>
            <a:endParaRPr lang="en-US" sz="5400" b="1" dirty="0" smtClean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pPr lvl="0">
              <a:lnSpc>
                <a:spcPct val="80000"/>
              </a:lnSpc>
              <a:defRPr/>
            </a:pPr>
            <a:r>
              <a:rPr lang="bn-BD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শিফ্‌ট</a:t>
            </a:r>
            <a:r>
              <a:rPr lang="en-US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: </a:t>
            </a:r>
            <a:r>
              <a:rPr lang="bn-BD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দিবা</a:t>
            </a:r>
          </a:p>
          <a:p>
            <a:pPr lvl="0">
              <a:lnSpc>
                <a:spcPct val="80000"/>
              </a:lnSpc>
              <a:defRPr/>
            </a:pPr>
            <a:r>
              <a:rPr lang="bn-BD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শাখা</a:t>
            </a:r>
            <a:r>
              <a:rPr lang="en-US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:</a:t>
            </a:r>
            <a:r>
              <a:rPr lang="bn-BD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ঘ</a:t>
            </a:r>
          </a:p>
          <a:p>
            <a:pPr lvl="0">
              <a:lnSpc>
                <a:spcPct val="80000"/>
              </a:lnSpc>
              <a:defRPr/>
            </a:pPr>
            <a:r>
              <a:rPr lang="bn-BD" sz="54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54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: </a:t>
            </a:r>
            <a:r>
              <a:rPr lang="bn-BD" sz="54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গণিত</a:t>
            </a:r>
          </a:p>
          <a:p>
            <a:pPr lvl="0">
              <a:lnSpc>
                <a:spcPct val="80000"/>
              </a:lnSpc>
              <a:defRPr/>
            </a:pPr>
            <a:r>
              <a:rPr lang="bn-BD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সময়‌‍</a:t>
            </a:r>
            <a:r>
              <a:rPr lang="en-US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:</a:t>
            </a:r>
            <a:r>
              <a:rPr lang="bn-BD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৪</a:t>
            </a:r>
            <a:r>
              <a:rPr lang="en-US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৫</a:t>
            </a:r>
            <a:r>
              <a:rPr lang="bn-BD" sz="5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মিনিট </a:t>
            </a:r>
            <a:endParaRPr lang="en-US" sz="54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00150"/>
            <a:ext cx="8991600" cy="3733799"/>
          </a:xfrm>
          <a:prstGeom prst="rect">
            <a:avLst/>
          </a:prstGeom>
          <a:solidFill>
            <a:srgbClr val="0033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6000" b="1" dirty="0" smtClean="0">
              <a:latin typeface="Nikosh" pitchFamily="2" charset="0"/>
              <a:cs typeface="Nikosh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600" b="1" dirty="0" err="1" smtClean="0">
                <a:latin typeface="Nikosh" pitchFamily="2" charset="0"/>
                <a:cs typeface="Nikosh" pitchFamily="2" charset="0"/>
              </a:rPr>
              <a:t>ত্রিকোণমিতিক</a:t>
            </a:r>
            <a:r>
              <a:rPr lang="en-US" sz="9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9600" b="1" dirty="0" err="1" smtClean="0">
                <a:latin typeface="Nikosh" pitchFamily="2" charset="0"/>
                <a:cs typeface="Nikosh" pitchFamily="2" charset="0"/>
              </a:rPr>
              <a:t>অনুপাত</a:t>
            </a:r>
            <a:endParaRPr lang="en-US" sz="9600" b="1" dirty="0" smtClean="0">
              <a:latin typeface="Nikosh" pitchFamily="2" charset="0"/>
              <a:cs typeface="Nikosh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অধ্যায়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: </a:t>
            </a:r>
            <a:r>
              <a:rPr kumimoji="0" lang="en-US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নবম</a:t>
            </a: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362200" y="171450"/>
            <a:ext cx="4419600" cy="91440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cv‡Vi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wk‡ivbvg</a:t>
            </a:r>
            <a:endParaRPr lang="en-US" sz="44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57400" y="133350"/>
            <a:ext cx="4953000" cy="114300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পাঠেরশিরোনাম</a:t>
            </a:r>
            <a:endParaRPr lang="en-US" sz="5400" b="1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200150"/>
            <a:ext cx="9067800" cy="3714751"/>
          </a:xfr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3600" b="1" dirty="0" smtClean="0">
              <a:latin typeface="Nikosh" pitchFamily="2" charset="0"/>
              <a:cs typeface="Nikosh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শিক্ষার্থীরা</a:t>
            </a:r>
            <a:endParaRPr lang="en-US" sz="3600" b="1" dirty="0" smtClean="0"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ত্রিকোণমিতিক</a:t>
            </a:r>
            <a:r>
              <a:rPr lang="en-US" sz="36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36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প্রাথমিক</a:t>
            </a:r>
            <a:r>
              <a:rPr lang="en-US" sz="36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ধারণা</a:t>
            </a:r>
            <a:r>
              <a:rPr lang="en-US" sz="36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লাভ</a:t>
            </a:r>
            <a:r>
              <a:rPr lang="en-US" sz="36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সমকোণী</a:t>
            </a:r>
            <a:r>
              <a:rPr lang="en-US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ত্রিভুজের</a:t>
            </a:r>
            <a:r>
              <a:rPr lang="en-US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বাহুগুলোর</a:t>
            </a:r>
            <a:r>
              <a:rPr lang="en-US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নামকরণ</a:t>
            </a:r>
            <a:r>
              <a:rPr lang="en-US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ত্রিভুজের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অংশকে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বর্ণের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buNone/>
            </a:pPr>
            <a:endParaRPr lang="en-US" sz="3600" b="1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981200" y="57150"/>
            <a:ext cx="5257800" cy="1123950"/>
          </a:xfrm>
          <a:prstGeom prst="downArrow">
            <a:avLst>
              <a:gd name="adj1" fmla="val 50000"/>
              <a:gd name="adj2" fmla="val 4179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" pitchFamily="2" charset="0"/>
                <a:cs typeface="Nikosh" pitchFamily="2" charset="0"/>
              </a:rPr>
              <a:t>শিখন</a:t>
            </a:r>
            <a:r>
              <a:rPr lang="en-US" sz="6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latin typeface="Nikosh" pitchFamily="2" charset="0"/>
                <a:cs typeface="Nikosh" pitchFamily="2" charset="0"/>
              </a:rPr>
              <a:t>ফল</a:t>
            </a:r>
            <a:endParaRPr lang="en-US" sz="6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Curved Down Arrow 4"/>
          <p:cNvSpPr/>
          <p:nvPr/>
        </p:nvSpPr>
        <p:spPr>
          <a:xfrm>
            <a:off x="3200400" y="1933575"/>
            <a:ext cx="685800" cy="30480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4095750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Trigonometry 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শব্দটি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গ্রীক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শব্দ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tri(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অর্থ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তিন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gon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অর্থ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ধার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metron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অর্থ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পরিমাপ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গঠিত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সুতরাং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ত্রিকোণমিতি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বলতে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আমরা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তিন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ধারের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ত্রিভুজের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পরিমাপকে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বুঝি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ত্রিকোণমিতিতে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ত্রিভজের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সমকোণী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ত্রিভুজের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বাহু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কোণ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সম্পর্ক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বিষয়ে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পাঠদান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ত্রিভুজ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সংক্রান্ত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সমস্যার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সমাধান,নেভিগেশন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ত্রিকোণমিতির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ব্যাপক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হয়ে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 এ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ছাড়াও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গণিতের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গুরুত্বপূর্ণ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জ্যোতির্বিজ্ঞান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শাখাসহ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ক্যালকুলাসেও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বহুল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76400" y="228600"/>
            <a:ext cx="6172200" cy="62865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ত্রিকোণমিতির</a:t>
            </a:r>
            <a:r>
              <a:rPr lang="en-US" sz="4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প্রাথমিক</a:t>
            </a:r>
            <a:r>
              <a:rPr lang="en-US" sz="4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ধারণা</a:t>
            </a:r>
            <a:endParaRPr lang="en-US" sz="48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800100"/>
          </a:xfr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সমকোণী</a:t>
            </a:r>
            <a:r>
              <a:rPr lang="en-US" sz="4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ত্রিভুজের</a:t>
            </a:r>
            <a:r>
              <a:rPr lang="en-US" sz="4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বাহুগুলোর</a:t>
            </a:r>
            <a:r>
              <a:rPr lang="en-US" sz="4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নামকরণ</a:t>
            </a:r>
            <a:endParaRPr lang="en-US" sz="48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" y="1123950"/>
            <a:ext cx="8991600" cy="3905250"/>
          </a:xfrm>
          <a:solidFill>
            <a:srgbClr val="00206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সমকোণী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ত্রিভুজের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সূক্ষ্ণকোণদ্বয়ের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একটির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সাপেক্ষে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অবস্থানের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প্রেক্ষিতে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বাহুগুলোর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নিম্নরূপ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নামকরণ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:-</a:t>
            </a: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ক. </a:t>
            </a:r>
            <a:r>
              <a:rPr lang="en-US" sz="3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অতিভুজ</a:t>
            </a:r>
            <a:r>
              <a:rPr lang="en-US" sz="36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8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সমকোণী</a:t>
            </a:r>
            <a:r>
              <a:rPr lang="en-US" sz="28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ত্রিভূজের</a:t>
            </a:r>
            <a:r>
              <a:rPr lang="en-US" sz="28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বৃহত্তম</a:t>
            </a:r>
            <a:r>
              <a:rPr lang="en-US" sz="28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বাহু</a:t>
            </a:r>
            <a:r>
              <a:rPr lang="en-US" sz="28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যা</a:t>
            </a:r>
            <a:r>
              <a:rPr lang="en-US" sz="28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সমকোণের</a:t>
            </a:r>
            <a:r>
              <a:rPr lang="en-US" sz="28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বিপরীত</a:t>
            </a:r>
            <a:r>
              <a:rPr lang="en-US" sz="28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বাহু</a:t>
            </a:r>
            <a:r>
              <a:rPr lang="en-US" sz="28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000" b="1" dirty="0" smtClean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খ. </a:t>
            </a:r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বিপরীত</a:t>
            </a:r>
            <a:r>
              <a:rPr lang="en-US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বাহু</a:t>
            </a:r>
            <a:r>
              <a:rPr lang="en-US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যা</a:t>
            </a:r>
            <a:r>
              <a:rPr lang="en-US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হলো</a:t>
            </a:r>
            <a:r>
              <a:rPr lang="en-US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প্রদত্ত</a:t>
            </a:r>
            <a:r>
              <a:rPr lang="en-US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কোণের</a:t>
            </a:r>
            <a:r>
              <a:rPr lang="en-US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সরাসরি</a:t>
            </a:r>
            <a:r>
              <a:rPr lang="en-US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বিপরীত</a:t>
            </a:r>
            <a:r>
              <a:rPr lang="en-US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দিকের</a:t>
            </a:r>
            <a:r>
              <a:rPr lang="en-US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বাহু</a:t>
            </a:r>
            <a:r>
              <a:rPr lang="en-US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000" b="1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গ. </a:t>
            </a:r>
            <a:r>
              <a:rPr lang="en-US" sz="36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সন্নিহিত</a:t>
            </a:r>
            <a:r>
              <a:rPr lang="en-US" sz="36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বাহু</a:t>
            </a:r>
            <a:r>
              <a:rPr lang="en-US" sz="36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:</a:t>
            </a:r>
            <a:r>
              <a:rPr lang="en-US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যা</a:t>
            </a:r>
            <a:r>
              <a:rPr lang="en-US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প্রদত্ত</a:t>
            </a:r>
            <a:r>
              <a:rPr lang="en-US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কোণ</a:t>
            </a:r>
            <a:r>
              <a:rPr lang="en-US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সৃষ্টিকারী</a:t>
            </a:r>
            <a:r>
              <a:rPr lang="en-US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রেখাংশ</a:t>
            </a:r>
            <a:r>
              <a:rPr lang="en-US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000" b="1" dirty="0" smtClean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উদাহরণ</a:t>
            </a:r>
            <a:r>
              <a:rPr lang="en-US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:</a:t>
            </a:r>
            <a:endParaRPr lang="en-US" b="1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সমকোণী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ত্রিভুজে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&lt;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ACB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কোণের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জন্য</a:t>
            </a:r>
            <a:endParaRPr lang="en-US" sz="24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              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অতিভুজ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সন্নিহিত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বাহু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বিপরীত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বাহু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4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ight Triangle 9"/>
          <p:cNvSpPr/>
          <p:nvPr/>
        </p:nvSpPr>
        <p:spPr>
          <a:xfrm flipH="1">
            <a:off x="6708898" y="3478768"/>
            <a:ext cx="2133600" cy="685800"/>
          </a:xfrm>
          <a:prstGeom prst="rt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8677182" y="318135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90098" y="410741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40590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133350"/>
            <a:ext cx="6019800" cy="531019"/>
          </a:xfr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latin typeface="Nikosh" pitchFamily="2" charset="0"/>
                <a:cs typeface="Nikosh" pitchFamily="2" charset="0"/>
              </a:rPr>
              <a:t>ত্রিভুজের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অংশ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নির্দেশিত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বর্ণ</a:t>
            </a:r>
            <a:endParaRPr lang="en-US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" y="742950"/>
            <a:ext cx="8915400" cy="4305300"/>
          </a:xfr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ত্রিভুজের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শীর্ষবিন্দু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বড়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হাতের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বর্ণ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বাহু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নির্দেশের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ছোট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হাতের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বর্ণ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কোণ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নির্দেশের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প্রায়শই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গ্রিক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বর্ণ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কোণ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নির্দেশক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গ্রিক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বর্ণমালার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ছয়টি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বহুল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বর্ণ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হলো</a:t>
            </a:r>
            <a:r>
              <a:rPr lang="en-US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:</a:t>
            </a:r>
            <a:endParaRPr lang="en-US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spcBef>
                <a:spcPts val="0"/>
              </a:spcBef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alpha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আলফা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)</a:t>
            </a:r>
            <a:r>
              <a:rPr lang="el-G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,beta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বিটা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)</a:t>
            </a:r>
            <a:r>
              <a:rPr lang="el-G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,gamma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গামা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)</a:t>
            </a:r>
            <a:r>
              <a:rPr lang="el-G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,theta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থিটা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)</a:t>
            </a:r>
            <a:r>
              <a:rPr lang="el-G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ফাই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)</a:t>
            </a:r>
            <a:r>
              <a:rPr lang="el-G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omega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ওমেগা</a:t>
            </a:r>
            <a:r>
              <a:rPr lang="en-US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)</a:t>
            </a:r>
            <a:r>
              <a:rPr lang="el-G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endParaRPr lang="en-US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endParaRPr lang="en-US" sz="3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sz="3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উদাহরণ</a:t>
            </a:r>
            <a:r>
              <a:rPr lang="en-US" sz="3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:</a:t>
            </a:r>
            <a:endParaRPr lang="en-US" sz="30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352801" y="3781186"/>
            <a:ext cx="1816391" cy="7572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52800" y="4537233"/>
            <a:ext cx="2743200" cy="11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5253974" y="3696404"/>
            <a:ext cx="757240" cy="9268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82622" y="345257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4200" y="442412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019800" y="44043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191000" y="3804999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33925" y="448841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b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62600" y="385185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c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Arc 30"/>
          <p:cNvSpPr/>
          <p:nvPr/>
        </p:nvSpPr>
        <p:spPr>
          <a:xfrm>
            <a:off x="4895850" y="3790950"/>
            <a:ext cx="457200" cy="285750"/>
          </a:xfrm>
          <a:prstGeom prst="arc">
            <a:avLst>
              <a:gd name="adj1" fmla="val 21467844"/>
              <a:gd name="adj2" fmla="val 1137511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3" name="Arc 32"/>
          <p:cNvSpPr/>
          <p:nvPr/>
        </p:nvSpPr>
        <p:spPr>
          <a:xfrm>
            <a:off x="3781425" y="4286250"/>
            <a:ext cx="304800" cy="285750"/>
          </a:xfrm>
          <a:prstGeom prst="arc">
            <a:avLst>
              <a:gd name="adj1" fmla="val 16200000"/>
              <a:gd name="adj2" fmla="val 270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6" name="Arc 35"/>
          <p:cNvSpPr/>
          <p:nvPr/>
        </p:nvSpPr>
        <p:spPr>
          <a:xfrm rot="11915157">
            <a:off x="5606053" y="4249394"/>
            <a:ext cx="285344" cy="343232"/>
          </a:xfrm>
          <a:prstGeom prst="arc">
            <a:avLst>
              <a:gd name="adj1" fmla="val 16966755"/>
              <a:gd name="adj2" fmla="val 4603162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962525" y="3752611"/>
            <a:ext cx="33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90950" y="421457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19750" y="420028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1" grpId="0" animBg="1"/>
      <p:bldP spid="33" grpId="0" animBg="1"/>
      <p:bldP spid="36" grpId="0" animBg="1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" y="895350"/>
            <a:ext cx="8991600" cy="4114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∆EFG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এ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কোণের</a:t>
            </a:r>
            <a:r>
              <a:rPr lang="en-US" sz="2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অতিভুজ,বিপরীত</a:t>
            </a:r>
            <a:r>
              <a:rPr lang="en-US" sz="2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বাহু</a:t>
            </a:r>
            <a:r>
              <a:rPr lang="en-US" sz="2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সন্নিহিত</a:t>
            </a:r>
            <a:r>
              <a:rPr lang="en-US" sz="2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বাহু</a:t>
            </a:r>
            <a:r>
              <a:rPr lang="en-US" sz="2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চিহিৃত</a:t>
            </a:r>
            <a:r>
              <a:rPr lang="en-US" sz="2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2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algn="l"/>
            <a:r>
              <a:rPr lang="en-US" sz="2800" b="1" u="sng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সমাধান</a:t>
            </a:r>
            <a:r>
              <a:rPr lang="en-US" sz="2800" b="1" u="sng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:</a:t>
            </a:r>
            <a:endParaRPr lang="en-US" sz="2800" b="1" u="sng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l"/>
            <a:r>
              <a:rPr lang="en-US" sz="28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অতিভুজ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endParaRPr lang="en-US" sz="28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sz="28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বিপরীত</a:t>
            </a:r>
            <a:r>
              <a:rPr lang="en-US" sz="28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বাহু</a:t>
            </a:r>
            <a:r>
              <a:rPr lang="en-US" sz="28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EF</a:t>
            </a:r>
            <a:endParaRPr lang="en-US" sz="28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sz="28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সন্নিহিত</a:t>
            </a:r>
            <a:r>
              <a:rPr lang="en-US" sz="28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বাহু</a:t>
            </a:r>
            <a:r>
              <a:rPr lang="en-US" sz="28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FG</a:t>
            </a:r>
            <a:endParaRPr lang="en-US" sz="28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 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3048000" y="0"/>
            <a:ext cx="3048000" cy="1200150"/>
          </a:xfrm>
          <a:prstGeom prst="downArrowCallout">
            <a:avLst>
              <a:gd name="adj1" fmla="val 65385"/>
              <a:gd name="adj2" fmla="val 45588"/>
              <a:gd name="adj3" fmla="val 25000"/>
              <a:gd name="adj4" fmla="val 75000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72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ight Triangle 6"/>
          <p:cNvSpPr/>
          <p:nvPr/>
        </p:nvSpPr>
        <p:spPr>
          <a:xfrm flipV="1">
            <a:off x="3810000" y="2000250"/>
            <a:ext cx="2362200" cy="971550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876675" y="2085181"/>
            <a:ext cx="1714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0" y="2170509"/>
            <a:ext cx="1524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3657600" y="2628900"/>
            <a:ext cx="533400" cy="400050"/>
          </a:xfrm>
          <a:prstGeom prst="arc">
            <a:avLst>
              <a:gd name="adj1" fmla="val 14546831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/>
          <p:cNvSpPr/>
          <p:nvPr/>
        </p:nvSpPr>
        <p:spPr>
          <a:xfrm>
            <a:off x="3886200" y="2686050"/>
            <a:ext cx="152400" cy="1714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17" name="Straight Connector 16"/>
          <p:cNvCxnSpPr/>
          <p:nvPr/>
        </p:nvCxnSpPr>
        <p:spPr>
          <a:xfrm rot="10800000" flipH="1">
            <a:off x="3886200" y="2770583"/>
            <a:ext cx="152400" cy="11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0" y="189470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1" y="1885950"/>
            <a:ext cx="33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2923401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345</Words>
  <Application>Microsoft Office PowerPoint</Application>
  <PresentationFormat>On-screen Show (16:9)</PresentationFormat>
  <Paragraphs>69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</vt:lpstr>
      <vt:lpstr>Slide 1</vt:lpstr>
      <vt:lpstr>শিক্ষক পরিচিতি</vt:lpstr>
      <vt:lpstr>পাঠ পরিচিতি</vt:lpstr>
      <vt:lpstr>Slide 4</vt:lpstr>
      <vt:lpstr>Slide 5</vt:lpstr>
      <vt:lpstr>Slide 6</vt:lpstr>
      <vt:lpstr>সমকোণী ত্রিভুজের বাহুগুলোর নামকরণ</vt:lpstr>
      <vt:lpstr>ত্রিভুজের বিভিন্ন অংশ নির্দেশিত বর্ণ</vt:lpstr>
      <vt:lpstr>Slide 9</vt:lpstr>
      <vt:lpstr>Slide 10</vt:lpstr>
      <vt:lpstr>Slide 11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66</cp:revision>
  <dcterms:created xsi:type="dcterms:W3CDTF">2006-08-16T00:00:00Z</dcterms:created>
  <dcterms:modified xsi:type="dcterms:W3CDTF">2020-04-10T10:27:40Z</dcterms:modified>
</cp:coreProperties>
</file>