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8" r:id="rId4"/>
    <p:sldId id="259" r:id="rId5"/>
    <p:sldId id="263" r:id="rId6"/>
    <p:sldId id="269" r:id="rId7"/>
    <p:sldId id="261" r:id="rId8"/>
    <p:sldId id="270" r:id="rId9"/>
    <p:sldId id="260" r:id="rId10"/>
    <p:sldId id="262" r:id="rId11"/>
    <p:sldId id="265" r:id="rId12"/>
    <p:sldId id="266" r:id="rId13"/>
    <p:sldId id="267" r:id="rId1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73ADC-D30C-45F9-8372-FC08AB238FC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9DA8-3E97-4DE4-B01A-541CF1EE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8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3468-71DD-42FA-A959-F1D9C6AF33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তোমরা</a:t>
            </a:r>
            <a:r>
              <a:rPr lang="bn-BD" baseline="0" dirty="0"/>
              <a:t> এই কার্ড গুলোকে ০ থেকে ১০ পর্যন্ত সাজিয়ে লেখ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3468-71DD-42FA-A959-F1D9C6AF33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ফিতার লাল করা গোল অংশটুকু গুণে ফিতার নিচে সংখ্যা  লেখ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3468-71DD-42FA-A959-F1D9C6AF33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ডটগুলো গুণে ছোট থেকে বড় ক্রমে সাজাও  এবং খাতায় লেখ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3468-71DD-42FA-A959-F1D9C6AF33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বাড়ি থেকে খালি জায়গায় কি বসবে তা লিখে আনবে </a:t>
            </a:r>
            <a:r>
              <a:rPr lang="bn-BD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3468-71DD-42FA-A959-F1D9C6AF33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120E-3A6A-41E0-AA07-A29E8964C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9DBA9-B4F2-4431-84FF-0E17443C7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73EE-B716-4B1B-A098-27BB0934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6DE44-5264-4986-A6B3-1C675EE4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AD2D2-564B-418D-A380-2A9D5CCF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B535-D520-4EBC-8F37-C5809AAE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00C83-6155-48AC-AFEF-779721C76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56129-76C5-4EC0-9DBC-AE643FFF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D08EC-6170-459E-AEB5-1B30ADA8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BBCB-849A-4DA2-9304-015C70EA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8F8BF-CA88-456A-9A4E-F3A18AB48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E09B5-D155-490E-AE34-C14A788CA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F3FF-4AA0-405C-921E-81C74D2B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1050D-6CFE-49CD-8B6B-8E9449E0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ACF2-7816-4B4C-AFEC-119C3998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1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3B4F-BD58-492A-A9E9-B1CFE19C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8D7F-F964-4865-A1A8-31102148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830C-A3B9-40FE-9626-460336C0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35B2-C0FE-4D55-B6EC-D83BE797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F2388-3CA8-454F-97D7-D65BA94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0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4D94-A08A-4FB8-BEF3-2F73F5B0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49DB9-425B-47F6-9E62-0157C4CF9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75511-B282-46DD-8E77-1E07C8C8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A1247-7BCE-4A76-9CD2-49BA0C4E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B04F1-0D2B-43D6-A48F-1F6544EB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AA39-B552-45B7-82A0-3F06BACA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EEC9-2CB3-43BC-89DE-C992E6A4C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37CC9-E61C-4159-9547-FE080DC7A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2E0DB-BF9C-4495-A406-4F8EEEE7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53DFC-CB0C-4D23-9233-4150444C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A630-04C4-4E27-8D20-9AA88208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CEF3-30CE-4AB9-9416-E94809B5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47934-EB05-4688-B16D-317288482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30A6D-AB27-4F75-BD8B-C2841532B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71D42-5314-41C9-911C-959A5F7A4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CB161-541B-43F9-9FC7-37631C632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372F3-E692-48D8-ADA6-B8C1AED3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45544-670A-4973-8B08-BBAD33D2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71F8A-EB86-4E0A-B050-1EC317FE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5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9A98-0DF7-4F81-B77B-9212EB06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9AD55-F6E8-4DD2-96E1-434E2C01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72731-F1EB-4E7F-9FD6-A34664C7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E806D-B571-440A-972D-582DAAE3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122E2-DEBF-4F03-8F2B-C664FEE8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79976-BF5A-46AB-ABB6-CE63E674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466B-EF63-461C-9F2C-050F758F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4DD4-E8D4-4934-B0F9-70C440E9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73FC-85DE-45E6-89C2-94537ED6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9AD83-87C1-472E-9ECD-8B94F6EE2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9604F-27CB-4501-845E-72F94748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2F3DB-8F9B-498A-8187-74173180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26047-DB54-41AE-B81B-3305CA59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6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F0F4-C941-48BD-A5A5-CD3641E5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C7416-4AAE-4229-9213-E3D0CFB1C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79237-BBB6-4AC6-816B-4B582B65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E66A4-1FEB-4559-9A16-A336D7DF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7A577B4-CC90-4E5C-9668-7A76A81A9F8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92C81-EF86-48EA-AACB-BED2C70A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1CDB3-0C79-4D44-9B9B-63C1E266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500491C-D906-43E8-A000-7DEBA67D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5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1C8DE86-04F1-4726-B044-D3242DCB4E86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786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lg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97364C7-EEED-4EF5-A92D-39FC1753052D}"/>
              </a:ext>
            </a:extLst>
          </p:cNvPr>
          <p:cNvSpPr/>
          <p:nvPr userDrawn="1"/>
        </p:nvSpPr>
        <p:spPr>
          <a:xfrm>
            <a:off x="122465" y="117567"/>
            <a:ext cx="11132003" cy="6544491"/>
          </a:xfrm>
          <a:prstGeom prst="frame">
            <a:avLst>
              <a:gd name="adj1" fmla="val 653"/>
            </a:avLst>
          </a:prstGeom>
          <a:solidFill>
            <a:schemeClr val="tx2">
              <a:lumMod val="75000"/>
            </a:schemeClr>
          </a:solidFill>
          <a:ln w="190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E761CE-3D85-4370-99EA-DA1BEF3A5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 b="8038"/>
          <a:stretch/>
        </p:blipFill>
        <p:spPr>
          <a:xfrm>
            <a:off x="274320" y="183418"/>
            <a:ext cx="10881360" cy="647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3C6F94-DE44-43FC-868A-31CEBF88500D}"/>
              </a:ext>
            </a:extLst>
          </p:cNvPr>
          <p:cNvSpPr txBox="1"/>
          <p:nvPr/>
        </p:nvSpPr>
        <p:spPr>
          <a:xfrm>
            <a:off x="2324686" y="2555727"/>
            <a:ext cx="678062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438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864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82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4488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534400" y="838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447800" y="4724400"/>
            <a:ext cx="3048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0" y="4267200"/>
            <a:ext cx="304800" cy="838200"/>
            <a:chOff x="2133600" y="5410200"/>
            <a:chExt cx="304800" cy="838200"/>
          </a:xfrm>
        </p:grpSpPr>
        <p:sp>
          <p:nvSpPr>
            <p:cNvPr id="18" name="Oval 17"/>
            <p:cNvSpPr/>
            <p:nvPr/>
          </p:nvSpPr>
          <p:spPr>
            <a:xfrm>
              <a:off x="2133600" y="5867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33600" y="5410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0" y="3733800"/>
            <a:ext cx="304800" cy="1371600"/>
            <a:chOff x="2895600" y="4953000"/>
            <a:chExt cx="304800" cy="1371600"/>
          </a:xfrm>
        </p:grpSpPr>
        <p:sp>
          <p:nvSpPr>
            <p:cNvPr id="21" name="Oval 20"/>
            <p:cNvSpPr/>
            <p:nvPr/>
          </p:nvSpPr>
          <p:spPr>
            <a:xfrm>
              <a:off x="2895600" y="5943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5410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895600" y="4953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86200" y="3124200"/>
            <a:ext cx="304800" cy="1981200"/>
            <a:chOff x="3962400" y="4267200"/>
            <a:chExt cx="304800" cy="1981200"/>
          </a:xfrm>
        </p:grpSpPr>
        <p:sp>
          <p:nvSpPr>
            <p:cNvPr id="25" name="Oval 24"/>
            <p:cNvSpPr/>
            <p:nvPr/>
          </p:nvSpPr>
          <p:spPr>
            <a:xfrm>
              <a:off x="3962400" y="5867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62400" y="5334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962400" y="4800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62400" y="4267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24400" y="2514600"/>
            <a:ext cx="304800" cy="2590800"/>
            <a:chOff x="4953000" y="3657600"/>
            <a:chExt cx="304800" cy="2590800"/>
          </a:xfrm>
        </p:grpSpPr>
        <p:sp>
          <p:nvSpPr>
            <p:cNvPr id="30" name="Oval 29"/>
            <p:cNvSpPr/>
            <p:nvPr/>
          </p:nvSpPr>
          <p:spPr>
            <a:xfrm>
              <a:off x="4953000" y="3657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53000" y="4191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53000" y="4800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953000" y="5334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953000" y="5867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62600" y="2286000"/>
            <a:ext cx="304800" cy="2895600"/>
            <a:chOff x="5867400" y="3352800"/>
            <a:chExt cx="304800" cy="2895600"/>
          </a:xfrm>
        </p:grpSpPr>
        <p:sp>
          <p:nvSpPr>
            <p:cNvPr id="36" name="Oval 35"/>
            <p:cNvSpPr/>
            <p:nvPr/>
          </p:nvSpPr>
          <p:spPr>
            <a:xfrm>
              <a:off x="5867400" y="5867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67400" y="3352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867400" y="3810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67400" y="4343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867400" y="4876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867400" y="5334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05600" y="2133600"/>
            <a:ext cx="304800" cy="2971800"/>
            <a:chOff x="6705600" y="3429000"/>
            <a:chExt cx="304800" cy="2971800"/>
          </a:xfrm>
        </p:grpSpPr>
        <p:sp>
          <p:nvSpPr>
            <p:cNvPr id="44" name="Oval 43"/>
            <p:cNvSpPr/>
            <p:nvPr/>
          </p:nvSpPr>
          <p:spPr>
            <a:xfrm>
              <a:off x="6705600" y="6019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705600" y="3429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705600" y="3886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705600" y="4343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705600" y="4800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705600" y="5257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05600" y="5638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20000" y="1752600"/>
            <a:ext cx="304800" cy="3429000"/>
            <a:chOff x="6705600" y="2971800"/>
            <a:chExt cx="304800" cy="3429000"/>
          </a:xfrm>
        </p:grpSpPr>
        <p:sp>
          <p:nvSpPr>
            <p:cNvPr id="53" name="Oval 52"/>
            <p:cNvSpPr/>
            <p:nvPr/>
          </p:nvSpPr>
          <p:spPr>
            <a:xfrm>
              <a:off x="6705600" y="6019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705600" y="2971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705600" y="3429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3886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705600" y="4343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705600" y="4800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705600" y="5257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705600" y="5638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610600" y="1828800"/>
            <a:ext cx="304800" cy="3429000"/>
            <a:chOff x="7467600" y="2895600"/>
            <a:chExt cx="304800" cy="3429000"/>
          </a:xfrm>
        </p:grpSpPr>
        <p:sp>
          <p:nvSpPr>
            <p:cNvPr id="62" name="Oval 61"/>
            <p:cNvSpPr/>
            <p:nvPr/>
          </p:nvSpPr>
          <p:spPr>
            <a:xfrm>
              <a:off x="7467600" y="5562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467600" y="5105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467600" y="4648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467600" y="4191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467600" y="3733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467600" y="3352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467600" y="5943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467600" y="2895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8610600" y="1295400"/>
            <a:ext cx="3048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9525000" y="990600"/>
            <a:ext cx="304800" cy="4267200"/>
            <a:chOff x="8305800" y="2133600"/>
            <a:chExt cx="304800" cy="4267200"/>
          </a:xfrm>
        </p:grpSpPr>
        <p:sp>
          <p:nvSpPr>
            <p:cNvPr id="81" name="Oval 80"/>
            <p:cNvSpPr/>
            <p:nvPr/>
          </p:nvSpPr>
          <p:spPr>
            <a:xfrm>
              <a:off x="8305800" y="6019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305800" y="2133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305800" y="2590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305800" y="3048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305800" y="3581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305800" y="3962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305800" y="4343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305800" y="4800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305800" y="5257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8305800" y="5638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1143000" y="5638800"/>
            <a:ext cx="6096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১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133600" y="5638800"/>
            <a:ext cx="6096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2971800" y="5638800"/>
            <a:ext cx="6096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733800" y="5715000"/>
            <a:ext cx="6096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4572000" y="5715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5486400" y="5715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6629400" y="5715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620000" y="5715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8610600" y="5715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9448800" y="5715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642404"/>
            <a:ext cx="8077200" cy="329320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শিক্ষার্থীরা ফিতাগুলোকে ছোট থেকে বড় ক্রমে সাজাতে পেরেছে কিনা তা ঘুরে ঘুরে দেখবো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শিক্ষার্থীরা সংখ্যাগুলো ছোট থেকে বড় কিংবা বড় থেকে ছোট ক্রমে সাজাতে পেরেছে কিনা তা যাচাই করবো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0" y="914400"/>
            <a:ext cx="4251960" cy="1143000"/>
          </a:xfrm>
        </p:spPr>
        <p:txBody>
          <a:bodyPr>
            <a:normAutofit fontScale="90000"/>
          </a:bodyPr>
          <a:lstStyle/>
          <a:p>
            <a:r>
              <a:rPr lang="bn-BD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br>
              <a:rPr lang="bn-BD" dirty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2286000"/>
          <a:ext cx="7696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77C802-5E70-48B2-AD8B-C31CE0D7430B}"/>
              </a:ext>
            </a:extLst>
          </p:cNvPr>
          <p:cNvSpPr/>
          <p:nvPr/>
        </p:nvSpPr>
        <p:spPr>
          <a:xfrm>
            <a:off x="1917896" y="625440"/>
            <a:ext cx="800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</a:t>
            </a:r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DPE\Desktop\Images\বাংলা\প্রথম\escritorio-maestro-arte-step-2.jpg">
            <a:extLst>
              <a:ext uri="{FF2B5EF4-FFF2-40B4-BE49-F238E27FC236}">
                <a16:creationId xmlns:a16="http://schemas.microsoft.com/office/drawing/2014/main" id="{888338DB-0191-4C73-9B97-AA858E1B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399" y="1733436"/>
            <a:ext cx="5791201" cy="3405260"/>
          </a:xfrm>
          <a:prstGeom prst="rect">
            <a:avLst/>
          </a:prstGeom>
          <a:noFill/>
        </p:spPr>
      </p:pic>
      <p:pic>
        <p:nvPicPr>
          <p:cNvPr id="10" name="Picture 3" descr="C:\Users\DPE\Desktop\Images\বাংলা\প্রথম\vb.png">
            <a:extLst>
              <a:ext uri="{FF2B5EF4-FFF2-40B4-BE49-F238E27FC236}">
                <a16:creationId xmlns:a16="http://schemas.microsoft.com/office/drawing/2014/main" id="{B11F6CF2-22C3-43A6-87DF-D989E27D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0" y="1965360"/>
            <a:ext cx="1295400" cy="4267200"/>
          </a:xfrm>
          <a:prstGeom prst="rect">
            <a:avLst/>
          </a:prstGeom>
          <a:noFill/>
        </p:spPr>
      </p:pic>
      <p:pic>
        <p:nvPicPr>
          <p:cNvPr id="11" name="Picture 3" descr="C:\Users\DPE\Desktop\Images\বাংলা\প্রথম\vb.png">
            <a:extLst>
              <a:ext uri="{FF2B5EF4-FFF2-40B4-BE49-F238E27FC236}">
                <a16:creationId xmlns:a16="http://schemas.microsoft.com/office/drawing/2014/main" id="{9307DED1-525C-4AAA-8D5B-00585666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4962" y="2140341"/>
            <a:ext cx="1295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0991" y="5440681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প্রথম শ্রেণি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প্রাথমিক গণিত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অধ্যায়ঃ ৬  ( পৃষ্টা ২২ ) ক্রমের ধারণা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50CF51-D9A5-4B65-AEEC-B9E6E2AECC15}"/>
              </a:ext>
            </a:extLst>
          </p:cNvPr>
          <p:cNvGrpSpPr/>
          <p:nvPr/>
        </p:nvGrpSpPr>
        <p:grpSpPr>
          <a:xfrm>
            <a:off x="194726" y="191380"/>
            <a:ext cx="11040547" cy="6475239"/>
            <a:chOff x="194726" y="191380"/>
            <a:chExt cx="11040547" cy="6475239"/>
          </a:xfrm>
        </p:grpSpPr>
        <p:pic>
          <p:nvPicPr>
            <p:cNvPr id="7" name="Picture 6" descr="A close up of a flower&#10;&#10;Description automatically generated">
              <a:extLst>
                <a:ext uri="{FF2B5EF4-FFF2-40B4-BE49-F238E27FC236}">
                  <a16:creationId xmlns:a16="http://schemas.microsoft.com/office/drawing/2014/main" id="{96965606-0744-4615-912F-826D17A8B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26" y="191380"/>
              <a:ext cx="11040547" cy="64752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A97886-5110-4887-8008-19D3E0B51862}"/>
                </a:ext>
              </a:extLst>
            </p:cNvPr>
            <p:cNvSpPr txBox="1"/>
            <p:nvPr/>
          </p:nvSpPr>
          <p:spPr>
            <a:xfrm>
              <a:off x="640468" y="2935955"/>
              <a:ext cx="4874067" cy="255454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4000" b="1" dirty="0" err="1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নাছির</a:t>
              </a:r>
              <a:r>
                <a:rPr lang="en-US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endPara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endParaRPr lang="en-US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BD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সঃ প্রাঃ বিদ্যালয়</a:t>
              </a:r>
            </a:p>
            <a:p>
              <a:pPr algn="ctr"/>
              <a:r>
                <a:rPr lang="en-US" sz="4000" b="1" dirty="0" err="1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কচুয়া,চাঁদপুর</a:t>
              </a:r>
              <a:r>
                <a:rPr lang="en-US" sz="4000" b="1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136CA6-15EA-40F9-A8A7-08E62684DA36}"/>
                </a:ext>
              </a:extLst>
            </p:cNvPr>
            <p:cNvSpPr txBox="1"/>
            <p:nvPr/>
          </p:nvSpPr>
          <p:spPr>
            <a:xfrm>
              <a:off x="6727169" y="2801758"/>
              <a:ext cx="3692097" cy="341632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</a:t>
              </a:r>
              <a:r>
                <a:rPr lang="as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থম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িষয়ঃ</a:t>
              </a:r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৬(প</a:t>
              </a:r>
              <a:r>
                <a:rPr lang="as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ষ্ঠা-২২)</a:t>
              </a:r>
              <a:endPara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</a:t>
              </a:r>
              <a:r>
                <a:rPr lang="en-US" sz="3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ক্রমের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endPara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মিনিট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DBD1E-4767-4BA9-A80E-1A4D10583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25" y="847091"/>
            <a:ext cx="1419783" cy="184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D0F8D5-B0A7-43B6-AF55-31B60C2E9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66" y="847091"/>
            <a:ext cx="1703363" cy="201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F765B6-0697-4A0B-A63C-4A9DA75FE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76" y="1983545"/>
            <a:ext cx="509954" cy="413468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24" y="324302"/>
            <a:ext cx="6637423" cy="662782"/>
          </a:xfrm>
        </p:spPr>
        <p:txBody>
          <a:bodyPr/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কোন পাখিটি বড়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C:\Users\RINKU\Downloads\saimahq_1269504545_4-southernhillmyna8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76" y="1472514"/>
            <a:ext cx="3048001" cy="288036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667001"/>
            <a:ext cx="2438400" cy="1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9CEE96-5BAA-4A99-8A00-FEC4E6C483A2}"/>
              </a:ext>
            </a:extLst>
          </p:cNvPr>
          <p:cNvSpPr txBox="1"/>
          <p:nvPr/>
        </p:nvSpPr>
        <p:spPr>
          <a:xfrm>
            <a:off x="1969477" y="4346917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B841A-D86B-48FC-88C6-6395A32616F3}"/>
              </a:ext>
            </a:extLst>
          </p:cNvPr>
          <p:cNvSpPr txBox="1"/>
          <p:nvPr/>
        </p:nvSpPr>
        <p:spPr>
          <a:xfrm>
            <a:off x="7512148" y="4346917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90" y="449532"/>
            <a:ext cx="6589761" cy="619613"/>
          </a:xfrm>
        </p:spPr>
        <p:txBody>
          <a:bodyPr>
            <a:normAutofit fontScale="90000"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অধ্যায় শেষে শিক্ষার্থীরা ......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219201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৭.১.১   ১ থেকে ১০ পর্যন্ত সংখ্যাগুলোর মধ্যে যে কোন দুইটি সংখ্যা তুলনা করে বড় – ছোট বলতে ও লিখতে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৭.২.১   ১ থেকে ১০ পর্যন্ত সংখ্যার ক্রমিক ধারনা লাভ করতে পারবে এবং ছোট থেকে বড় ও বড় থেকে ছোট মানের ক্রমানুসারে সাজাতে ও লিখতে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90" y="432593"/>
            <a:ext cx="8541067" cy="563563"/>
          </a:xfrm>
        </p:spPr>
        <p:txBody>
          <a:bodyPr>
            <a:normAutofit fontScale="9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চলো ছবিগুলো দেখি ,গণনা করি ও কম বেশি তুলনা করি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36542" y="1219200"/>
            <a:ext cx="4191000" cy="3732628"/>
            <a:chOff x="685800" y="1524000"/>
            <a:chExt cx="4191000" cy="44196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4267200"/>
              <a:ext cx="933450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13"/>
            <p:cNvGrpSpPr/>
            <p:nvPr/>
          </p:nvGrpSpPr>
          <p:grpSpPr>
            <a:xfrm>
              <a:off x="990600" y="1981200"/>
              <a:ext cx="3143250" cy="2085975"/>
              <a:chOff x="990600" y="1981200"/>
              <a:chExt cx="3143250" cy="208597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90600" y="2895600"/>
                <a:ext cx="9334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09800" y="1981200"/>
                <a:ext cx="9334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33600" y="3124200"/>
                <a:ext cx="9334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00400" y="3124200"/>
                <a:ext cx="9334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685800" y="1524000"/>
              <a:ext cx="4191000" cy="44196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407697-8131-43EA-8C25-65E3A9A0304A}"/>
              </a:ext>
            </a:extLst>
          </p:cNvPr>
          <p:cNvGrpSpPr/>
          <p:nvPr/>
        </p:nvGrpSpPr>
        <p:grpSpPr>
          <a:xfrm>
            <a:off x="7275342" y="1605334"/>
            <a:ext cx="2743200" cy="3124200"/>
            <a:chOff x="6718642" y="1406769"/>
            <a:chExt cx="2743200" cy="31242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515943-72CD-499F-A670-2992D7D43956}"/>
                </a:ext>
              </a:extLst>
            </p:cNvPr>
            <p:cNvGrpSpPr/>
            <p:nvPr/>
          </p:nvGrpSpPr>
          <p:grpSpPr>
            <a:xfrm>
              <a:off x="7520500" y="1966372"/>
              <a:ext cx="933450" cy="1982986"/>
              <a:chOff x="7253214" y="1966020"/>
              <a:chExt cx="933450" cy="1982986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53214" y="1966020"/>
                <a:ext cx="9334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53214" y="3006031"/>
                <a:ext cx="9334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6718642" y="1406769"/>
              <a:ext cx="2743200" cy="31242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EB2FCB-D0A8-4C53-A194-911D5191DC53}"/>
              </a:ext>
            </a:extLst>
          </p:cNvPr>
          <p:cNvSpPr txBox="1"/>
          <p:nvPr/>
        </p:nvSpPr>
        <p:spPr>
          <a:xfrm>
            <a:off x="2165399" y="5223301"/>
            <a:ext cx="277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 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7855EB-E616-42E7-8670-DE56034CC23D}"/>
              </a:ext>
            </a:extLst>
          </p:cNvPr>
          <p:cNvSpPr txBox="1"/>
          <p:nvPr/>
        </p:nvSpPr>
        <p:spPr>
          <a:xfrm>
            <a:off x="7807862" y="5223300"/>
            <a:ext cx="240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২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b="1" dirty="0"/>
          </a:p>
        </p:txBody>
      </p:sp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1836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ছবিতে ব্যাঙ আর বলের মধ্যে কোনটি ছোট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47204" y="1600200"/>
            <a:ext cx="2849880" cy="3171549"/>
            <a:chOff x="762000" y="1524000"/>
            <a:chExt cx="4038600" cy="44958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0" y="1905000"/>
              <a:ext cx="3048000" cy="363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762000" y="1524000"/>
              <a:ext cx="4038600" cy="44958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61077" y="1538426"/>
            <a:ext cx="2603695" cy="317154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124201"/>
            <a:ext cx="933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8F344-771C-498D-8143-E7E3976F7C74}"/>
              </a:ext>
            </a:extLst>
          </p:cNvPr>
          <p:cNvSpPr txBox="1"/>
          <p:nvPr/>
        </p:nvSpPr>
        <p:spPr>
          <a:xfrm>
            <a:off x="2200776" y="4889650"/>
            <a:ext cx="250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2EFB7-478C-4253-A626-62B8FCF754A4}"/>
              </a:ext>
            </a:extLst>
          </p:cNvPr>
          <p:cNvSpPr txBox="1"/>
          <p:nvPr/>
        </p:nvSpPr>
        <p:spPr>
          <a:xfrm>
            <a:off x="6960723" y="4889650"/>
            <a:ext cx="250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658078" cy="639762"/>
          </a:xfrm>
        </p:spPr>
        <p:txBody>
          <a:bodyPr>
            <a:no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সর্বনিম্ন সংখ্যার ছবি  কোনটি  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E34C5E-B900-4D8E-BF4D-20BD68EC4AC0}"/>
              </a:ext>
            </a:extLst>
          </p:cNvPr>
          <p:cNvGrpSpPr/>
          <p:nvPr/>
        </p:nvGrpSpPr>
        <p:grpSpPr>
          <a:xfrm>
            <a:off x="3718558" y="1689422"/>
            <a:ext cx="2278861" cy="1990895"/>
            <a:chOff x="5638801" y="1524000"/>
            <a:chExt cx="3209924" cy="266700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1" y="2743200"/>
              <a:ext cx="1733549" cy="130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5724525" y="1524000"/>
              <a:ext cx="3124200" cy="2667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1" y="1676401"/>
              <a:ext cx="1733549" cy="130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59410F-CFC4-49A3-A8A5-0AA31ED0F9A2}"/>
              </a:ext>
            </a:extLst>
          </p:cNvPr>
          <p:cNvGrpSpPr/>
          <p:nvPr/>
        </p:nvGrpSpPr>
        <p:grpSpPr>
          <a:xfrm>
            <a:off x="643704" y="1665825"/>
            <a:ext cx="2278860" cy="2008654"/>
            <a:chOff x="2064541" y="1554162"/>
            <a:chExt cx="3124200" cy="2667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7900" y="1773702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3124200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8977" y="2981125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8602" y="1761925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2064541" y="1554162"/>
              <a:ext cx="3124200" cy="2667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BB9644-62B5-4C9B-BB84-7C20B832730C}"/>
              </a:ext>
            </a:extLst>
          </p:cNvPr>
          <p:cNvGrpSpPr/>
          <p:nvPr/>
        </p:nvGrpSpPr>
        <p:grpSpPr>
          <a:xfrm>
            <a:off x="6658793" y="1683585"/>
            <a:ext cx="3785382" cy="1990894"/>
            <a:chOff x="2362200" y="4572000"/>
            <a:chExt cx="6934200" cy="1524000"/>
          </a:xfrm>
        </p:grpSpPr>
        <p:sp>
          <p:nvSpPr>
            <p:cNvPr id="18" name="Rectangle 17"/>
            <p:cNvSpPr/>
            <p:nvPr/>
          </p:nvSpPr>
          <p:spPr>
            <a:xfrm>
              <a:off x="2362200" y="4572000"/>
              <a:ext cx="6934200" cy="1524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22120" b="22581"/>
            <a:stretch>
              <a:fillRect/>
            </a:stretch>
          </p:blipFill>
          <p:spPr bwMode="auto">
            <a:xfrm>
              <a:off x="2722813" y="4732338"/>
              <a:ext cx="214312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22120" b="22581"/>
            <a:stretch>
              <a:fillRect/>
            </a:stretch>
          </p:blipFill>
          <p:spPr bwMode="auto">
            <a:xfrm>
              <a:off x="4980906" y="4762500"/>
              <a:ext cx="214312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22120" b="22581"/>
            <a:stretch>
              <a:fillRect/>
            </a:stretch>
          </p:blipFill>
          <p:spPr bwMode="auto">
            <a:xfrm>
              <a:off x="6934201" y="4686299"/>
              <a:ext cx="214312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BBAF9C-A74C-4EB3-88F2-BE8BD00316A6}"/>
              </a:ext>
            </a:extLst>
          </p:cNvPr>
          <p:cNvSpPr txBox="1"/>
          <p:nvPr/>
        </p:nvSpPr>
        <p:spPr>
          <a:xfrm>
            <a:off x="4490685" y="4590440"/>
            <a:ext cx="127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37747-34F4-4347-A0B0-FCA7F637F38B}"/>
              </a:ext>
            </a:extLst>
          </p:cNvPr>
          <p:cNvGrpSpPr/>
          <p:nvPr/>
        </p:nvGrpSpPr>
        <p:grpSpPr>
          <a:xfrm>
            <a:off x="2135065" y="1509932"/>
            <a:ext cx="7445034" cy="4679852"/>
            <a:chOff x="1562100" y="239151"/>
            <a:chExt cx="8369691" cy="5723206"/>
          </a:xfrm>
        </p:grpSpPr>
        <p:sp>
          <p:nvSpPr>
            <p:cNvPr id="3" name="Rectangle 2"/>
            <p:cNvSpPr/>
            <p:nvPr/>
          </p:nvSpPr>
          <p:spPr>
            <a:xfrm>
              <a:off x="1562100" y="239151"/>
              <a:ext cx="8369691" cy="572320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86200" y="4038600"/>
              <a:ext cx="1905000" cy="1600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96200" y="2362200"/>
              <a:ext cx="1905000" cy="1600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800" y="2286000"/>
              <a:ext cx="1905000" cy="16002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457200"/>
              <a:ext cx="1905000" cy="16002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76400" y="3962400"/>
              <a:ext cx="1905000" cy="1600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533400"/>
              <a:ext cx="1905000" cy="1600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13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72400" y="533400"/>
              <a:ext cx="1905000" cy="1600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5000" y="2286000"/>
              <a:ext cx="1905000" cy="1600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4114800"/>
              <a:ext cx="1905000" cy="1600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15000" y="457200"/>
              <a:ext cx="1905000" cy="1600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2209800"/>
              <a:ext cx="1905000" cy="1600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EFCEE5-23CC-4646-AF5C-C0CE77278F6E}"/>
              </a:ext>
            </a:extLst>
          </p:cNvPr>
          <p:cNvSpPr txBox="1"/>
          <p:nvPr/>
        </p:nvSpPr>
        <p:spPr>
          <a:xfrm>
            <a:off x="2135065" y="255395"/>
            <a:ext cx="776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ংখ্যাগুলো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74638"/>
            <a:ext cx="9144000" cy="614527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229600" cy="715962"/>
          </a:xfrm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কোন ফিতায় কতগুলো লাল  ফোটা রয়েছে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6200" y="12954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10600" y="12192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14800" y="13716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19800" y="12954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372600" y="990600"/>
            <a:ext cx="5334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29200" y="13716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62200" y="13716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00400" y="1371600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0" y="1399735"/>
            <a:ext cx="457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19F27B-43AA-477B-9F65-539FBA00F1AE}"/>
              </a:ext>
            </a:extLst>
          </p:cNvPr>
          <p:cNvGrpSpPr/>
          <p:nvPr/>
        </p:nvGrpSpPr>
        <p:grpSpPr>
          <a:xfrm>
            <a:off x="6934200" y="1219200"/>
            <a:ext cx="457200" cy="4419600"/>
            <a:chOff x="6934200" y="1219200"/>
            <a:chExt cx="457200" cy="4419600"/>
          </a:xfrm>
        </p:grpSpPr>
        <p:sp>
          <p:nvSpPr>
            <p:cNvPr id="21" name="Rectangle 20"/>
            <p:cNvSpPr/>
            <p:nvPr/>
          </p:nvSpPr>
          <p:spPr>
            <a:xfrm>
              <a:off x="6934200" y="1219200"/>
              <a:ext cx="457200" cy="441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010400" y="5181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5AA9CB-F04C-477F-B95F-E47F389F0249}"/>
              </a:ext>
            </a:extLst>
          </p:cNvPr>
          <p:cNvGrpSpPr/>
          <p:nvPr/>
        </p:nvGrpSpPr>
        <p:grpSpPr>
          <a:xfrm>
            <a:off x="3276600" y="4800600"/>
            <a:ext cx="304800" cy="838200"/>
            <a:chOff x="3276600" y="4800600"/>
            <a:chExt cx="304800" cy="838200"/>
          </a:xfrm>
        </p:grpSpPr>
        <p:sp>
          <p:nvSpPr>
            <p:cNvPr id="23" name="Oval 22"/>
            <p:cNvSpPr/>
            <p:nvPr/>
          </p:nvSpPr>
          <p:spPr>
            <a:xfrm>
              <a:off x="3276600" y="5257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276600" y="4800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8D4BD-1808-477F-BBA6-89C7E7F2B8EF}"/>
              </a:ext>
            </a:extLst>
          </p:cNvPr>
          <p:cNvGrpSpPr/>
          <p:nvPr/>
        </p:nvGrpSpPr>
        <p:grpSpPr>
          <a:xfrm>
            <a:off x="2438400" y="4114800"/>
            <a:ext cx="304800" cy="1371600"/>
            <a:chOff x="2438400" y="4114800"/>
            <a:chExt cx="304800" cy="1371600"/>
          </a:xfrm>
        </p:grpSpPr>
        <p:sp>
          <p:nvSpPr>
            <p:cNvPr id="26" name="Oval 25"/>
            <p:cNvSpPr/>
            <p:nvPr/>
          </p:nvSpPr>
          <p:spPr>
            <a:xfrm>
              <a:off x="2438400" y="5105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38400" y="4648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438400" y="4114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02B28E-2A71-41AA-BD6A-A9E1361007B4}"/>
              </a:ext>
            </a:extLst>
          </p:cNvPr>
          <p:cNvGrpSpPr/>
          <p:nvPr/>
        </p:nvGrpSpPr>
        <p:grpSpPr>
          <a:xfrm>
            <a:off x="5105400" y="3352800"/>
            <a:ext cx="304800" cy="1981200"/>
            <a:chOff x="5105400" y="3352800"/>
            <a:chExt cx="304800" cy="1981200"/>
          </a:xfrm>
        </p:grpSpPr>
        <p:sp>
          <p:nvSpPr>
            <p:cNvPr id="29" name="Oval 28"/>
            <p:cNvSpPr/>
            <p:nvPr/>
          </p:nvSpPr>
          <p:spPr>
            <a:xfrm>
              <a:off x="5105400" y="4953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05400" y="4419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105400" y="3886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05400" y="3352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705357-17EA-4175-8FE4-33DE277FB8AD}"/>
              </a:ext>
            </a:extLst>
          </p:cNvPr>
          <p:cNvGrpSpPr/>
          <p:nvPr/>
        </p:nvGrpSpPr>
        <p:grpSpPr>
          <a:xfrm>
            <a:off x="4191000" y="3124200"/>
            <a:ext cx="304800" cy="2590800"/>
            <a:chOff x="4191000" y="3124200"/>
            <a:chExt cx="304800" cy="2590800"/>
          </a:xfrm>
        </p:grpSpPr>
        <p:sp>
          <p:nvSpPr>
            <p:cNvPr id="34" name="Oval 33"/>
            <p:cNvSpPr/>
            <p:nvPr/>
          </p:nvSpPr>
          <p:spPr>
            <a:xfrm>
              <a:off x="4191000" y="3124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91000" y="3657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191000" y="4267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191000" y="4800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191000" y="5334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A68CFC-5F71-4ED2-BDFA-68E4EEC324A6}"/>
              </a:ext>
            </a:extLst>
          </p:cNvPr>
          <p:cNvGrpSpPr/>
          <p:nvPr/>
        </p:nvGrpSpPr>
        <p:grpSpPr>
          <a:xfrm>
            <a:off x="8686800" y="2590800"/>
            <a:ext cx="304800" cy="2895600"/>
            <a:chOff x="8686800" y="2590800"/>
            <a:chExt cx="304800" cy="2895600"/>
          </a:xfrm>
        </p:grpSpPr>
        <p:sp>
          <p:nvSpPr>
            <p:cNvPr id="40" name="Oval 39"/>
            <p:cNvSpPr/>
            <p:nvPr/>
          </p:nvSpPr>
          <p:spPr>
            <a:xfrm>
              <a:off x="8686800" y="5105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686800" y="2590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686800" y="3048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686800" y="3581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686800" y="4114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686800" y="4572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1982F-D9E7-48B5-B5DD-36A8BF875337}"/>
              </a:ext>
            </a:extLst>
          </p:cNvPr>
          <p:cNvGrpSpPr/>
          <p:nvPr/>
        </p:nvGrpSpPr>
        <p:grpSpPr>
          <a:xfrm>
            <a:off x="7772400" y="2286000"/>
            <a:ext cx="304800" cy="3429000"/>
            <a:chOff x="7772400" y="2286000"/>
            <a:chExt cx="304800" cy="3429000"/>
          </a:xfrm>
        </p:grpSpPr>
        <p:sp>
          <p:nvSpPr>
            <p:cNvPr id="41" name="Oval 40"/>
            <p:cNvSpPr/>
            <p:nvPr/>
          </p:nvSpPr>
          <p:spPr>
            <a:xfrm>
              <a:off x="7772400" y="5334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772400" y="2286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772400" y="2743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772400" y="3200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772400" y="3657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772400" y="4114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772400" y="4572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772400" y="4953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6096000" y="2286000"/>
            <a:ext cx="3048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D2E5D-1E9F-4A69-85E3-94B56FA0F4C3}"/>
              </a:ext>
            </a:extLst>
          </p:cNvPr>
          <p:cNvGrpSpPr/>
          <p:nvPr/>
        </p:nvGrpSpPr>
        <p:grpSpPr>
          <a:xfrm>
            <a:off x="6096000" y="1752600"/>
            <a:ext cx="304800" cy="3962400"/>
            <a:chOff x="6096000" y="1752600"/>
            <a:chExt cx="304800" cy="3962400"/>
          </a:xfrm>
        </p:grpSpPr>
        <p:sp>
          <p:nvSpPr>
            <p:cNvPr id="54" name="Oval 53"/>
            <p:cNvSpPr/>
            <p:nvPr/>
          </p:nvSpPr>
          <p:spPr>
            <a:xfrm>
              <a:off x="6096000" y="4953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096000" y="4495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096000" y="4038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096000" y="35814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096000" y="3124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096000" y="2743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096000" y="5334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096000" y="1752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757861-9CDB-4C4A-BD41-985DA4459D66}"/>
              </a:ext>
            </a:extLst>
          </p:cNvPr>
          <p:cNvGrpSpPr/>
          <p:nvPr/>
        </p:nvGrpSpPr>
        <p:grpSpPr>
          <a:xfrm>
            <a:off x="9448800" y="1392115"/>
            <a:ext cx="304800" cy="4267200"/>
            <a:chOff x="9448800" y="1447800"/>
            <a:chExt cx="304800" cy="4267200"/>
          </a:xfrm>
        </p:grpSpPr>
        <p:sp>
          <p:nvSpPr>
            <p:cNvPr id="63" name="Oval 62"/>
            <p:cNvSpPr/>
            <p:nvPr/>
          </p:nvSpPr>
          <p:spPr>
            <a:xfrm>
              <a:off x="9448800" y="5334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448800" y="1447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448800" y="1905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448800" y="23622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9448800" y="2895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9448800" y="3276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448800" y="36576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9448800" y="41148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448800" y="4572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9448800" y="4953000"/>
              <a:ext cx="304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143000" y="601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00" dirty="0"/>
              <a:t>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০                ৩            ২             ৫            ৪              ৯             ১           ৮             ৬          ১০ 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322</Words>
  <Application>Microsoft Office PowerPoint</Application>
  <PresentationFormat>Custom</PresentationFormat>
  <Paragraphs>71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 নিচের ছবিতে কোন পাখিটি বড় ?</vt:lpstr>
      <vt:lpstr>এই অধ্যায় শেষে শিক্ষার্থীরা ......</vt:lpstr>
      <vt:lpstr>চলো ছবিগুলো দেখি ,গণনা করি ও কম বেশি তুলনা করি ।  </vt:lpstr>
      <vt:lpstr>এই ছবিতে ব্যাঙ আর বলের মধ্যে কোনটি ছোট?  </vt:lpstr>
      <vt:lpstr>এখানে সর্বনিম্ন সংখ্যার ছবি  কোনটি  ? </vt:lpstr>
      <vt:lpstr>PowerPoint Presentation</vt:lpstr>
      <vt:lpstr>কোন ফিতায় কতগুলো লাল  ফোটা রয়েছে </vt:lpstr>
      <vt:lpstr>PowerPoint Presentation</vt:lpstr>
      <vt:lpstr>PowerPoint Presentation</vt:lpstr>
      <vt:lpstr>বাড়ির কাজ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12</cp:revision>
  <dcterms:created xsi:type="dcterms:W3CDTF">2020-04-11T02:22:19Z</dcterms:created>
  <dcterms:modified xsi:type="dcterms:W3CDTF">2020-04-11T03:13:58Z</dcterms:modified>
</cp:coreProperties>
</file>