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258" r:id="rId3"/>
    <p:sldId id="271" r:id="rId4"/>
    <p:sldId id="259" r:id="rId5"/>
    <p:sldId id="273" r:id="rId6"/>
    <p:sldId id="260" r:id="rId7"/>
    <p:sldId id="261" r:id="rId8"/>
    <p:sldId id="275" r:id="rId9"/>
    <p:sldId id="293" r:id="rId10"/>
    <p:sldId id="274" r:id="rId11"/>
    <p:sldId id="277" r:id="rId12"/>
    <p:sldId id="276" r:id="rId13"/>
    <p:sldId id="262" r:id="rId14"/>
    <p:sldId id="279" r:id="rId15"/>
    <p:sldId id="278" r:id="rId16"/>
    <p:sldId id="263" r:id="rId17"/>
    <p:sldId id="280" r:id="rId18"/>
    <p:sldId id="281" r:id="rId19"/>
    <p:sldId id="282" r:id="rId20"/>
    <p:sldId id="286" r:id="rId21"/>
    <p:sldId id="287" r:id="rId22"/>
    <p:sldId id="288" r:id="rId23"/>
    <p:sldId id="294" r:id="rId24"/>
    <p:sldId id="264" r:id="rId25"/>
    <p:sldId id="265" r:id="rId26"/>
    <p:sldId id="266" r:id="rId27"/>
    <p:sldId id="283" r:id="rId28"/>
    <p:sldId id="284" r:id="rId29"/>
    <p:sldId id="267" r:id="rId30"/>
    <p:sldId id="289" r:id="rId31"/>
    <p:sldId id="290" r:id="rId32"/>
    <p:sldId id="285" r:id="rId33"/>
    <p:sldId id="291" r:id="rId34"/>
    <p:sldId id="292" r:id="rId35"/>
    <p:sldId id="268" r:id="rId36"/>
    <p:sldId id="27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80" autoAdjust="0"/>
  </p:normalViewPr>
  <p:slideViewPr>
    <p:cSldViewPr snapToGrid="0">
      <p:cViewPr>
        <p:scale>
          <a:sx n="55" d="100"/>
          <a:sy n="55" d="100"/>
        </p:scale>
        <p:origin x="119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69938-119B-4EA2-8BAE-56EE278AA9B2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0881E-684A-4715-94BD-9EDA8C0BD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9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7816F-72BF-4C00-B415-31CFE0B38A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5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8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7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5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0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4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D4D18-78B6-4F6F-B33A-82F2A5839EAB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53DF7-A49D-412D-8F4F-B583F5A4A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6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9.jp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66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83" y="0"/>
            <a:ext cx="32766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32766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94517" y="3441269"/>
            <a:ext cx="9144000" cy="36317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1500" b="1" dirty="0" err="1">
                <a:ln w="11430"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r>
              <a:rPr lang="en-US" sz="11500" b="1" dirty="0">
                <a:ln w="11430"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dirty="0" err="1">
                <a:ln w="11430"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ফুলেল</a:t>
            </a:r>
            <a:r>
              <a:rPr lang="en-US" sz="11500" b="1" dirty="0">
                <a:ln w="11430"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dirty="0" err="1">
                <a:ln w="11430"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11500" b="1" dirty="0">
              <a:ln w="11430">
                <a:solidFill>
                  <a:srgbClr val="000000"/>
                </a:solidFill>
              </a:ln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"/>
          <a:stretch/>
        </p:blipFill>
        <p:spPr>
          <a:xfrm>
            <a:off x="258836" y="107748"/>
            <a:ext cx="8517862" cy="58663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793799" y="5934670"/>
            <a:ext cx="7447935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atin typeface="NikoshBAN" pitchFamily="2" charset="0"/>
                <a:cs typeface="NikoshBAN" pitchFamily="2" charset="0"/>
              </a:rPr>
              <a:t>ছবি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798" y="5954363"/>
            <a:ext cx="7447935" cy="923330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atin typeface="NikoshBAN" pitchFamily="2" charset="0"/>
                <a:cs typeface="NikoshBAN" pitchFamily="2" charset="0"/>
              </a:rPr>
              <a:t>মা কী করছেন?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3797" y="5974055"/>
            <a:ext cx="7447935" cy="923330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atin typeface="NikoshBAN" pitchFamily="2" charset="0"/>
                <a:cs typeface="NikoshBAN" pitchFamily="2" charset="0"/>
              </a:rPr>
              <a:t>মেয়েটি কী করছে?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3796" y="5974055"/>
            <a:ext cx="7447935" cy="923330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atin typeface="NikoshBAN" pitchFamily="2" charset="0"/>
                <a:cs typeface="NikoshBAN" pitchFamily="2" charset="0"/>
              </a:rPr>
              <a:t>ছবিতে আর কী দেখা যায়?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7"/>
          <a:stretch/>
        </p:blipFill>
        <p:spPr>
          <a:xfrm>
            <a:off x="107636" y="-19693"/>
            <a:ext cx="8991600" cy="687769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" name="Straight Arrow Connector 11"/>
          <p:cNvCxnSpPr/>
          <p:nvPr/>
        </p:nvCxnSpPr>
        <p:spPr>
          <a:xfrm>
            <a:off x="2826541" y="6210079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1939" y="5671425"/>
            <a:ext cx="1478559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FFFF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লম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1396" y="5601122"/>
            <a:ext cx="646331" cy="1015663"/>
          </a:xfrm>
          <a:prstGeom prst="rect">
            <a:avLst/>
          </a:prstGeom>
          <a:solidFill>
            <a:srgbClr val="FF0000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555931" y="6067739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6985" y="5647018"/>
            <a:ext cx="2480166" cy="923330"/>
          </a:xfrm>
          <a:prstGeom prst="rect">
            <a:avLst/>
          </a:prstGeom>
          <a:solidFill>
            <a:srgbClr val="92D050"/>
          </a:solidFill>
          <a:ln w="28575"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লম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ধরি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3119" y="5603850"/>
            <a:ext cx="529682" cy="101566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</a:t>
            </a:r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69173" y="5603850"/>
            <a:ext cx="533400" cy="1015663"/>
          </a:xfrm>
          <a:prstGeom prst="rect">
            <a:avLst/>
          </a:prstGeom>
          <a:solidFill>
            <a:srgbClr val="92D050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55918" y="5603850"/>
            <a:ext cx="646331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11636" r="27899" b="8469"/>
          <a:stretch/>
        </p:blipFill>
        <p:spPr>
          <a:xfrm>
            <a:off x="1177636" y="0"/>
            <a:ext cx="6276110" cy="4896098"/>
          </a:xfrm>
          <a:prstGeom prst="hexagon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93625"/>
            <a:ext cx="914400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9591" y="5808788"/>
            <a:ext cx="4372200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পড়ছে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/>
          <a:stretch/>
        </p:blipFill>
        <p:spPr>
          <a:xfrm>
            <a:off x="0" y="41565"/>
            <a:ext cx="9143999" cy="59393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-1" y="5783225"/>
            <a:ext cx="914400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মা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করছেন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5768554"/>
            <a:ext cx="9143999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পড়ছে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" y="5768554"/>
            <a:ext cx="914400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atin typeface="NikoshBAN" pitchFamily="2" charset="0"/>
                <a:cs typeface="NikoshBAN" pitchFamily="2" charset="0"/>
              </a:rPr>
              <a:t>মেয়েটি কি করছে?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657" y="5739812"/>
            <a:ext cx="9111343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মার সাথে </a:t>
            </a:r>
            <a:r>
              <a:rPr lang="en-US" sz="54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54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</a:t>
            </a:r>
            <a:r>
              <a:rPr lang="en-US" sz="5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পড়ছে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26" y="5747148"/>
            <a:ext cx="9111343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ছবিতে আর কি দেখা যায়?</a:t>
            </a:r>
            <a:endParaRPr lang="en-US" sz="5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" y="5797296"/>
            <a:ext cx="9111343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bn-BD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লম, খাতা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0" y="5903875"/>
            <a:ext cx="2670182" cy="1015663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পড়ি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747747" y="6411693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33547" y="5896579"/>
            <a:ext cx="1244251" cy="1015663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</a:t>
            </a:r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724400" y="6286509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410200" y="5898068"/>
            <a:ext cx="634390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73565" y="5903875"/>
            <a:ext cx="604830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05968" y="5898068"/>
            <a:ext cx="523534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7560129" y="6286509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76557" y="5804246"/>
            <a:ext cx="685802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" y="32660"/>
            <a:ext cx="8997043" cy="5568043"/>
          </a:xfrm>
          <a:prstGeom prst="roundRect">
            <a:avLst>
              <a:gd name="adj" fmla="val 11111"/>
            </a:avLst>
          </a:prstGeom>
          <a:solidFill>
            <a:srgbClr val="92D050"/>
          </a:solidFill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8376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7" grpId="0" animBg="1"/>
      <p:bldP spid="48" grpId="0" animBg="1"/>
      <p:bldP spid="49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00911" y="42556"/>
            <a:ext cx="5064060" cy="4653268"/>
            <a:chOff x="1051826" y="284559"/>
            <a:chExt cx="5064060" cy="46532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826" y="284559"/>
              <a:ext cx="1919973" cy="46532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99" y="1285521"/>
              <a:ext cx="3144087" cy="324367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-11238" y="4823299"/>
            <a:ext cx="9144000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8676" y="5746629"/>
            <a:ext cx="2540380" cy="92333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395" r="3421" b="5239"/>
          <a:stretch/>
        </p:blipFill>
        <p:spPr>
          <a:xfrm>
            <a:off x="100991" y="0"/>
            <a:ext cx="8637814" cy="48332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0" y="4918116"/>
            <a:ext cx="9144000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b="1" dirty="0">
                <a:latin typeface="NikoshBAN" pitchFamily="2" charset="0"/>
                <a:cs typeface="NikoshBAN" pitchFamily="2" charset="0"/>
              </a:rPr>
              <a:t>বাবা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b="1" dirty="0">
                <a:latin typeface="NikoshBAN" pitchFamily="2" charset="0"/>
                <a:cs typeface="NikoshBAN" pitchFamily="2" charset="0"/>
              </a:rPr>
              <a:t>করছে 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2714" y="5841446"/>
            <a:ext cx="4379077" cy="92333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ভাঙাচ্ছে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879424"/>
            <a:ext cx="9144000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6000" b="1" dirty="0">
                <a:latin typeface="NikoshBAN" pitchFamily="2" charset="0"/>
                <a:cs typeface="NikoshBAN" pitchFamily="2" charset="0"/>
              </a:rPr>
              <a:t>মায়ের হাতে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6000" b="1" dirty="0">
                <a:latin typeface="NikoshBAN" pitchFamily="2" charset="0"/>
                <a:cs typeface="NikoshBAN" pitchFamily="2" charset="0"/>
              </a:rPr>
              <a:t>?</a:t>
            </a:r>
            <a:endParaRPr lang="bn-BD" sz="5400" b="1" dirty="0">
              <a:latin typeface="NikoshBAN" pitchFamily="2" charset="0"/>
              <a:cs typeface="NikoshBAN" pitchFamily="2" charset="0"/>
            </a:endParaRPr>
          </a:p>
          <a:p>
            <a:pPr lvl="0" algn="ctr"/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3798" y="5752121"/>
            <a:ext cx="4372200" cy="1015663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বরের কাগজ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328" y="5304518"/>
            <a:ext cx="2839818" cy="1015663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ভাঙাই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47326" y="5846650"/>
            <a:ext cx="685800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04898" y="5252124"/>
            <a:ext cx="1132112" cy="1107996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6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2766" y="5255531"/>
            <a:ext cx="714334" cy="1107996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46966" y="5779498"/>
            <a:ext cx="685800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07674" y="5247406"/>
            <a:ext cx="689166" cy="1107996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56712" y="5809529"/>
            <a:ext cx="685800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88886" y="5262976"/>
            <a:ext cx="678618" cy="1200329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endParaRPr lang="en-US" sz="28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3395" r="3421" b="5239"/>
          <a:stretch/>
        </p:blipFill>
        <p:spPr>
          <a:xfrm>
            <a:off x="2008908" y="43548"/>
            <a:ext cx="5579969" cy="48332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3841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10" y="4696072"/>
            <a:ext cx="914400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2649" y="5722962"/>
            <a:ext cx="4372200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4" y="604158"/>
            <a:ext cx="6945570" cy="390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4213" r="5511" b="5765"/>
          <a:stretch/>
        </p:blipFill>
        <p:spPr>
          <a:xfrm>
            <a:off x="644979" y="228601"/>
            <a:ext cx="3543300" cy="4086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" y="0"/>
            <a:ext cx="4310743" cy="538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4790001" cy="43209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419409"/>
            <a:ext cx="914400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atin typeface="NikoshBAN" pitchFamily="2" charset="0"/>
                <a:cs typeface="NikoshBAN" pitchFamily="2" charset="0"/>
              </a:rPr>
              <a:t>এই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8942" y="5388429"/>
            <a:ext cx="4372200" cy="92333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bn-BD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বানাই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6329" y="4429420"/>
            <a:ext cx="9160329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 sz="6000" b="1" dirty="0">
                <a:latin typeface="NikoshBAN" pitchFamily="2" charset="0"/>
                <a:cs typeface="NikoshBAN" pitchFamily="2" charset="0"/>
              </a:rPr>
              <a:t>র বানাতে কী কী লাগে?</a:t>
            </a:r>
          </a:p>
          <a:p>
            <a:pPr lvl="0" algn="ctr"/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20" y="5296096"/>
            <a:ext cx="9186309" cy="1015663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বাঁশ, কাঠ, রশি/ দড়ি, টিন  ইত্যাদি।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77 0.02153 L 0.53368 0.01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72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4" y="4068"/>
            <a:ext cx="7609114" cy="5124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80971" y="5443053"/>
            <a:ext cx="2839818" cy="1015663"/>
          </a:xfrm>
          <a:prstGeom prst="rect">
            <a:avLst/>
          </a:prstGeom>
          <a:solidFill>
            <a:srgbClr val="00B0F0"/>
          </a:solidFill>
          <a:ln w="28575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 বানাই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28969" y="5985185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52244" y="5394066"/>
            <a:ext cx="1132112" cy="1107996"/>
          </a:xfrm>
          <a:prstGeom prst="rect">
            <a:avLst/>
          </a:prstGeom>
          <a:solidFill>
            <a:srgbClr val="00B0F0"/>
          </a:solidFill>
          <a:ln w="3810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4409" y="5410395"/>
            <a:ext cx="714334" cy="1107996"/>
          </a:xfrm>
          <a:prstGeom prst="rect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28609" y="5918033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9317" y="5411177"/>
            <a:ext cx="689166" cy="1107996"/>
          </a:xfrm>
          <a:prstGeom prst="rect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538355" y="5948064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1445" y="5394066"/>
            <a:ext cx="605247" cy="1107996"/>
          </a:xfrm>
          <a:prstGeom prst="rect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66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47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art 9"/>
          <p:cNvSpPr/>
          <p:nvPr/>
        </p:nvSpPr>
        <p:spPr>
          <a:xfrm>
            <a:off x="2403986" y="-1"/>
            <a:ext cx="4055807" cy="212414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989" y="2124145"/>
            <a:ext cx="8665028" cy="4585871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নামঃ</a:t>
            </a:r>
            <a:r>
              <a:rPr lang="en-US" sz="4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আযহারুল</a:t>
            </a:r>
            <a:r>
              <a:rPr lang="en-US" sz="4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ইসলাম</a:t>
            </a:r>
            <a:r>
              <a:rPr lang="en-US" sz="4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মাহমুদ</a:t>
            </a:r>
            <a:r>
              <a:rPr lang="en-US" sz="4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4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	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৯ </a:t>
            </a:r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নয়ানীলক্ষ্মী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সরকারী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প্রাথমিক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   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হাইমচর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চাঁদপুর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4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মোবাইলঃ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০১৭২৪৮২৪০১৭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ই-</a:t>
            </a:r>
            <a:r>
              <a:rPr lang="en-US" sz="44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মেইলঃ</a:t>
            </a:r>
            <a:r>
              <a:rPr lang="en-US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azharfa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99@gmail.com</a:t>
            </a:r>
            <a:endParaRPr lang="en-US" sz="4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1406" y="489681"/>
            <a:ext cx="2403987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5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806" y="438606"/>
            <a:ext cx="4994354" cy="37415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10" y="4696072"/>
            <a:ext cx="914400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2649" y="5722962"/>
            <a:ext cx="4372200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</a:t>
            </a:r>
            <a:r>
              <a:rPr lang="bn-BD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5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7023" y="-244929"/>
            <a:ext cx="9261023" cy="4865914"/>
            <a:chOff x="-117023" y="-244929"/>
            <a:chExt cx="9261023" cy="48659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7023" y="-244929"/>
              <a:ext cx="9261023" cy="486591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551" flipH="1">
              <a:off x="5173284" y="2932540"/>
              <a:ext cx="1167372" cy="1545573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2310" y="4696072"/>
            <a:ext cx="9144000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atin typeface="NikoshBAN" pitchFamily="2" charset="0"/>
                <a:cs typeface="NikoshBAN" pitchFamily="2" charset="0"/>
              </a:rPr>
              <a:t>বলতো ব্যা</a:t>
            </a:r>
            <a:r>
              <a:rPr lang="bn-BD" sz="5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r>
              <a:rPr lang="bn-BD" sz="5400" b="1" dirty="0">
                <a:latin typeface="NikoshBAN" pitchFamily="2" charset="0"/>
                <a:cs typeface="NikoshBAN" pitchFamily="2" charset="0"/>
              </a:rPr>
              <a:t> কখন ডাকে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2649" y="5722962"/>
            <a:ext cx="4372200" cy="1015663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বর্ষাকালে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10" y="4724992"/>
            <a:ext cx="9144000" cy="212365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6600" b="1" dirty="0">
                <a:latin typeface="NikoshBAN" pitchFamily="2" charset="0"/>
                <a:cs typeface="NikoshBAN" pitchFamily="2" charset="0"/>
              </a:rPr>
              <a:t> ব্যা</a:t>
            </a:r>
            <a:r>
              <a:rPr lang="bn-BD" sz="66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r>
              <a:rPr lang="bn-BD" sz="6600" b="1" dirty="0">
                <a:latin typeface="NikoshBAN" pitchFamily="2" charset="0"/>
                <a:cs typeface="NikoshBAN" pitchFamily="2" charset="0"/>
              </a:rPr>
              <a:t> কিভাবে ডাকে</a:t>
            </a:r>
            <a:r>
              <a:rPr lang="en-US" sz="6600" b="1" dirty="0">
                <a:latin typeface="NikoshBAN" pitchFamily="2" charset="0"/>
                <a:cs typeface="NikoshBAN" pitchFamily="2" charset="0"/>
              </a:rPr>
              <a:t>?</a:t>
            </a:r>
            <a:endParaRPr lang="bn-BD" sz="6600" b="1" dirty="0">
              <a:latin typeface="NikoshBAN" pitchFamily="2" charset="0"/>
              <a:cs typeface="NikoshBAN" pitchFamily="2" charset="0"/>
            </a:endParaRPr>
          </a:p>
          <a:p>
            <a:pPr lvl="0" algn="ctr"/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8210" y="5619402"/>
            <a:ext cx="4372200" cy="1015663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ঘ্যাঙ ঘ্যাঙ!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28" y="654504"/>
            <a:ext cx="7035467" cy="3313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4" y="5067496"/>
            <a:ext cx="3156939" cy="2123658"/>
          </a:xfrm>
          <a:prstGeom prst="rect">
            <a:avLst/>
          </a:prstGeom>
          <a:solidFill>
            <a:srgbClr val="00B0F0"/>
          </a:solidFill>
          <a:ln w="28575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</a:t>
            </a:r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ডাকে, ঘ্যা</a:t>
            </a:r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ঘ্যা</a:t>
            </a:r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238751" y="5954807"/>
            <a:ext cx="519758" cy="234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61731" y="5394065"/>
            <a:ext cx="1734895" cy="1200329"/>
          </a:xfrm>
          <a:prstGeom prst="rect">
            <a:avLst/>
          </a:prstGeom>
          <a:solidFill>
            <a:srgbClr val="00B0F0"/>
          </a:solidFill>
          <a:ln w="3810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7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</a:t>
            </a:r>
            <a:r>
              <a:rPr lang="bn-BD" sz="7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7603" y="5394065"/>
            <a:ext cx="714334" cy="1200329"/>
          </a:xfrm>
          <a:prstGeom prst="rect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7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04447" y="5994385"/>
            <a:ext cx="490557" cy="1171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42450" y="5394065"/>
            <a:ext cx="689166" cy="1200329"/>
          </a:xfrm>
          <a:prstGeom prst="rect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7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952224" y="5943098"/>
            <a:ext cx="528638" cy="1170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43651" y="5394065"/>
            <a:ext cx="700349" cy="1200329"/>
          </a:xfrm>
          <a:prstGeom prst="rect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72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225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25"/>
          <p:cNvSpPr/>
          <p:nvPr/>
        </p:nvSpPr>
        <p:spPr>
          <a:xfrm>
            <a:off x="2410688" y="219885"/>
            <a:ext cx="4516583" cy="5405060"/>
          </a:xfrm>
          <a:prstGeom prst="cloudCallout">
            <a:avLst/>
          </a:prstGeom>
          <a:solidFill>
            <a:srgbClr val="00B0F0"/>
          </a:solidFill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এসো গল্প শুনি</a:t>
            </a:r>
            <a:endParaRPr lang="en-US" sz="54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Voice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8579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6402" y="4816917"/>
            <a:ext cx="861133" cy="1446550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67400" y="5540192"/>
            <a:ext cx="1066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0" y="4816917"/>
            <a:ext cx="914400" cy="1446550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</a:t>
            </a:r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4819350"/>
            <a:ext cx="838200" cy="1446550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2" y="4503665"/>
            <a:ext cx="1187897" cy="1862048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0" y="865522"/>
            <a:ext cx="7911111" cy="3568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162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9302" y="5148460"/>
            <a:ext cx="723344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5933" y="5137305"/>
            <a:ext cx="684980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</a:t>
            </a:r>
            <a:endParaRPr lang="en-US" sz="5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5137305"/>
            <a:ext cx="696686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5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20986" y="5687069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13717" y="4902239"/>
            <a:ext cx="1050469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endParaRPr lang="en-US" sz="6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4" y="92523"/>
            <a:ext cx="8137619" cy="4572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24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5260" y="5164925"/>
            <a:ext cx="784857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68719" y="5156386"/>
            <a:ext cx="763351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65140" y="5807534"/>
            <a:ext cx="1431471" cy="72127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40569" y="4441027"/>
            <a:ext cx="998991" cy="22159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endParaRPr lang="en-US" sz="4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29135" y="100309"/>
            <a:ext cx="5064060" cy="4653268"/>
            <a:chOff x="1051826" y="284559"/>
            <a:chExt cx="5064060" cy="4653268"/>
          </a:xfrm>
          <a:solidFill>
            <a:srgbClr val="00B0F0"/>
          </a:solidFill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826" y="284559"/>
              <a:ext cx="1919973" cy="4653268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99" y="1285521"/>
              <a:ext cx="3144087" cy="3243673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404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97" y="587829"/>
            <a:ext cx="6306230" cy="354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5260" y="5164925"/>
            <a:ext cx="784857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8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68719" y="5156386"/>
            <a:ext cx="763351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8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65140" y="5780314"/>
            <a:ext cx="1366189" cy="272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64399" y="4862900"/>
            <a:ext cx="998991" cy="186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115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502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806" y="438606"/>
            <a:ext cx="4994354" cy="37415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6390" y="5156386"/>
            <a:ext cx="1400951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8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0411" y="5156386"/>
            <a:ext cx="1061659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88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365140" y="5780314"/>
            <a:ext cx="1366189" cy="272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64399" y="4849290"/>
            <a:ext cx="1250801" cy="186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115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142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33245" y="0"/>
            <a:ext cx="4278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ছবি দেখে শব্দ বলি</a:t>
            </a:r>
            <a:endParaRPr lang="en-US" sz="24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0" y="3332641"/>
            <a:ext cx="2156503" cy="2145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6" y="478579"/>
            <a:ext cx="2961296" cy="1742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57" y="3766117"/>
            <a:ext cx="1983828" cy="1806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25" y="1349637"/>
            <a:ext cx="1260750" cy="3055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55" y="1204767"/>
            <a:ext cx="2847975" cy="1600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945973" y="1967447"/>
            <a:ext cx="1527651" cy="1084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bn-BD" sz="5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লম</a:t>
            </a:r>
            <a:endParaRPr lang="en-US" sz="5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980949" y="5853665"/>
            <a:ext cx="126435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bn-BD" sz="5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</a:t>
            </a:r>
            <a:endParaRPr lang="en-US" sz="5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3936649" y="4405204"/>
            <a:ext cx="134707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6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05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7307069" y="5853665"/>
            <a:ext cx="134707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</a:t>
            </a:r>
            <a:r>
              <a:rPr lang="bn-BD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6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7307069" y="2823305"/>
            <a:ext cx="134707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4503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0836" y="4734342"/>
            <a:ext cx="9144000" cy="212365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কলম ধরি। খবর পড়ি।গম ভাঙাই। ঘর বানাই। ব্যাঙ ডাকে, ঘ্যাঙ ঘ্যাঙ!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98316"/>
            <a:ext cx="914400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8000" b="1" dirty="0">
                <a:ln w="11430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বিষয়ঃ বাংলা</a:t>
            </a:r>
            <a:endParaRPr lang="en-US" sz="8000" b="1" dirty="0">
              <a:ln w="11430">
                <a:solidFill>
                  <a:srgbClr val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84409"/>
            <a:ext cx="914400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8000" b="1" dirty="0">
                <a:ln w="11430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পাঠঃ  ১৬ ( শুনি ও  বলি)</a:t>
            </a:r>
            <a:endParaRPr lang="en-US" sz="8000" b="1" dirty="0">
              <a:ln w="11430">
                <a:solidFill>
                  <a:srgbClr val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6221"/>
            <a:ext cx="9143999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শ্রেণীঃ প্রথম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18679"/>
            <a:ext cx="9144000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1430">
                  <a:solidFill>
                    <a:srgbClr val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পিরিয়ডঃ</a:t>
            </a:r>
            <a:r>
              <a:rPr lang="bn-BD" sz="6600" b="1" dirty="0">
                <a:ln w="11430">
                  <a:solidFill>
                    <a:srgbClr val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>
                <a:ln w="11430">
                  <a:solidFill>
                    <a:srgbClr val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১</a:t>
            </a:r>
          </a:p>
        </p:txBody>
      </p:sp>
    </p:spTree>
    <p:extLst>
      <p:ext uri="{BB962C8B-B14F-4D97-AF65-F5344CB8AC3E}">
        <p14:creationId xmlns:p14="http://schemas.microsoft.com/office/powerpoint/2010/main" val="26244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30929" y="152400"/>
            <a:ext cx="530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ছবি দেখে বাক্য বলি</a:t>
            </a:r>
            <a:endParaRPr lang="en-US" sz="24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4"/>
          <a:stretch/>
        </p:blipFill>
        <p:spPr>
          <a:xfrm rot="18401368">
            <a:off x="2040566" y="738423"/>
            <a:ext cx="4753426" cy="49892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89170" y="4748946"/>
            <a:ext cx="4083129" cy="923330"/>
          </a:xfrm>
          <a:prstGeom prst="rect">
            <a:avLst/>
          </a:prstGeom>
          <a:solidFill>
            <a:srgbClr val="92D05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লম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ধরি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5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11636" r="27899" b="8469"/>
          <a:stretch/>
        </p:blipFill>
        <p:spPr>
          <a:xfrm>
            <a:off x="1177636" y="0"/>
            <a:ext cx="6276110" cy="4896098"/>
          </a:xfrm>
          <a:prstGeom prst="hexagon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1" y="5316047"/>
            <a:ext cx="4490356" cy="1015663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পড়ি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04" y="395287"/>
            <a:ext cx="5432710" cy="4160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728227" y="5132810"/>
            <a:ext cx="4456343" cy="1015663"/>
          </a:xfrm>
          <a:prstGeom prst="rect">
            <a:avLst/>
          </a:prstGeom>
          <a:solidFill>
            <a:srgbClr val="92D050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ভাঙাই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4" y="4068"/>
            <a:ext cx="7609114" cy="5124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81271" y="5459381"/>
            <a:ext cx="3688900" cy="1015663"/>
          </a:xfrm>
          <a:prstGeom prst="rect">
            <a:avLst/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 বানাই</a:t>
            </a:r>
            <a:r>
              <a: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28" y="996043"/>
            <a:ext cx="6310251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5622667"/>
            <a:ext cx="9143999" cy="1107996"/>
          </a:xfrm>
          <a:prstGeom prst="rect">
            <a:avLst/>
          </a:prstGeom>
          <a:solidFill>
            <a:srgbClr val="00B0F0"/>
          </a:solidFill>
          <a:ln w="28575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</a:t>
            </a:r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ডাকে, ঘ্যা</a:t>
            </a:r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ঘ্যা</a:t>
            </a:r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2771" y="1714499"/>
            <a:ext cx="810986" cy="1323439"/>
          </a:xfrm>
          <a:prstGeom prst="rect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771" y="3467747"/>
            <a:ext cx="810986" cy="1323439"/>
          </a:xfrm>
          <a:prstGeom prst="rect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668" y="5380193"/>
            <a:ext cx="810986" cy="1323439"/>
          </a:xfrm>
          <a:prstGeom prst="rect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2326" y="2207391"/>
            <a:ext cx="810986" cy="1323439"/>
          </a:xfrm>
          <a:prstGeom prst="rect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bn-BD" sz="8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7945" y="4364292"/>
            <a:ext cx="810986" cy="1323439"/>
          </a:xfrm>
          <a:prstGeom prst="rect">
            <a:avLst/>
          </a:prstGeom>
          <a:solidFill>
            <a:srgbClr val="92D050"/>
          </a:solidFill>
          <a:ln w="5715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8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4486" y="0"/>
            <a:ext cx="4278085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বর্ণ দেখে শব্দ বলি</a:t>
            </a:r>
            <a:endParaRPr lang="en-US" sz="24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Arrow: Right 2"/>
          <p:cNvSpPr/>
          <p:nvPr/>
        </p:nvSpPr>
        <p:spPr>
          <a:xfrm>
            <a:off x="1590765" y="2133792"/>
            <a:ext cx="766960" cy="430751"/>
          </a:xfrm>
          <a:prstGeom prst="rightArrow">
            <a:avLst>
              <a:gd name="adj1" fmla="val 50000"/>
              <a:gd name="adj2" fmla="val 6838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75439" y="1884015"/>
            <a:ext cx="1708089" cy="110799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6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লম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7839" y="3704574"/>
            <a:ext cx="1708089" cy="110799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27839" y="5592120"/>
            <a:ext cx="1708089" cy="110799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35911" y="4580366"/>
            <a:ext cx="1708089" cy="110799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ব্যা</a:t>
            </a:r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4398" y="2207004"/>
            <a:ext cx="1836963" cy="110799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Arrow: Right 23"/>
          <p:cNvSpPr/>
          <p:nvPr/>
        </p:nvSpPr>
        <p:spPr>
          <a:xfrm>
            <a:off x="6405150" y="2589658"/>
            <a:ext cx="766960" cy="430751"/>
          </a:xfrm>
          <a:prstGeom prst="rightArrow">
            <a:avLst>
              <a:gd name="adj1" fmla="val 50000"/>
              <a:gd name="adj2" fmla="val 6838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/>
          <p:cNvSpPr/>
          <p:nvPr/>
        </p:nvSpPr>
        <p:spPr>
          <a:xfrm>
            <a:off x="1602860" y="3933541"/>
            <a:ext cx="766960" cy="430751"/>
          </a:xfrm>
          <a:prstGeom prst="rightArrow">
            <a:avLst>
              <a:gd name="adj1" fmla="val 50000"/>
              <a:gd name="adj2" fmla="val 6838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/>
          <p:cNvSpPr/>
          <p:nvPr/>
        </p:nvSpPr>
        <p:spPr>
          <a:xfrm>
            <a:off x="1653295" y="5930742"/>
            <a:ext cx="766960" cy="430751"/>
          </a:xfrm>
          <a:prstGeom prst="rightArrow">
            <a:avLst>
              <a:gd name="adj1" fmla="val 50000"/>
              <a:gd name="adj2" fmla="val 6838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/>
          <p:cNvSpPr/>
          <p:nvPr/>
        </p:nvSpPr>
        <p:spPr>
          <a:xfrm>
            <a:off x="6391696" y="4918988"/>
            <a:ext cx="766960" cy="430751"/>
          </a:xfrm>
          <a:prstGeom prst="rightArrow">
            <a:avLst>
              <a:gd name="adj1" fmla="val 50000"/>
              <a:gd name="adj2" fmla="val 6838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955"/>
            <a:ext cx="4224129" cy="5714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4123" y="357555"/>
            <a:ext cx="2441502" cy="571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66" y="231532"/>
            <a:ext cx="3208974" cy="5714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3876" y="656493"/>
            <a:ext cx="2458661" cy="5714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2652" y="254978"/>
            <a:ext cx="2539632" cy="5714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107" y="254978"/>
            <a:ext cx="2642633" cy="57149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30559" y="3730539"/>
            <a:ext cx="9143999" cy="2215991"/>
          </a:xfrm>
          <a:prstGeom prst="rect">
            <a:avLst/>
          </a:prstGeom>
          <a:noFill/>
          <a:ln w="12700"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138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ধন্যবাদ সকলকে</a:t>
            </a:r>
            <a:endParaRPr lang="en-US" sz="6600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5" advAuto="5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6" y="409817"/>
            <a:ext cx="2689737" cy="446035"/>
          </a:xfrm>
        </p:spPr>
        <p:txBody>
          <a:bodyPr>
            <a:normAutofit fontScale="90000"/>
          </a:bodyPr>
          <a:lstStyle/>
          <a:p>
            <a:r>
              <a:rPr lang="en-US" sz="89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</a:t>
            </a:r>
            <a:r>
              <a:rPr lang="en-US" sz="6600" dirty="0" err="1">
                <a:latin typeface="NikoshBAN" pitchFamily="2" charset="0"/>
                <a:cs typeface="NikoshBAN" pitchFamily="2" charset="0"/>
              </a:rPr>
              <a:t>খন</a:t>
            </a:r>
            <a:r>
              <a:rPr lang="en-US" sz="6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>
                <a:latin typeface="NikoshBAN" pitchFamily="2" charset="0"/>
                <a:cs typeface="NikoshBAN" pitchFamily="2" charset="0"/>
              </a:rPr>
              <a:t>ফল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229600" cy="5867400"/>
          </a:xfrm>
        </p:spPr>
        <p:txBody>
          <a:bodyPr>
            <a:noAutofit/>
          </a:bodyPr>
          <a:lstStyle/>
          <a:p>
            <a:pPr marL="137160" indent="0" algn="just">
              <a:buNone/>
            </a:pP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শোনাঃ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37160" indent="0" algn="just">
              <a:buNone/>
            </a:pP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1.1.1বাংলা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বর্ণমালা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স্পষ্ট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শুদ্ধ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উচ্চারণে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পড়তে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1.২.1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 কারচিহ্নহীন শব্দ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মনোযোগসহকারে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শুনবে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রাখবে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  </a:t>
            </a:r>
          </a:p>
          <a:p>
            <a:pPr marL="137160" indent="0" algn="just">
              <a:buNone/>
            </a:pPr>
            <a:r>
              <a:rPr lang="en-US" sz="2400" dirty="0">
                <a:latin typeface="NikoshBAN" pitchFamily="2" charset="0"/>
                <a:cs typeface="NikoshBAN" pitchFamily="2" charset="0"/>
              </a:rPr>
              <a:t>1.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কারচিহ্নযুক্ত শব্দ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মনোযোগসহকারে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শুনবে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রাখবে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 </a:t>
            </a:r>
          </a:p>
          <a:p>
            <a:pPr marL="137160" indent="0" algn="just">
              <a:buNone/>
            </a:pPr>
            <a:r>
              <a:rPr lang="en-US" sz="2400" dirty="0">
                <a:latin typeface="NikoshBAN" pitchFamily="2" charset="0"/>
                <a:cs typeface="NikoshBAN" pitchFamily="2" charset="0"/>
              </a:rPr>
              <a:t>1.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৩ কারচিহ্নহীন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কারচিহ্নযুক্ত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 শব্দ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বাক্য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শুনবে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137160" indent="0" algn="just">
              <a:buNone/>
            </a:pP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1.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১ নির্দেশনা ও অ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নু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রোধ শু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নে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 পালন করবে।</a:t>
            </a:r>
          </a:p>
          <a:p>
            <a:pPr marL="137160" indent="0" algn="just">
              <a:buNone/>
            </a:pP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1.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২  প্রশ্ন শুনে বুঝতে পারবে। </a:t>
            </a:r>
          </a:p>
          <a:p>
            <a:pPr marL="137160" indent="0" algn="just">
              <a:buNone/>
            </a:pP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বলাঃ</a:t>
            </a:r>
          </a:p>
          <a:p>
            <a:pPr marL="137160" indent="0" algn="just">
              <a:buNone/>
            </a:pP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1.1.1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 বাক্য ও শব্দে ব্যবহৃত বাংলা বর্ণমালার ধ্বনি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স্পষ্ট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শুদ্ধ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ভাবে বলতে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37160" indent="0" algn="just">
              <a:buNone/>
            </a:pP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1.২.1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 কারচিহ্নহীন শব্দ স্পষ্ট ও শুদ্ধভাবে বলতে পারবে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 </a:t>
            </a:r>
            <a:endParaRPr lang="bn-BD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37160" indent="0" algn="just">
              <a:buNone/>
            </a:pP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1.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১ অনুরোধ করতে পারবে।</a:t>
            </a:r>
          </a:p>
          <a:p>
            <a:pPr marL="137160" indent="0" algn="just">
              <a:buNone/>
            </a:pP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1.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২ প্রশ্ন করতে ও উত্তর বলতে পারবে। 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  <a:p>
            <a:pPr marL="137160" indent="0" algn="just">
              <a:buNone/>
            </a:pP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3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3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3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3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3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3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3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3787676"/>
            <a:ext cx="2209800" cy="23083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4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ভিডিও সম্পর্কে আলোচনা</a:t>
            </a:r>
            <a:endParaRPr lang="en-US" sz="4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Cloud Callout 25"/>
          <p:cNvSpPr/>
          <p:nvPr/>
        </p:nvSpPr>
        <p:spPr>
          <a:xfrm>
            <a:off x="2286000" y="580103"/>
            <a:ext cx="3581400" cy="4419600"/>
          </a:xfrm>
          <a:prstGeom prst="cloudCallout">
            <a:avLst/>
          </a:prstGeom>
          <a:solidFill>
            <a:srgbClr val="00B0F0"/>
          </a:solidFill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এসো ভিডিও দেখি </a:t>
            </a:r>
            <a:endParaRPr lang="en-US" sz="3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724324"/>
              </p:ext>
            </p:extLst>
          </p:nvPr>
        </p:nvGraphicFramePr>
        <p:xfrm>
          <a:off x="3944938" y="3232150"/>
          <a:ext cx="1576387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ackager Shell Object" showAsIcon="1" r:id="rId3" imgW="757440" imgH="440280" progId="Package">
                  <p:embed/>
                </p:oleObj>
              </mc:Choice>
              <mc:Fallback>
                <p:oleObj name="Packager Shell Object" showAsIcon="1" r:id="rId3" imgW="75744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44938" y="3232150"/>
                        <a:ext cx="1576387" cy="744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61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noFill/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800" dirty="0" err="1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88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88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আলোচ্য বিষয়ঃ</a:t>
            </a:r>
            <a:br>
              <a:rPr lang="bn-BD" sz="114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sz="11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8800" dirty="0">
                <a:latin typeface="NikoshBAN" pitchFamily="2" charset="0"/>
                <a:cs typeface="NikoshBAN" pitchFamily="2" charset="0"/>
              </a:rPr>
              <a:t>ব্যঞ্জনবর্ণঃ</a:t>
            </a:r>
            <a:r>
              <a:rPr lang="bn-BD" sz="11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15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ক-ঙ</a:t>
            </a:r>
            <a:r>
              <a:rPr lang="bn-BD" sz="8900" dirty="0">
                <a:latin typeface="NikoshBAN" pitchFamily="2" charset="0"/>
                <a:cs typeface="NikoshBAN" pitchFamily="2" charset="0"/>
              </a:rPr>
              <a:t> পর্যন্ত বর্ণমালার গল্প শোনা ও  বলা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86691" y="4538996"/>
            <a:ext cx="7495309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7465" y="5543729"/>
            <a:ext cx="1708089" cy="110799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6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লম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825">
            <a:off x="635953" y="538744"/>
            <a:ext cx="7911111" cy="35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90103" y="4786429"/>
            <a:ext cx="4635909" cy="1938992"/>
          </a:xfrm>
          <a:prstGeom prst="rect">
            <a:avLst/>
          </a:prstGeom>
          <a:noFill/>
          <a:ln w="3175">
            <a:solidFill>
              <a:srgbClr val="FFFF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6000" dirty="0" err="1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লম</a:t>
            </a:r>
            <a:r>
              <a:rPr lang="bn-BD" sz="60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দিয়ে আমরা  লেখালেখি করি।</a:t>
            </a:r>
            <a:endParaRPr lang="en-US" sz="32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6"/>
            <a:ext cx="9175879" cy="68507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/>
          <p:cNvSpPr/>
          <p:nvPr/>
        </p:nvSpPr>
        <p:spPr>
          <a:xfrm>
            <a:off x="5507288" y="5624964"/>
            <a:ext cx="1881566" cy="1015663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bn-BD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</a:t>
            </a:r>
            <a:r>
              <a:rPr lang="bn-BD" sz="6000" b="1" dirty="0">
                <a:latin typeface="NikoshBAN" pitchFamily="2" charset="0"/>
                <a:cs typeface="NikoshBAN" pitchFamily="2" charset="0"/>
              </a:rPr>
              <a:t>লো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9994" y="4604846"/>
            <a:ext cx="4601627" cy="1015663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bn-BD" sz="6000" b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bn-BD" sz="6000" b="1">
                <a:latin typeface="NikoshBAN" pitchFamily="2" charset="0"/>
                <a:cs typeface="NikoshBAN" pitchFamily="2" charset="0"/>
              </a:rPr>
              <a:t>লমটি কী রঙের</a:t>
            </a:r>
            <a:r>
              <a:rPr lang="en-US" sz="6000" b="1">
                <a:latin typeface="NikoshBAN" pitchFamily="2" charset="0"/>
                <a:cs typeface="NikoshBAN" pitchFamily="2" charset="0"/>
              </a:rPr>
              <a:t>?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2728" y="4617679"/>
            <a:ext cx="4601627" cy="212365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66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bn-BD" sz="6600" b="1" dirty="0">
                <a:latin typeface="NikoshBAN" pitchFamily="2" charset="0"/>
                <a:cs typeface="NikoshBAN" pitchFamily="2" charset="0"/>
              </a:rPr>
              <a:t>লম আর কী কী রঙের হয়</a:t>
            </a:r>
            <a:r>
              <a:rPr lang="en-US" sz="6600" b="1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37835" y="4672659"/>
            <a:ext cx="4601627" cy="212365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66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bn-BD" sz="6600" b="1" dirty="0">
                <a:latin typeface="NikoshBAN" pitchFamily="2" charset="0"/>
                <a:cs typeface="NikoshBAN" pitchFamily="2" charset="0"/>
              </a:rPr>
              <a:t>লম কোথায় পাওয়া যায়?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7" t="-15157" r="36013" b="33844"/>
          <a:stretch/>
        </p:blipFill>
        <p:spPr>
          <a:xfrm rot="19350645">
            <a:off x="450628" y="-204652"/>
            <a:ext cx="6589341" cy="4718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43570" y="3770766"/>
            <a:ext cx="5920210" cy="101566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6000" b="1" dirty="0" err="1">
                <a:latin typeface="NikoshBAN" pitchFamily="2" charset="0"/>
                <a:cs typeface="NikoshBAN" pitchFamily="2" charset="0"/>
              </a:rPr>
              <a:t>লম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latin typeface="NikoshBAN" pitchFamily="2" charset="0"/>
                <a:cs typeface="NikoshBAN" pitchFamily="2" charset="0"/>
              </a:rPr>
              <a:t>দিয়ে আমরা কী করি?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3872" y="4786429"/>
            <a:ext cx="4601627" cy="92333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bn-BD" sz="5400" dirty="0">
                <a:latin typeface="NikoshBAN" pitchFamily="2" charset="0"/>
                <a:cs typeface="NikoshBAN" pitchFamily="2" charset="0"/>
              </a:rPr>
              <a:t> লেখালেখি করি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</TotalTime>
  <Words>446</Words>
  <Application>Microsoft Office PowerPoint</Application>
  <PresentationFormat>On-screen Show (4:3)</PresentationFormat>
  <Paragraphs>140</Paragraphs>
  <Slides>36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NikoshBAN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শিখন ফল</vt:lpstr>
      <vt:lpstr>PowerPoint Presentation</vt:lpstr>
      <vt:lpstr>পাঠ আলোচ্য বিষয়ঃ  ব্যঞ্জনবর্ণঃ ক-ঙ পর্যন্ত বর্ণমালার গল্প শোনা ও  বলা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Dpe</dc:creator>
  <cp:lastModifiedBy>Dpe</cp:lastModifiedBy>
  <cp:revision>92</cp:revision>
  <dcterms:created xsi:type="dcterms:W3CDTF">2020-03-31T17:03:35Z</dcterms:created>
  <dcterms:modified xsi:type="dcterms:W3CDTF">2020-04-05T18:43:56Z</dcterms:modified>
</cp:coreProperties>
</file>