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7" r:id="rId2"/>
    <p:sldId id="278" r:id="rId3"/>
    <p:sldId id="258" r:id="rId4"/>
    <p:sldId id="259" r:id="rId5"/>
    <p:sldId id="260" r:id="rId6"/>
    <p:sldId id="262" r:id="rId7"/>
    <p:sldId id="282" r:id="rId8"/>
    <p:sldId id="290" r:id="rId9"/>
    <p:sldId id="291" r:id="rId10"/>
    <p:sldId id="292" r:id="rId11"/>
    <p:sldId id="283" r:id="rId12"/>
    <p:sldId id="293" r:id="rId13"/>
    <p:sldId id="294" r:id="rId14"/>
    <p:sldId id="295" r:id="rId15"/>
    <p:sldId id="281" r:id="rId16"/>
    <p:sldId id="296" r:id="rId17"/>
    <p:sldId id="273" r:id="rId18"/>
    <p:sldId id="275" r:id="rId19"/>
    <p:sldId id="27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C4F3E9-DD95-49B6-8E07-98F0AAD2557A}" type="datetimeFigureOut">
              <a:rPr lang="en-US" smtClean="0"/>
              <a:pPr/>
              <a:t>24-Mar-2020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9C2AA-A30E-43D7-8E26-AF52DA9A02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52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370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370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370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81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626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F4F62-3C76-4EB7-B99E-6C0D7D67527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ggggggggggg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106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24-Mar-2020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24-Mar-2020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24-Mar-2020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24-Mar-2020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24-Mar-2020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24-Mar-2020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24-Mar-2020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24-Mar-2020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24-Mar-2020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24-Mar-2020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859-B968-47F6-BAEB-9A306B95F4EE}" type="datetimeFigureOut">
              <a:rPr lang="en-US" smtClean="0"/>
              <a:pPr/>
              <a:t>24-Mar-2020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8CCE859-B968-47F6-BAEB-9A306B95F4EE}" type="datetimeFigureOut">
              <a:rPr lang="en-US" smtClean="0"/>
              <a:pPr/>
              <a:t>24-Mar-2020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3C71599-210A-474C-8258-8A9E7F841B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7.jpg"/><Relationship Id="rId7" Type="http://schemas.openxmlformats.org/officeDocument/2006/relationships/image" Target="../media/image1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g"/><Relationship Id="rId5" Type="http://schemas.openxmlformats.org/officeDocument/2006/relationships/image" Target="../media/image9.jpg"/><Relationship Id="rId4" Type="http://schemas.openxmlformats.org/officeDocument/2006/relationships/image" Target="../media/image8.jpg"/><Relationship Id="rId9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62000" y="228600"/>
            <a:ext cx="7543800" cy="1200329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en-US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72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blipFill>
                  <a:blip r:embed="rId2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اهلا و سهلا </a:t>
            </a:r>
            <a:endParaRPr lang="en-US" sz="72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blipFill>
                <a:blip r:embed="rId2"/>
                <a:tile tx="0" ty="0" sx="100000" sy="100000" flip="none" algn="tl"/>
              </a:blip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90678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8462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786704" y="817880"/>
            <a:ext cx="2819400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قياس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কেয়াস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তথা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অনুমান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817880"/>
            <a:ext cx="808011" cy="110799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6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٤</a:t>
            </a:r>
            <a:endParaRPr lang="en-US" sz="66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9824" y="2555240"/>
            <a:ext cx="2407775" cy="340146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590800"/>
            <a:ext cx="2286000" cy="3361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1767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08000" y="2362200"/>
            <a:ext cx="8305800" cy="19812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الكتاب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শব্দটি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فعال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ওযনে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باب نصر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মাসদার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-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লিপিবদ্ধ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একত্র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এখানে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কিতাব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বলে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مكتوب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তথা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লিখিত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বিষয়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উদ্দেশ্য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endParaRPr lang="ar-SA" sz="32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14573" y="2209800"/>
            <a:ext cx="8662171" cy="17526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r"/>
            <a:r>
              <a:rPr lang="ar-SA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تعريف الكتاب الله : الكتاب فالقرأن المنزل على الرسول عليه السلام المكتوب فى المصاحف المنقول عنه فقلا متواترا بلا شبهة- </a:t>
            </a:r>
            <a:endParaRPr lang="ar-SA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817880"/>
            <a:ext cx="4292986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تعريف كتاب الله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কুরআন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848360"/>
            <a:ext cx="808011" cy="110799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١</a:t>
            </a:r>
            <a:endParaRPr lang="en-US" sz="66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29813" y="4114800"/>
            <a:ext cx="8662171" cy="22860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ৎ,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কিতাব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হলো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রাসূল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(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সাঃ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)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ওপর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অবতারিত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কুরআন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যাকে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মাসহাফসমূহে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লিপিবদ্ধ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হয়েছে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এবং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সন্দেহমুক্ত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প্রক্রিয়ায়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রাসূল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(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সাঃ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)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থেকে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বর্ণিত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হয়েছে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</a:p>
          <a:p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كتاب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দ্বারা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এখানে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القرأن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বোঝানো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হয়েছে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।(৫০০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আয়াত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) </a:t>
            </a:r>
            <a:endParaRPr lang="ar-SA" sz="32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48924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08000" y="2362200"/>
            <a:ext cx="8305800" cy="19812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السنة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শব্দটি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فعال</a:t>
            </a:r>
            <a:r>
              <a:rPr lang="en-US" sz="32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এক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বচন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বহুবচন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السنن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;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আভিধানিক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-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الرتبة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الطريقة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তথা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রাস্তা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পথ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পন্থা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পদ্ধতি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আদর্শ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অভ্যাস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ইত্যাদি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endParaRPr lang="ar-SA" sz="32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4733" y="2209800"/>
            <a:ext cx="8662171" cy="17526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r"/>
            <a:r>
              <a:rPr lang="ar-SA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تعريف السنة : قول النبى (صـ) وفعله وتتريره وسكوته واقوال الصحابة وافعالهم- </a:t>
            </a:r>
            <a:endParaRPr lang="ar-SA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817880"/>
            <a:ext cx="4292986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تعريف السنة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সুন্নাত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848360"/>
            <a:ext cx="808011" cy="101566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٢</a:t>
            </a:r>
            <a:endParaRPr lang="en-US" sz="60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29813" y="4114800"/>
            <a:ext cx="8662171" cy="22860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ৎ,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মহানবী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(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সাঃ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)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কথা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কাজ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স্বীকৃতি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ও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মৌনসমর্থন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এবং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সাহাবীদের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কথা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ও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কাজকে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সুন্নাত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বলা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হয়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</a:p>
          <a:p>
            <a:pPr algn="ctr"/>
            <a:r>
              <a:rPr lang="ar-SA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سنة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দ্বারা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এখানে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الحديث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বোঝানো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হয়েছে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r>
              <a:rPr lang="ar-SA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)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৩,০০০ </a:t>
            </a:r>
            <a:r>
              <a:rPr lang="en-US" sz="28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হাদীস</a:t>
            </a:r>
            <a:r>
              <a:rPr lang="en-US" sz="2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)</a:t>
            </a:r>
            <a:endParaRPr lang="ar-SA" sz="28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228993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28600" y="3124200"/>
            <a:ext cx="8763000" cy="14478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الاجماع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শব্দটি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جمع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মূলশব্দ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থেকে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নির্গত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আভিধানিক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-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الاتفاق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তথা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ঐকমত্য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পোষণ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ঐক্যবদ্ধ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হওয়া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সর্বসম্মতি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প্রকাশ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 </a:t>
            </a:r>
            <a:endParaRPr lang="ar-SA" sz="32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40914" y="1143000"/>
            <a:ext cx="8662171" cy="17526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r"/>
            <a:r>
              <a:rPr lang="ar-SA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تعريف الاجماع : اتفاق المجتهدين فى عصر على امر دينى ويعد اصلا من اصول التشريع- </a:t>
            </a:r>
            <a:endParaRPr lang="ar-SA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1400" y="0"/>
            <a:ext cx="4292986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تعريف الاجماع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সুন্নাত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62200" y="26158"/>
            <a:ext cx="808011" cy="101566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٣</a:t>
            </a:r>
            <a:endParaRPr lang="en-US" sz="60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40914" y="4419600"/>
            <a:ext cx="8662171" cy="22860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ৎ,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দীনি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কোনো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বিষয়ে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কোনো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এক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যুগের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মুজতাহিদগণের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সম্মিলিত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সিদ্ধান্তকে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اجماع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বলা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হয়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</a:p>
          <a:p>
            <a:pPr algn="ctr"/>
            <a:r>
              <a:rPr lang="ar-SA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اجماع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দ্বারা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এখানে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মহানবী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(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সাঃ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)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ইন্তেকালের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পর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কোনো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قول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বা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فعلى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ব্যাপারে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মুহাম্মদীর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আলেমগনের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ঐকমত্য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বোঝানো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27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হয়েছে</a:t>
            </a:r>
            <a:r>
              <a:rPr lang="en-US" sz="27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endParaRPr lang="ar-SA" sz="27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5827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08000" y="2362200"/>
            <a:ext cx="8305800" cy="19812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القياس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শব্দটি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باب ضرب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মাসদার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আভিধানিক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- </a:t>
            </a:r>
            <a:r>
              <a:rPr lang="ar-SA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التقدير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তথা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অনুমান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,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পরিমান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তুলনা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</a:t>
            </a:r>
            <a:r>
              <a:rPr lang="en-US" sz="32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  <a:endParaRPr lang="ar-SA" sz="32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28600" y="2202309"/>
            <a:ext cx="8662171" cy="17526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r"/>
            <a:r>
              <a:rPr lang="ar-SA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تعريف القياس : تقدير الفرع بالاصل فى الحكم والعلة- </a:t>
            </a:r>
            <a:endParaRPr lang="ar-SA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817880"/>
            <a:ext cx="4292986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تعريف القياس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কিয়াস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পরিচয়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848360"/>
            <a:ext cx="808011" cy="1015663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٤</a:t>
            </a:r>
            <a:endParaRPr lang="en-US" sz="60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28600" y="4114800"/>
            <a:ext cx="8662171" cy="20574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অর্থা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ৎ,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علة 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ও 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حكم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মাধ্যমে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فرع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اصل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ওপর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অনুমান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কোনো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শাখা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মাসয়ালা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উদ্ভাবন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করাকে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কেয়াস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বলা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2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হয়</a:t>
            </a:r>
            <a:r>
              <a:rPr lang="en-US" sz="32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1049751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8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673144" y="228600"/>
            <a:ext cx="5108656" cy="8382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bn-BD" sz="4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 কাজ</a:t>
            </a:r>
            <a:r>
              <a:rPr lang="ar-SA" sz="48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عمل احد- </a:t>
            </a:r>
            <a:endParaRPr lang="bn-BD" sz="48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57200" y="1376680"/>
            <a:ext cx="4343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১) </a:t>
            </a:r>
            <a:r>
              <a:rPr lang="en-US" sz="2400" b="1" dirty="0" err="1" smtClean="0"/>
              <a:t>উসূলে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ফিকহের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উৎস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কয়টি</a:t>
            </a:r>
            <a:r>
              <a:rPr lang="en-US" sz="2400" b="1" dirty="0" smtClean="0"/>
              <a:t>? </a:t>
            </a:r>
            <a:endParaRPr lang="en-US" sz="24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873044" y="22098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(ক) ২টি</a:t>
            </a:r>
            <a:endParaRPr lang="en-US" sz="24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2819400" y="22098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(খ) ৩টি</a:t>
            </a:r>
            <a:endParaRPr lang="en-US" sz="24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4770120" y="22098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(গ) ৪টি</a:t>
            </a:r>
            <a:endParaRPr lang="en-US" sz="24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6751320" y="22098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(ঘ) ৫টি</a:t>
            </a:r>
            <a:endParaRPr lang="en-US" sz="24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457200" y="3129280"/>
            <a:ext cx="629412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২) </a:t>
            </a:r>
            <a:r>
              <a:rPr lang="en-US" sz="2400" b="1" dirty="0" err="1" smtClean="0"/>
              <a:t>উসূল</a:t>
            </a:r>
            <a:r>
              <a:rPr lang="en-US" sz="2400" b="1" dirty="0" smtClean="0"/>
              <a:t> (</a:t>
            </a:r>
            <a:r>
              <a:rPr lang="ar-SA" sz="2400" b="1" dirty="0" smtClean="0"/>
              <a:t>اصول</a:t>
            </a:r>
            <a:r>
              <a:rPr lang="en-US" sz="2400" b="1" dirty="0" smtClean="0"/>
              <a:t>) </a:t>
            </a:r>
            <a:r>
              <a:rPr lang="en-US" sz="2400" b="1" dirty="0" err="1" smtClean="0"/>
              <a:t>শব্দের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ব্যবহারিক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অর্থ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কয়টি</a:t>
            </a:r>
            <a:r>
              <a:rPr lang="en-US" sz="2400" b="1" dirty="0" smtClean="0"/>
              <a:t>?  </a:t>
            </a:r>
            <a:endParaRPr lang="en-US" sz="24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873044" y="39624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(ক) ২টি</a:t>
            </a:r>
            <a:endParaRPr lang="en-US" sz="240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2819400" y="39624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(খ) ৩টি</a:t>
            </a:r>
            <a:endParaRPr lang="en-US" sz="2400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4770120" y="39624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(গ) ৪টি</a:t>
            </a:r>
            <a:endParaRPr lang="en-US" sz="24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6751320" y="39624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(ঘ) ৫টি</a:t>
            </a:r>
            <a:endParaRPr lang="en-US" sz="2400" b="1" dirty="0"/>
          </a:p>
        </p:txBody>
      </p:sp>
      <p:sp>
        <p:nvSpPr>
          <p:cNvPr id="23" name="Rounded Rectangle 22"/>
          <p:cNvSpPr/>
          <p:nvPr/>
        </p:nvSpPr>
        <p:spPr>
          <a:xfrm>
            <a:off x="381000" y="4881880"/>
            <a:ext cx="36576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৩) </a:t>
            </a:r>
            <a:r>
              <a:rPr lang="en-US" sz="2400" b="1" dirty="0" err="1" smtClean="0"/>
              <a:t>ফিকহ</a:t>
            </a:r>
            <a:r>
              <a:rPr lang="en-US" sz="2400" b="1" dirty="0" smtClean="0"/>
              <a:t> (</a:t>
            </a:r>
            <a:r>
              <a:rPr lang="ar-SA" sz="2400" b="1" dirty="0" smtClean="0"/>
              <a:t>فقه</a:t>
            </a:r>
            <a:r>
              <a:rPr lang="en-US" sz="2400" b="1" dirty="0" smtClean="0"/>
              <a:t>) </a:t>
            </a:r>
            <a:r>
              <a:rPr lang="en-US" sz="2400" b="1" dirty="0" err="1" smtClean="0"/>
              <a:t>অর্থ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কী</a:t>
            </a:r>
            <a:r>
              <a:rPr lang="en-US" sz="2400" b="1" dirty="0" smtClean="0"/>
              <a:t>? </a:t>
            </a:r>
            <a:endParaRPr lang="en-US" sz="2400" b="1" dirty="0"/>
          </a:p>
        </p:txBody>
      </p:sp>
      <p:sp>
        <p:nvSpPr>
          <p:cNvPr id="24" name="Rounded Rectangle 23"/>
          <p:cNvSpPr/>
          <p:nvPr/>
        </p:nvSpPr>
        <p:spPr>
          <a:xfrm>
            <a:off x="796844" y="57150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(ক) </a:t>
            </a:r>
            <a:r>
              <a:rPr lang="en-US" sz="2400" b="1" dirty="0" err="1" smtClean="0"/>
              <a:t>চিন্তা</a:t>
            </a:r>
            <a:endParaRPr lang="en-US" sz="24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2743200" y="57150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(খ) </a:t>
            </a:r>
            <a:r>
              <a:rPr lang="en-US" sz="2400" b="1" dirty="0" err="1" smtClean="0"/>
              <a:t>বোঝা</a:t>
            </a:r>
            <a:endParaRPr lang="en-US" sz="2400" b="1" dirty="0"/>
          </a:p>
        </p:txBody>
      </p:sp>
      <p:sp>
        <p:nvSpPr>
          <p:cNvPr id="26" name="Rounded Rectangle 25"/>
          <p:cNvSpPr/>
          <p:nvPr/>
        </p:nvSpPr>
        <p:spPr>
          <a:xfrm>
            <a:off x="4693920" y="5715000"/>
            <a:ext cx="1981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(গ) </a:t>
            </a:r>
            <a:r>
              <a:rPr lang="en-US" sz="2400" b="1" dirty="0" err="1" smtClean="0"/>
              <a:t>গবেষনা</a:t>
            </a:r>
            <a:endParaRPr lang="en-US" sz="24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6934200" y="57150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(ঘ) </a:t>
            </a:r>
            <a:r>
              <a:rPr lang="en-US" sz="2400" b="1" dirty="0" err="1" smtClean="0"/>
              <a:t>ভিত্তি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250017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457200" y="685800"/>
            <a:ext cx="43434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৪) </a:t>
            </a:r>
            <a:r>
              <a:rPr lang="en-US" sz="2400" b="1" dirty="0" err="1" smtClean="0"/>
              <a:t>ফিকহের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মূল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দলীল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কোনটি</a:t>
            </a:r>
            <a:r>
              <a:rPr lang="en-US" sz="2400" b="1" dirty="0" smtClean="0"/>
              <a:t>? </a:t>
            </a:r>
            <a:endParaRPr lang="en-US" sz="2400" b="1" dirty="0"/>
          </a:p>
        </p:txBody>
      </p:sp>
      <p:sp>
        <p:nvSpPr>
          <p:cNvPr id="13" name="Rounded Rectangle 12"/>
          <p:cNvSpPr/>
          <p:nvPr/>
        </p:nvSpPr>
        <p:spPr>
          <a:xfrm>
            <a:off x="685800" y="1518920"/>
            <a:ext cx="1787444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(ক) </a:t>
            </a:r>
            <a:r>
              <a:rPr lang="en-US" sz="2400" b="1" dirty="0" err="1" smtClean="0"/>
              <a:t>কুরআন</a:t>
            </a:r>
            <a:endParaRPr lang="en-US" sz="2400" b="1" dirty="0"/>
          </a:p>
        </p:txBody>
      </p:sp>
      <p:sp>
        <p:nvSpPr>
          <p:cNvPr id="14" name="Rounded Rectangle 13"/>
          <p:cNvSpPr/>
          <p:nvPr/>
        </p:nvSpPr>
        <p:spPr>
          <a:xfrm>
            <a:off x="2819400" y="151892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(খ) </a:t>
            </a:r>
            <a:r>
              <a:rPr lang="en-US" sz="2400" b="1" dirty="0" err="1" smtClean="0"/>
              <a:t>হাদীস</a:t>
            </a:r>
            <a:endParaRPr lang="en-US" sz="2400" b="1" dirty="0"/>
          </a:p>
        </p:txBody>
      </p:sp>
      <p:sp>
        <p:nvSpPr>
          <p:cNvPr id="15" name="Rounded Rectangle 14"/>
          <p:cNvSpPr/>
          <p:nvPr/>
        </p:nvSpPr>
        <p:spPr>
          <a:xfrm>
            <a:off x="4770120" y="151892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(গ) </a:t>
            </a:r>
            <a:r>
              <a:rPr lang="en-US" sz="2400" b="1" dirty="0" err="1" smtClean="0"/>
              <a:t>ইজমা</a:t>
            </a:r>
            <a:endParaRPr lang="en-US" sz="24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6751320" y="1518920"/>
            <a:ext cx="185928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(ঘ) </a:t>
            </a:r>
            <a:r>
              <a:rPr lang="en-US" sz="2400" b="1" dirty="0" err="1" smtClean="0"/>
              <a:t>কেয়াস</a:t>
            </a:r>
            <a:endParaRPr lang="en-US" sz="2400" b="1" dirty="0"/>
          </a:p>
        </p:txBody>
      </p:sp>
      <p:sp>
        <p:nvSpPr>
          <p:cNvPr id="17" name="Rounded Rectangle 16"/>
          <p:cNvSpPr/>
          <p:nvPr/>
        </p:nvSpPr>
        <p:spPr>
          <a:xfrm>
            <a:off x="457200" y="2514600"/>
            <a:ext cx="629412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৫) </a:t>
            </a:r>
            <a:r>
              <a:rPr lang="en-US" sz="2400" b="1" dirty="0" err="1" smtClean="0"/>
              <a:t>কুরআন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কোন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সনদে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সন্দেহাতীতভাবে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বর্ণিত</a:t>
            </a:r>
            <a:r>
              <a:rPr lang="en-US" sz="2400" b="1" dirty="0" smtClean="0"/>
              <a:t>? </a:t>
            </a:r>
            <a:endParaRPr lang="en-US" sz="2400" b="1" dirty="0"/>
          </a:p>
        </p:txBody>
      </p:sp>
      <p:sp>
        <p:nvSpPr>
          <p:cNvPr id="18" name="Rounded Rectangle 17"/>
          <p:cNvSpPr/>
          <p:nvPr/>
        </p:nvSpPr>
        <p:spPr>
          <a:xfrm>
            <a:off x="873044" y="3347720"/>
            <a:ext cx="2670256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(ক) </a:t>
            </a:r>
            <a:r>
              <a:rPr lang="ar-SA" sz="2400" b="1" dirty="0" smtClean="0">
                <a:latin typeface="NikoshBAN" pitchFamily="2" charset="0"/>
                <a:cs typeface="NikoshBAN" pitchFamily="2" charset="0"/>
              </a:rPr>
              <a:t>متواتر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/>
              <a:t>সনদে</a:t>
            </a:r>
            <a:endParaRPr lang="en-US" sz="2400" b="1" dirty="0"/>
          </a:p>
        </p:txBody>
      </p:sp>
      <p:sp>
        <p:nvSpPr>
          <p:cNvPr id="19" name="Rounded Rectangle 18"/>
          <p:cNvSpPr/>
          <p:nvPr/>
        </p:nvSpPr>
        <p:spPr>
          <a:xfrm>
            <a:off x="4028440" y="3393440"/>
            <a:ext cx="264668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(খ) </a:t>
            </a:r>
            <a:r>
              <a:rPr lang="ar-SA" sz="2400" b="1" dirty="0" smtClean="0">
                <a:latin typeface="NikoshBAN" pitchFamily="2" charset="0"/>
                <a:cs typeface="NikoshBAN" pitchFamily="2" charset="0"/>
              </a:rPr>
              <a:t>مشهور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/>
              <a:t>সনদে</a:t>
            </a:r>
            <a:endParaRPr lang="en-US" sz="2400" b="1" dirty="0"/>
          </a:p>
        </p:txBody>
      </p:sp>
      <p:sp>
        <p:nvSpPr>
          <p:cNvPr id="20" name="Rounded Rectangle 19"/>
          <p:cNvSpPr/>
          <p:nvPr/>
        </p:nvSpPr>
        <p:spPr>
          <a:xfrm>
            <a:off x="873044" y="4114800"/>
            <a:ext cx="2670256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(গ) </a:t>
            </a:r>
            <a:r>
              <a:rPr lang="ar-SA" sz="2400" b="1" dirty="0" smtClean="0">
                <a:latin typeface="NikoshBAN" pitchFamily="2" charset="0"/>
                <a:cs typeface="NikoshBAN" pitchFamily="2" charset="0"/>
              </a:rPr>
              <a:t>مرفوع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/>
              <a:t>সনদে</a:t>
            </a:r>
            <a:endParaRPr lang="en-US" sz="2400" b="1" dirty="0"/>
          </a:p>
        </p:txBody>
      </p:sp>
      <p:sp>
        <p:nvSpPr>
          <p:cNvPr id="21" name="Rounded Rectangle 20"/>
          <p:cNvSpPr/>
          <p:nvPr/>
        </p:nvSpPr>
        <p:spPr>
          <a:xfrm>
            <a:off x="4084320" y="4191000"/>
            <a:ext cx="25908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(ঘ) </a:t>
            </a:r>
            <a:r>
              <a:rPr lang="ar-SA" sz="2400" b="1" dirty="0" smtClean="0">
                <a:latin typeface="NikoshBAN" pitchFamily="2" charset="0"/>
                <a:cs typeface="NikoshBAN" pitchFamily="2" charset="0"/>
              </a:rPr>
              <a:t>موقوف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/>
              <a:t>সনদে</a:t>
            </a:r>
            <a:endParaRPr lang="en-US" sz="2400" b="1" dirty="0"/>
          </a:p>
        </p:txBody>
      </p:sp>
      <p:sp>
        <p:nvSpPr>
          <p:cNvPr id="23" name="Rounded Rectangle 22"/>
          <p:cNvSpPr/>
          <p:nvPr/>
        </p:nvSpPr>
        <p:spPr>
          <a:xfrm>
            <a:off x="416560" y="5105400"/>
            <a:ext cx="629412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৬) </a:t>
            </a:r>
            <a:r>
              <a:rPr lang="en-US" sz="2400" b="1" dirty="0" err="1" smtClean="0"/>
              <a:t>উসূলুশ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শাশী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কোন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মাযহাবের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ফিকহ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গ্রন্থ</a:t>
            </a:r>
            <a:r>
              <a:rPr lang="en-US" sz="2400" b="1" dirty="0" smtClean="0"/>
              <a:t>?</a:t>
            </a:r>
            <a:endParaRPr lang="en-US" sz="2400" b="1" dirty="0"/>
          </a:p>
        </p:txBody>
      </p:sp>
      <p:sp>
        <p:nvSpPr>
          <p:cNvPr id="24" name="Rounded Rectangle 23"/>
          <p:cNvSpPr/>
          <p:nvPr/>
        </p:nvSpPr>
        <p:spPr>
          <a:xfrm>
            <a:off x="533400" y="5867400"/>
            <a:ext cx="1863644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(ক) </a:t>
            </a:r>
            <a:r>
              <a:rPr lang="en-US" sz="2400" b="1" dirty="0" err="1" smtClean="0"/>
              <a:t>হানাফী</a:t>
            </a:r>
            <a:endParaRPr lang="en-US" sz="2400" b="1" dirty="0"/>
          </a:p>
        </p:txBody>
      </p:sp>
      <p:sp>
        <p:nvSpPr>
          <p:cNvPr id="25" name="Rounded Rectangle 24"/>
          <p:cNvSpPr/>
          <p:nvPr/>
        </p:nvSpPr>
        <p:spPr>
          <a:xfrm>
            <a:off x="2743200" y="5867400"/>
            <a:ext cx="17526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(খ) </a:t>
            </a:r>
            <a:r>
              <a:rPr lang="en-US" sz="2400" b="1" dirty="0" err="1" smtClean="0"/>
              <a:t>শাফেয়ী</a:t>
            </a:r>
            <a:endParaRPr lang="en-US" sz="2400" b="1" dirty="0"/>
          </a:p>
        </p:txBody>
      </p:sp>
      <p:sp>
        <p:nvSpPr>
          <p:cNvPr id="26" name="Rounded Rectangle 25"/>
          <p:cNvSpPr/>
          <p:nvPr/>
        </p:nvSpPr>
        <p:spPr>
          <a:xfrm>
            <a:off x="4693920" y="5867400"/>
            <a:ext cx="1981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(গ) </a:t>
            </a:r>
            <a:r>
              <a:rPr lang="en-US" sz="2400" b="1" dirty="0" err="1" smtClean="0"/>
              <a:t>মালকী</a:t>
            </a:r>
            <a:endParaRPr lang="en-US" sz="2400" b="1" dirty="0"/>
          </a:p>
        </p:txBody>
      </p:sp>
      <p:sp>
        <p:nvSpPr>
          <p:cNvPr id="27" name="Rounded Rectangle 26"/>
          <p:cNvSpPr/>
          <p:nvPr/>
        </p:nvSpPr>
        <p:spPr>
          <a:xfrm>
            <a:off x="6934200" y="5867400"/>
            <a:ext cx="1600200" cy="609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(ঘ) </a:t>
            </a:r>
            <a:r>
              <a:rPr lang="en-US" sz="2400" b="1" dirty="0" err="1" smtClean="0"/>
              <a:t>হাম্বলী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7555326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47800" y="533400"/>
            <a:ext cx="6096000" cy="836154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bn-BD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দলগত কাজ</a:t>
            </a:r>
            <a:r>
              <a:rPr lang="ar-SA" sz="400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ar-SA" sz="40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فريق العمل - </a:t>
            </a:r>
            <a:endParaRPr lang="bn-BD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2133600"/>
            <a:ext cx="63246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l"/>
            <a:r>
              <a:rPr lang="en-US" sz="36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en-US" sz="36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গ্রুপ</a:t>
            </a:r>
            <a:r>
              <a:rPr lang="en-US" sz="36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গোলাপ</a:t>
            </a:r>
            <a:r>
              <a:rPr lang="en-US" sz="36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ar-SA" sz="36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القرأن</a:t>
            </a:r>
            <a:r>
              <a:rPr lang="en-US" sz="36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36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600" b="1" cap="all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7800" y="2971800"/>
            <a:ext cx="63246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3600" b="1" cap="all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en-US" sz="3600" b="1" cap="all" dirty="0" err="1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গ্রুপ</a:t>
            </a:r>
            <a:r>
              <a:rPr lang="en-US" sz="3600" b="1" cap="all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b="1" cap="all" dirty="0" err="1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শাপলা</a:t>
            </a:r>
            <a:r>
              <a:rPr lang="en-US" sz="3600" b="1" cap="all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ar-SA" sz="3600" b="1" cap="all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السنة</a:t>
            </a:r>
            <a:r>
              <a:rPr lang="en-US" sz="3600" b="1" cap="all" dirty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cap="all" dirty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3600" b="1" cap="all" dirty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b="1" cap="all" dirty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47800" y="3886200"/>
            <a:ext cx="63246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3600" b="1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en-US" sz="3600" b="1" cap="all" dirty="0" err="1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গ্রুপ</a:t>
            </a:r>
            <a:r>
              <a:rPr lang="en-US" sz="3600" b="1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b="1" cap="all" dirty="0" err="1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জবা</a:t>
            </a:r>
            <a:r>
              <a:rPr lang="en-US" sz="3600" b="1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ar-SA" sz="3600" b="1" cap="all" dirty="0" smtClean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الاجماع </a:t>
            </a:r>
            <a:r>
              <a:rPr lang="en-US" sz="3600" b="1" cap="all" dirty="0" err="1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cap="all" dirty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3600" b="1" cap="all" dirty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b="1" cap="all" dirty="0">
                <a:ln w="0"/>
                <a:solidFill>
                  <a:schemeClr val="tx1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47800" y="4876800"/>
            <a:ext cx="63246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36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en-US" sz="3600" b="1" cap="all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গ্রুপ</a:t>
            </a:r>
            <a:r>
              <a:rPr lang="en-US" sz="36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b="1" cap="all" dirty="0" err="1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বেলী</a:t>
            </a:r>
            <a:r>
              <a:rPr lang="en-US" sz="36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ar-SA" sz="3600" b="1" cap="all" dirty="0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القياس</a:t>
            </a:r>
            <a:r>
              <a:rPr lang="en-US" sz="36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36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cap="all" dirty="0" err="1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00155588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71600" y="1143000"/>
            <a:ext cx="6248400" cy="836154"/>
          </a:xfrm>
          <a:prstGeom prst="roundRect">
            <a:avLst>
              <a:gd name="adj" fmla="val 15378"/>
            </a:avLst>
          </a:prstGeom>
          <a:ln/>
        </p:spPr>
        <p:style>
          <a:lnRef idx="2">
            <a:schemeClr val="accent6"/>
          </a:lnRef>
          <a:fillRef idx="1003">
            <a:schemeClr val="lt2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bn-BD" sz="44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r>
              <a:rPr lang="ar-SA" sz="44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الواجب المنزل  </a:t>
            </a:r>
            <a:endParaRPr lang="bn-BD" sz="4400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7000" y="3040407"/>
            <a:ext cx="72492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اصول الفقه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বিস্তারিত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5" name="Right Arrow 4"/>
          <p:cNvSpPr/>
          <p:nvPr/>
        </p:nvSpPr>
        <p:spPr>
          <a:xfrm>
            <a:off x="466076" y="3187581"/>
            <a:ext cx="810228" cy="659757"/>
          </a:xfrm>
          <a:prstGeom prst="rightArrow">
            <a:avLst>
              <a:gd name="adj1" fmla="val 67544"/>
              <a:gd name="adj2" fmla="val 5000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61887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0260" y="2150745"/>
            <a:ext cx="4983481" cy="3908762"/>
          </a:xfrm>
          <a:prstGeom prst="rect">
            <a:avLst/>
          </a:prstGeo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 rtlCol="0">
            <a:spAutoFit/>
          </a:bodyPr>
          <a:lstStyle/>
          <a:p>
            <a:pPr algn="ctr"/>
            <a:r>
              <a:rPr lang="ar-SA" sz="9600" b="1" dirty="0" smtClean="0">
                <a:ln/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شكرا كثيرا</a:t>
            </a:r>
          </a:p>
          <a:p>
            <a:pPr algn="ctr"/>
            <a:r>
              <a:rPr lang="bn-BD" sz="13800" b="1" dirty="0" smtClean="0">
                <a:ln/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400" b="1" dirty="0">
              <a:ln/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1400" b="1" dirty="0">
              <a:ln/>
              <a:blipFill>
                <a:blip r:embed="rId2"/>
                <a:tile tx="0" ty="0" sx="100000" sy="100000" flip="none" algn="tl"/>
              </a:blip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28888" y="569128"/>
            <a:ext cx="4086225" cy="1015663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bn-BD" sz="60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endParaRPr lang="en-US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2" descr="C:\Users\mr\Desktop\maria\Clipart_Rose_PNG_Pictur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948484" y="1509712"/>
            <a:ext cx="1883791" cy="4129088"/>
          </a:xfrm>
          <a:prstGeom prst="rect">
            <a:avLst/>
          </a:prstGeom>
          <a:noFill/>
        </p:spPr>
      </p:pic>
      <p:pic>
        <p:nvPicPr>
          <p:cNvPr id="5" name="Picture 2" descr="C:\Users\mr\Desktop\maria\Clipart_Rose_PNG_Pictur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9809" y="1509712"/>
            <a:ext cx="1883791" cy="4129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0085621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10192" y="34119"/>
            <a:ext cx="5723616" cy="1015663"/>
          </a:xfrm>
          <a:prstGeom prst="rect">
            <a:avLst/>
          </a:prstGeom>
          <a:ln w="5715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algn="ctr"/>
            <a:r>
              <a:rPr lang="bn-BD" sz="6000" b="1" dirty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শিক্ষক </a:t>
            </a:r>
            <a:r>
              <a:rPr lang="bn-BD" sz="60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0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0" y="865568"/>
            <a:ext cx="9144000" cy="5992432"/>
          </a:xfrm>
          <a:prstGeom prst="rect">
            <a:avLst/>
          </a:prstGeom>
          <a:solidFill>
            <a:schemeClr val="bg2">
              <a:lumMod val="90000"/>
            </a:schemeClr>
          </a:solidFill>
          <a:ln w="349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b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en-US" sz="5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আ,ও,ম</a:t>
            </a:r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ফারুক</a:t>
            </a:r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হোসাইন</a:t>
            </a:r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>
                <a:solidFill>
                  <a:srgbClr val="070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BD" sz="5400" b="1" dirty="0">
                <a:solidFill>
                  <a:srgbClr val="070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5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সুপার</a:t>
            </a:r>
            <a:r>
              <a:rPr 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>
                <a:solidFill>
                  <a:srgbClr val="070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BD" sz="5400" b="1" dirty="0">
                <a:solidFill>
                  <a:srgbClr val="070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5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দারোগা</a:t>
            </a:r>
            <a:r>
              <a:rPr lang="en-US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হাট</a:t>
            </a:r>
            <a:r>
              <a:rPr lang="en-US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স,উ,ই</a:t>
            </a:r>
            <a:r>
              <a:rPr lang="en-US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মাদ্‌রাসা</a:t>
            </a:r>
            <a:r>
              <a:rPr lang="en-US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 rtl="1"/>
            <a:r>
              <a:rPr lang="en-US" sz="5400" b="1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সীতাকুন্ড,চট্টগ্রাম</a:t>
            </a:r>
            <a:r>
              <a:rPr lang="en-US" sz="5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bn-BD" sz="5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rtl="1"/>
            <a:r>
              <a:rPr lang="en-US" sz="32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aomfaruk1177@gmail.com</a:t>
            </a:r>
            <a:endParaRPr lang="en-US" sz="3200" b="1" dirty="0">
              <a:solidFill>
                <a:srgbClr val="FF0000"/>
              </a:solidFill>
              <a:effectLst/>
              <a:latin typeface="NikoshBAN" pitchFamily="2" charset="0"/>
              <a:cs typeface="NikoshBAN" pitchFamily="2" charset="0"/>
            </a:endParaRPr>
          </a:p>
          <a:p>
            <a:pPr algn="ctr" rtl="1"/>
            <a:r>
              <a:rPr lang="bn-IN" sz="6000" dirty="0" smtClean="0">
                <a:solidFill>
                  <a:srgbClr val="7030A0"/>
                </a:solidFill>
                <a:effectLst/>
                <a:latin typeface="NikoshBAN" pitchFamily="2" charset="0"/>
                <a:cs typeface="NikoshBAN" pitchFamily="2" charset="0"/>
              </a:rPr>
              <a:t>মো</a:t>
            </a:r>
            <a:r>
              <a:rPr lang="bn-BD" sz="6000" dirty="0" smtClean="0">
                <a:solidFill>
                  <a:srgbClr val="7030A0"/>
                </a:solidFill>
                <a:effectLst/>
                <a:latin typeface="NikoshBAN" pitchFamily="2" charset="0"/>
                <a:cs typeface="NikoshBAN" pitchFamily="2" charset="0"/>
              </a:rPr>
              <a:t>বাইল-০১৮১</a:t>
            </a:r>
            <a:r>
              <a:rPr lang="en-US" sz="6000" dirty="0" smtClean="0">
                <a:solidFill>
                  <a:srgbClr val="7030A0"/>
                </a:solidFill>
                <a:effectLst/>
                <a:latin typeface="NikoshBAN" pitchFamily="2" charset="0"/>
                <a:cs typeface="NikoshBAN" pitchFamily="2" charset="0"/>
              </a:rPr>
              <a:t>৮৪৩৩৪</a:t>
            </a:r>
            <a:r>
              <a:rPr lang="bn-IN" sz="6000" dirty="0">
                <a:solidFill>
                  <a:srgbClr val="7030A0"/>
                </a:solidFill>
                <a:effectLst/>
                <a:latin typeface="NikoshBAN" pitchFamily="2" charset="0"/>
                <a:cs typeface="NikoshBAN" pitchFamily="2" charset="0"/>
              </a:rPr>
              <a:t>৮৬ </a:t>
            </a:r>
            <a:r>
              <a:rPr lang="en-US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6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00200"/>
            <a:ext cx="19812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37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828800" y="228600"/>
            <a:ext cx="5793810" cy="1446550"/>
          </a:xfrm>
          <a:prstGeom prst="rect">
            <a:avLst/>
          </a:prstGeom>
          <a:solidFill>
            <a:schemeClr val="bg2">
              <a:lumMod val="90000"/>
            </a:schemeClr>
          </a:solidFill>
          <a:ln w="38100"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8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8800" b="1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800" b="1" dirty="0">
              <a:solidFill>
                <a:srgbClr val="FFC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609600" y="2438400"/>
            <a:ext cx="8358582" cy="3733800"/>
          </a:xfrm>
          <a:prstGeom prst="ellipse">
            <a:avLst/>
          </a:prstGeom>
          <a:solidFill>
            <a:srgbClr val="00B0F0"/>
          </a:solidFill>
          <a:ln>
            <a:solidFill>
              <a:schemeClr val="tx2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দশম</a:t>
            </a:r>
            <a:endParaRPr lang="bn-IN" sz="4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আকাইদ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ওয়াল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ফিকহ্</a:t>
            </a:r>
            <a:endParaRPr lang="en-US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 2য়</a:t>
            </a:r>
            <a:endParaRPr lang="bn-IN" sz="4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3226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12747" y="316217"/>
            <a:ext cx="8626453" cy="1107996"/>
          </a:xfrm>
          <a:prstGeom prst="rect">
            <a:avLst/>
          </a:prstGeom>
          <a:solidFill>
            <a:srgbClr val="00B050"/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600" b="1" dirty="0" smtClean="0">
                <a:ln w="0"/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6600" b="1" dirty="0" err="1" smtClean="0">
                <a:ln w="0"/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bn-BD" sz="6600" b="1" dirty="0" smtClean="0">
                <a:ln w="0"/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দেখে</a:t>
            </a:r>
            <a:r>
              <a:rPr lang="en-GB" sz="6600" b="1" dirty="0" smtClean="0">
                <a:ln w="0"/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GB" sz="6600" b="1" dirty="0" err="1" smtClean="0">
                <a:ln w="0"/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GB" sz="6600" b="1" dirty="0" smtClean="0">
                <a:ln w="0"/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GB" sz="6600" b="1" dirty="0" err="1" smtClean="0">
                <a:ln w="0"/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ar-SA" sz="4000" b="1" dirty="0" smtClean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endParaRPr lang="en-US" sz="4000" b="1" dirty="0">
              <a:ln w="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6019800"/>
            <a:ext cx="2574947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كتاب الله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124200"/>
            <a:ext cx="2812081" cy="2667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3200400"/>
            <a:ext cx="2286000" cy="256237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124200"/>
            <a:ext cx="2522220" cy="283624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6324600" y="6096000"/>
            <a:ext cx="2574947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كتاب الحديث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67713" y="6096000"/>
            <a:ext cx="2574947" cy="58477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اجماع و القياس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5034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3276600"/>
            <a:ext cx="8077200" cy="1938992"/>
          </a:xfrm>
          <a:prstGeom prst="rect">
            <a:avLst/>
          </a:prstGeom>
          <a:ln/>
          <a:effectLst>
            <a:glow rad="228600">
              <a:schemeClr val="accent4">
                <a:satMod val="175000"/>
                <a:alpha val="40000"/>
              </a:schemeClr>
            </a:glow>
            <a:outerShdw blurRad="63500" dist="50800" dir="5400000" sx="98000" sy="98000" rotWithShape="0">
              <a:srgbClr val="000000">
                <a:alpha val="20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6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المصدر الاصلية لاصول الفقه</a:t>
            </a:r>
            <a:r>
              <a:rPr lang="ar-SA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ar-SA" sz="60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0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উসূলুল</a:t>
            </a:r>
            <a:r>
              <a:rPr lang="en-US" sz="60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ফিকহের</a:t>
            </a:r>
            <a:r>
              <a:rPr lang="en-US" sz="60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60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উৎসমূহ</a:t>
            </a:r>
            <a:endParaRPr lang="ar-SA" sz="6000" b="1" dirty="0">
              <a:ln w="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914400" y="457200"/>
            <a:ext cx="7696200" cy="2514600"/>
          </a:xfrm>
          <a:prstGeom prst="downArrowCallou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err="1" smtClean="0">
                <a:ln w="0"/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8000" b="1" dirty="0" smtClean="0">
                <a:ln w="0"/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ln w="0"/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8000" b="1" dirty="0" smtClean="0">
                <a:ln w="0"/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ln w="0"/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endParaRPr lang="en-US" sz="8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59660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703552" y="3572788"/>
            <a:ext cx="810228" cy="659757"/>
          </a:xfrm>
          <a:prstGeom prst="rightArrow">
            <a:avLst>
              <a:gd name="adj1" fmla="val 67544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89980" y="3505200"/>
            <a:ext cx="603002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يمكن ان يقول 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تعريف كتاب الله وسنة الرسول</a:t>
            </a: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আল-কুরআন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হাদীসের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905000" y="76200"/>
            <a:ext cx="5791201" cy="1521954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pPr algn="ctr"/>
            <a:r>
              <a:rPr lang="bn-BD" sz="11500" b="1" dirty="0" smtClean="0">
                <a:ln w="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</a:t>
            </a:r>
            <a:r>
              <a:rPr lang="bn-BD" sz="9600" b="1" dirty="0" smtClean="0">
                <a:ln w="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খন ফল</a:t>
            </a:r>
          </a:p>
        </p:txBody>
      </p:sp>
      <p:sp>
        <p:nvSpPr>
          <p:cNvPr id="9" name="Right Arrow 8"/>
          <p:cNvSpPr/>
          <p:nvPr/>
        </p:nvSpPr>
        <p:spPr>
          <a:xfrm>
            <a:off x="703552" y="2286000"/>
            <a:ext cx="810228" cy="659757"/>
          </a:xfrm>
          <a:prstGeom prst="rightArrow">
            <a:avLst>
              <a:gd name="adj1" fmla="val 67544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1.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13780" y="2209800"/>
            <a:ext cx="526802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يمكن ان 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يقول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r-SA" sz="28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المصادر </a:t>
            </a:r>
            <a:r>
              <a:rPr lang="ar-SA" sz="2800" b="1" dirty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الاصلية لأصول </a:t>
            </a:r>
            <a:r>
              <a:rPr lang="ar-SA" sz="2800" b="1" dirty="0" smtClean="0">
                <a:ln w="0"/>
                <a:latin typeface="NikoshBAN" panose="02000000000000000000" pitchFamily="2" charset="0"/>
                <a:cs typeface="NikoshBAN" panose="02000000000000000000" pitchFamily="2" charset="0"/>
              </a:rPr>
              <a:t>الفقه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উসূলুল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ফিকহের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631118" y="4779931"/>
            <a:ext cx="810228" cy="659757"/>
          </a:xfrm>
          <a:prstGeom prst="rightArrow">
            <a:avLst>
              <a:gd name="adj1" fmla="val 67544"/>
              <a:gd name="adj2" fmla="val 50000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76400" y="4752281"/>
            <a:ext cx="6705600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ar-S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يمكن ان يقول تعريف </a:t>
            </a:r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اجماع الامة و القياس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উম্মতের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ঐক্যমত্য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কেয়াসের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পরিচয়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281524913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685800" y="1981200"/>
            <a:ext cx="7696200" cy="647700"/>
          </a:xfrm>
          <a:prstGeom prst="roundRect">
            <a:avLst>
              <a:gd name="adj" fmla="val 15378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38100" h="38100" prst="slope"/>
            </a:sp3d>
          </a:bodyPr>
          <a:lstStyle/>
          <a:p>
            <a:r>
              <a:rPr lang="en-US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ar-SA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اصول الفقه</a:t>
            </a:r>
            <a:r>
              <a:rPr lang="en-US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40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এর</a:t>
            </a:r>
            <a:r>
              <a:rPr lang="en-US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40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উৎস</a:t>
            </a:r>
            <a:r>
              <a:rPr lang="en-US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40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মোট</a:t>
            </a:r>
            <a:r>
              <a:rPr lang="en-US" sz="40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4000" b="1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চারটি</a:t>
            </a:r>
            <a:endParaRPr lang="ar-SA" sz="4000" b="1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41411" y="304800"/>
            <a:ext cx="6588947" cy="923330"/>
          </a:xfrm>
          <a:prstGeom prst="rect">
            <a:avLst/>
          </a:prstGeom>
          <a:ln/>
        </p:spPr>
        <p:style>
          <a:lnRef idx="2">
            <a:schemeClr val="accent2"/>
          </a:lnRef>
          <a:fillRef idx="1002">
            <a:schemeClr val="lt2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5400" b="1" dirty="0" err="1" smtClean="0">
                <a:ln w="0"/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উসূলুল</a:t>
            </a:r>
            <a:r>
              <a:rPr lang="en-US" sz="5400" b="1" dirty="0" smtClean="0">
                <a:ln w="0"/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0"/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ফিকহের</a:t>
            </a:r>
            <a:r>
              <a:rPr lang="en-US" sz="5400" b="1" dirty="0" smtClean="0">
                <a:ln w="0"/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0"/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5400" b="1" dirty="0" smtClean="0">
                <a:ln w="0"/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 w="0"/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উৎসমূহ</a:t>
            </a:r>
            <a:endParaRPr lang="ar-SA" sz="5400" b="1" dirty="0">
              <a:ln w="0"/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47800" y="4114800"/>
            <a:ext cx="2819400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كتاب الله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কুরআন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5884" y="3276600"/>
            <a:ext cx="4156989" cy="2590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70840" y="4114800"/>
            <a:ext cx="808011" cy="110799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600" b="1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١</a:t>
            </a:r>
            <a:endParaRPr lang="en-US" sz="6600" b="1" dirty="0" smtClean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25948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8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786704" y="304800"/>
            <a:ext cx="2819400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سنة الرسول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হাদীস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304800"/>
            <a:ext cx="808011" cy="110799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6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٢</a:t>
            </a:r>
            <a:endParaRPr lang="en-US" sz="66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644" y="4512310"/>
            <a:ext cx="1394460" cy="20955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256" y="4495800"/>
            <a:ext cx="1394460" cy="2095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4925" y="1940560"/>
            <a:ext cx="1534015" cy="230521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4131" y="1994616"/>
            <a:ext cx="2557119" cy="196778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972" y="1940560"/>
            <a:ext cx="1837028" cy="236587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9184" y="1961597"/>
            <a:ext cx="1625040" cy="226314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0005" y="4495800"/>
            <a:ext cx="1963275" cy="2420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4917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786704" y="817880"/>
            <a:ext cx="2819400" cy="10772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3200" b="1" dirty="0" smtClean="0">
                <a:latin typeface="NikoshBAN" pitchFamily="2" charset="0"/>
                <a:cs typeface="NikoshBAN" pitchFamily="2" charset="0"/>
              </a:rPr>
              <a:t>اجماع الامة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উম্মতের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ঐকমত্য</a:t>
            </a:r>
            <a:endParaRPr lang="en-US" sz="32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817880"/>
            <a:ext cx="808011" cy="110799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6600" b="1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cs typeface="Arial"/>
              </a:rPr>
              <a:t>٣</a:t>
            </a:r>
            <a:endParaRPr lang="en-US" sz="6600" b="1" dirty="0" smtClean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28"/>
          <a:stretch/>
        </p:blipFill>
        <p:spPr>
          <a:xfrm>
            <a:off x="583670" y="2918180"/>
            <a:ext cx="4212669" cy="188242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403" y="2951480"/>
            <a:ext cx="3494043" cy="184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42946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990</TotalTime>
  <Words>692</Words>
  <Application>Microsoft Office PowerPoint</Application>
  <PresentationFormat>On-screen Show (4:3)</PresentationFormat>
  <Paragraphs>137</Paragraphs>
  <Slides>19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Calibri</vt:lpstr>
      <vt:lpstr>Georgia</vt:lpstr>
      <vt:lpstr>NikoshBAN</vt:lpstr>
      <vt:lpstr>Tahoma</vt:lpstr>
      <vt:lpstr>Times New Roman</vt:lpstr>
      <vt:lpstr>Trebuchet MS</vt:lpstr>
      <vt:lpstr>Vrinda</vt:lpstr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PKM</dc:creator>
  <cp:lastModifiedBy>D H Liton</cp:lastModifiedBy>
  <cp:revision>268</cp:revision>
  <dcterms:created xsi:type="dcterms:W3CDTF">2015-05-23T05:54:04Z</dcterms:created>
  <dcterms:modified xsi:type="dcterms:W3CDTF">2020-03-24T10:17:33Z</dcterms:modified>
</cp:coreProperties>
</file>