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1" r:id="rId4"/>
    <p:sldId id="280" r:id="rId5"/>
    <p:sldId id="260" r:id="rId6"/>
    <p:sldId id="289" r:id="rId7"/>
    <p:sldId id="288" r:id="rId8"/>
    <p:sldId id="290" r:id="rId9"/>
    <p:sldId id="291" r:id="rId10"/>
    <p:sldId id="294" r:id="rId11"/>
    <p:sldId id="293" r:id="rId12"/>
    <p:sldId id="298" r:id="rId13"/>
    <p:sldId id="297" r:id="rId14"/>
    <p:sldId id="295" r:id="rId15"/>
    <p:sldId id="292" r:id="rId16"/>
    <p:sldId id="285" r:id="rId17"/>
    <p:sldId id="301" r:id="rId18"/>
    <p:sldId id="300" r:id="rId19"/>
    <p:sldId id="299" r:id="rId20"/>
    <p:sldId id="302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F74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7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06552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" y="650543"/>
            <a:ext cx="90621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السلام عليكم ورحمةالله وبركاته</a:t>
            </a:r>
          </a:p>
          <a:p>
            <a:pPr algn="ctr"/>
            <a:r>
              <a:rPr lang="ar-SA" sz="6600" b="1" dirty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كيف حالكم  </a:t>
            </a:r>
            <a:r>
              <a:rPr lang="ar-SA" sz="6600" b="1" dirty="0" smtClean="0">
                <a:solidFill>
                  <a:schemeClr val="bg1"/>
                </a:solidFill>
                <a:latin typeface="NOORIN02" pitchFamily="2" charset="2"/>
                <a:cs typeface="Arabic Transparent" pitchFamily="2" charset="-78"/>
              </a:rPr>
              <a:t>؟ياطلابي العزيز 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44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images_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2057400"/>
            <a:ext cx="9067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1656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images_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053798"/>
            <a:ext cx="9067800" cy="480420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483419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3800" b="1" dirty="0">
                <a:solidFill>
                  <a:schemeClr val="bg1"/>
                </a:solidFill>
              </a:rPr>
              <a:t>الدرس </a:t>
            </a:r>
            <a:r>
              <a:rPr lang="ar-AE" sz="13800" b="1" dirty="0" smtClean="0">
                <a:solidFill>
                  <a:schemeClr val="bg1"/>
                </a:solidFill>
              </a:rPr>
              <a:t>عنوان</a:t>
            </a:r>
            <a:endParaRPr lang="en-US" sz="13800" b="1" dirty="0" smtClean="0">
              <a:solidFill>
                <a:schemeClr val="bg1"/>
              </a:solidFill>
            </a:endParaRPr>
          </a:p>
          <a:p>
            <a:pPr algn="ctr"/>
            <a:r>
              <a:rPr lang="ar-AE" sz="9600" b="1" dirty="0" smtClean="0">
                <a:solidFill>
                  <a:srgbClr val="15F740"/>
                </a:solidFill>
              </a:rPr>
              <a:t>القران </a:t>
            </a:r>
            <a:r>
              <a:rPr lang="ar-AE" sz="9600" b="1" dirty="0">
                <a:solidFill>
                  <a:srgbClr val="15F740"/>
                </a:solidFill>
              </a:rPr>
              <a:t>كتاب الله</a:t>
            </a:r>
            <a:endParaRPr lang="en-US" sz="9600" b="1" dirty="0">
              <a:solidFill>
                <a:srgbClr val="15F740"/>
              </a:solidFill>
            </a:endParaRP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305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93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8800" dirty="0">
                <a:solidFill>
                  <a:schemeClr val="bg1"/>
                </a:solidFill>
              </a:rPr>
              <a:t> الدرس موافق </a:t>
            </a:r>
            <a:r>
              <a:rPr lang="ar-AE" sz="8800" dirty="0" smtClean="0">
                <a:solidFill>
                  <a:schemeClr val="bg1"/>
                </a:solidFill>
              </a:rPr>
              <a:t>مكالمة</a:t>
            </a:r>
            <a:endParaRPr lang="en-US" sz="8800" dirty="0" smtClean="0">
              <a:solidFill>
                <a:schemeClr val="bg1"/>
              </a:solidFill>
            </a:endParaRPr>
          </a:p>
          <a:p>
            <a:pPr algn="r"/>
            <a:r>
              <a:rPr lang="ar-AE" sz="4800" b="1" dirty="0" smtClean="0">
                <a:solidFill>
                  <a:srgbClr val="15F740"/>
                </a:solidFill>
              </a:rPr>
              <a:t>ان </a:t>
            </a:r>
            <a:r>
              <a:rPr lang="ar-AE" sz="4800" b="1" dirty="0">
                <a:solidFill>
                  <a:srgbClr val="15F740"/>
                </a:solidFill>
              </a:rPr>
              <a:t>القران هو الكتاب اليجيب نزله الله من لوح محفوظ بواسطفىة الملك جبراءيل الى </a:t>
            </a:r>
            <a:r>
              <a:rPr lang="ar-AE" sz="4800" b="1" dirty="0" smtClean="0">
                <a:solidFill>
                  <a:srgbClr val="15F740"/>
                </a:solidFill>
              </a:rPr>
              <a:t>قلب</a:t>
            </a:r>
            <a:endParaRPr lang="en-US" sz="4800" b="1" dirty="0" smtClean="0">
              <a:solidFill>
                <a:srgbClr val="15F740"/>
              </a:solidFill>
            </a:endParaRPr>
          </a:p>
          <a:p>
            <a:pPr algn="r"/>
            <a:r>
              <a:rPr lang="ar-AE" sz="4400" dirty="0" smtClean="0">
                <a:solidFill>
                  <a:srgbClr val="15F740"/>
                </a:solidFill>
              </a:rPr>
              <a:t> </a:t>
            </a:r>
            <a:r>
              <a:rPr lang="ar-AE" sz="6000" dirty="0">
                <a:solidFill>
                  <a:srgbClr val="15F740"/>
                </a:solidFill>
              </a:rPr>
              <a:t>حبيبه محمد(ص) ستة مائةو عشرة سنن عيساىء  منذ ثلاثت و عشرين سنة </a:t>
            </a:r>
            <a:r>
              <a:rPr lang="ar-AE" sz="6000" dirty="0" smtClean="0">
                <a:solidFill>
                  <a:srgbClr val="15F740"/>
                </a:solidFill>
              </a:rPr>
              <a:t>ليهدى</a:t>
            </a:r>
            <a:r>
              <a:rPr lang="ar-AE" sz="5400" dirty="0" smtClean="0">
                <a:solidFill>
                  <a:srgbClr val="15F740"/>
                </a:solidFill>
              </a:rPr>
              <a:t> </a:t>
            </a:r>
            <a:r>
              <a:rPr lang="ar-AE" sz="5400" dirty="0">
                <a:solidFill>
                  <a:srgbClr val="15F740"/>
                </a:solidFill>
              </a:rPr>
              <a:t>الناس </a:t>
            </a:r>
            <a:r>
              <a:rPr lang="ar-AE" sz="5400" dirty="0" smtClean="0">
                <a:solidFill>
                  <a:srgbClr val="15F740"/>
                </a:solidFill>
              </a:rPr>
              <a:t>الى </a:t>
            </a:r>
            <a:r>
              <a:rPr lang="ar-AE" sz="5400" dirty="0">
                <a:solidFill>
                  <a:srgbClr val="15F740"/>
                </a:solidFill>
              </a:rPr>
              <a:t>الصراط المستقيم</a:t>
            </a:r>
            <a:endParaRPr lang="en-US" sz="5400" dirty="0">
              <a:solidFill>
                <a:srgbClr val="15F740"/>
              </a:solidFill>
            </a:endParaRPr>
          </a:p>
          <a:p>
            <a:pPr algn="ctr"/>
            <a:r>
              <a:rPr lang="ar-AE" sz="2800" dirty="0" smtClean="0">
                <a:solidFill>
                  <a:srgbClr val="15F740"/>
                </a:solidFill>
              </a:rPr>
              <a:t> </a:t>
            </a:r>
            <a:endParaRPr lang="ar-AE" sz="2800" dirty="0">
              <a:solidFill>
                <a:srgbClr val="15F740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44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7200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6600" b="1" dirty="0" smtClean="0">
                <a:solidFill>
                  <a:schemeClr val="bg1"/>
                </a:solidFill>
              </a:rPr>
              <a:t>تعريف سورة مكية. هى التي نزلت قبل الهجرة و لو في غير مكه.</a:t>
            </a:r>
          </a:p>
          <a:p>
            <a:pPr algn="r"/>
            <a:r>
              <a:rPr lang="ar-AE" sz="3200" b="1" dirty="0" smtClean="0">
                <a:solidFill>
                  <a:schemeClr val="bg1"/>
                </a:solidFill>
              </a:rPr>
              <a:t>. </a:t>
            </a:r>
            <a:r>
              <a:rPr lang="ar-AE" sz="6600" b="1" dirty="0" smtClean="0">
                <a:solidFill>
                  <a:schemeClr val="bg1"/>
                </a:solidFill>
              </a:rPr>
              <a:t>تعريف </a:t>
            </a:r>
            <a:r>
              <a:rPr lang="ar-AE" sz="7200" b="1" dirty="0" smtClean="0">
                <a:solidFill>
                  <a:schemeClr val="bg1"/>
                </a:solidFill>
              </a:rPr>
              <a:t>سورة </a:t>
            </a:r>
            <a:r>
              <a:rPr lang="ar-AE" sz="6600" b="1" dirty="0" smtClean="0">
                <a:solidFill>
                  <a:schemeClr val="bg1"/>
                </a:solidFill>
              </a:rPr>
              <a:t>مدينة. هى التي نزلت بعد الهجرة و لو في غير مدينة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907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AE" sz="2800" b="1" dirty="0"/>
              <a:t> </a:t>
            </a:r>
            <a:r>
              <a:rPr lang="ar-AE" sz="4400" b="1" dirty="0"/>
              <a:t>أطول سورة فى القران الكريم هي :سورة البقرة ،عدد اياتها 286,اية</a:t>
            </a:r>
            <a:r>
              <a:rPr lang="ar-AE" sz="4400" b="1" dirty="0" smtClean="0"/>
              <a:t>.</a:t>
            </a:r>
            <a:r>
              <a:rPr lang="ar-AE" sz="4400" dirty="0" smtClean="0"/>
              <a:t>      </a:t>
            </a:r>
            <a:endParaRPr lang="en-US" sz="4000" dirty="0" smtClean="0"/>
          </a:p>
          <a:p>
            <a:pPr algn="r"/>
            <a:r>
              <a:rPr lang="ar-AE" sz="4000" dirty="0" smtClean="0"/>
              <a:t> </a:t>
            </a:r>
            <a:r>
              <a:rPr lang="ar-AE" sz="4800" b="1" dirty="0" smtClean="0"/>
              <a:t>أقصر </a:t>
            </a:r>
            <a:r>
              <a:rPr lang="ar-AE" sz="4800" b="1" dirty="0"/>
              <a:t>سورة فى القران الكريم هي : سورة الكوثر ،عدد اياتها 3, اية</a:t>
            </a:r>
            <a:r>
              <a:rPr lang="ar-AE" sz="4800" b="1" dirty="0" smtClean="0"/>
              <a:t>.</a:t>
            </a:r>
            <a:r>
              <a:rPr lang="ar-AE" sz="5400" b="1" dirty="0" smtClean="0"/>
              <a:t>  </a:t>
            </a:r>
            <a:endParaRPr lang="en-US" sz="4400" b="1" dirty="0" smtClean="0"/>
          </a:p>
          <a:p>
            <a:pPr algn="r"/>
            <a:r>
              <a:rPr lang="ar-AE" sz="4400" b="1" dirty="0" smtClean="0"/>
              <a:t>أعظم </a:t>
            </a:r>
            <a:r>
              <a:rPr lang="ar-AE" sz="4400" b="1" dirty="0"/>
              <a:t>اية فى القران الكريم هى،اية الكرسى ،و هى خمسون كلمة </a:t>
            </a:r>
            <a:r>
              <a:rPr lang="ar-AE" sz="4400" b="1" dirty="0" smtClean="0"/>
              <a:t>رتب </a:t>
            </a:r>
            <a:r>
              <a:rPr lang="ar-AE" sz="4400" b="1" dirty="0"/>
              <a:t>سورة القران كما هى الان فى المصحف رسول(ص) </a:t>
            </a:r>
          </a:p>
          <a:p>
            <a:pPr algn="r"/>
            <a:r>
              <a:rPr lang="ar-AE" sz="4000" b="1" dirty="0" smtClean="0"/>
              <a:t>ابو </a:t>
            </a:r>
            <a:r>
              <a:rPr lang="ar-AE" sz="4000" b="1" dirty="0"/>
              <a:t>بكر (رض) أمر بجمع القران الكريم بعد وفاة رسول (ص)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7681451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00" b="1" dirty="0" smtClean="0">
              <a:solidFill>
                <a:schemeClr val="bg1"/>
              </a:solidFill>
            </a:endParaRP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8305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6600" b="1" dirty="0">
                <a:solidFill>
                  <a:schemeClr val="bg1"/>
                </a:solidFill>
              </a:rPr>
              <a:t>الوحدة عمل</a:t>
            </a:r>
            <a:endParaRPr lang="en-US" sz="16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971800"/>
            <a:ext cx="6324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8800" b="1" dirty="0">
                <a:solidFill>
                  <a:srgbClr val="15F740"/>
                </a:solidFill>
              </a:rPr>
              <a:t>ما هو القران  ؟</a:t>
            </a:r>
            <a:r>
              <a:rPr lang="en-US" sz="8800" b="1" dirty="0">
                <a:solidFill>
                  <a:srgbClr val="15F740"/>
                </a:solidFill>
              </a:rPr>
              <a:t> </a:t>
            </a:r>
            <a:r>
              <a:rPr lang="en-US" sz="6000" b="1" dirty="0">
                <a:solidFill>
                  <a:srgbClr val="15F740"/>
                </a:solidFill>
              </a:rPr>
              <a:t> </a:t>
            </a:r>
            <a:endParaRPr lang="en-US" sz="6000" b="1" dirty="0" smtClean="0">
              <a:solidFill>
                <a:srgbClr val="15F740"/>
              </a:solidFill>
            </a:endParaRPr>
          </a:p>
          <a:p>
            <a:r>
              <a:rPr lang="ar-AE" sz="3200" dirty="0" smtClean="0"/>
              <a:t>.</a:t>
            </a:r>
            <a:r>
              <a:rPr lang="en-US" sz="3200" dirty="0" smtClean="0"/>
              <a:t> </a:t>
            </a:r>
            <a:r>
              <a:rPr lang="ar-AE" sz="6600" b="1" dirty="0">
                <a:solidFill>
                  <a:srgbClr val="FFC000"/>
                </a:solidFill>
              </a:rPr>
              <a:t>.كم سنة نزل القران ؟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0571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879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 </a:t>
            </a:r>
            <a:r>
              <a:rPr lang="ar-AE" sz="19900" b="1" dirty="0">
                <a:solidFill>
                  <a:schemeClr val="bg1"/>
                </a:solidFill>
              </a:rPr>
              <a:t>القوم عمل</a:t>
            </a:r>
            <a:endParaRPr lang="en-US" sz="2000" b="1" dirty="0">
              <a:solidFill>
                <a:schemeClr val="bg1"/>
              </a:solidFill>
            </a:endParaRPr>
          </a:p>
          <a:p>
            <a:pPr algn="r"/>
            <a:r>
              <a:rPr lang="ar-AE" sz="5400" b="1" dirty="0" smtClean="0">
                <a:solidFill>
                  <a:srgbClr val="FFC000"/>
                </a:solidFill>
              </a:rPr>
              <a:t>الف</a:t>
            </a:r>
            <a:r>
              <a:rPr lang="ar-AE" sz="5400" b="1" dirty="0">
                <a:solidFill>
                  <a:srgbClr val="FFC000"/>
                </a:solidFill>
              </a:rPr>
              <a:t>) تعريف سورة المكية و </a:t>
            </a:r>
            <a:r>
              <a:rPr lang="ar-AE" sz="5400" b="1" dirty="0" smtClean="0">
                <a:solidFill>
                  <a:srgbClr val="FFC000"/>
                </a:solidFill>
              </a:rPr>
              <a:t>المدنية</a:t>
            </a:r>
            <a:endParaRPr lang="en-US" sz="5400" b="1" dirty="0" smtClean="0">
              <a:solidFill>
                <a:srgbClr val="FFC000"/>
              </a:solidFill>
            </a:endParaRPr>
          </a:p>
          <a:p>
            <a:pPr algn="r"/>
            <a:r>
              <a:rPr lang="ar-AE" sz="4800" b="1" dirty="0" smtClean="0">
                <a:solidFill>
                  <a:srgbClr val="15F740"/>
                </a:solidFill>
              </a:rPr>
              <a:t> </a:t>
            </a:r>
            <a:r>
              <a:rPr lang="ar-AE" sz="4800" b="1" dirty="0">
                <a:solidFill>
                  <a:srgbClr val="15F740"/>
                </a:solidFill>
              </a:rPr>
              <a:t>(ب) أطول و أقصر سورة القران </a:t>
            </a:r>
            <a:r>
              <a:rPr lang="ar-AE" sz="4800" b="1" dirty="0" smtClean="0">
                <a:solidFill>
                  <a:srgbClr val="15F740"/>
                </a:solidFill>
              </a:rPr>
              <a:t>الكريم</a:t>
            </a:r>
            <a:endParaRPr lang="en-US" sz="4800" b="1" dirty="0" smtClean="0">
              <a:solidFill>
                <a:srgbClr val="15F740"/>
              </a:solidFill>
            </a:endParaRPr>
          </a:p>
          <a:p>
            <a:pPr algn="r"/>
            <a:r>
              <a:rPr lang="ar-AE" sz="4800" b="1" dirty="0" smtClean="0">
                <a:solidFill>
                  <a:srgbClr val="FFFF00"/>
                </a:solidFill>
              </a:rPr>
              <a:t> </a:t>
            </a:r>
            <a:r>
              <a:rPr lang="ar-AE" sz="4800" b="1" dirty="0">
                <a:solidFill>
                  <a:srgbClr val="FFFF00"/>
                </a:solidFill>
              </a:rPr>
              <a:t>(ج) من رتّب سورة القران</a:t>
            </a:r>
            <a:r>
              <a:rPr lang="ar-AE" sz="4800" b="1" dirty="0" smtClean="0">
                <a:solidFill>
                  <a:srgbClr val="FFFF00"/>
                </a:solidFill>
              </a:rPr>
              <a:t> </a:t>
            </a:r>
            <a:endParaRPr lang="en-US" sz="4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651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0"/>
            <a:ext cx="865782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3800" b="1" dirty="0" smtClean="0">
                <a:solidFill>
                  <a:schemeClr val="bg1"/>
                </a:solidFill>
              </a:rPr>
              <a:t>القدر</a:t>
            </a:r>
            <a:endParaRPr lang="en-US" sz="8800" dirty="0"/>
          </a:p>
          <a:p>
            <a:pPr algn="r"/>
            <a:r>
              <a:rPr lang="en-US" sz="7200" dirty="0" smtClean="0"/>
              <a:t>    </a:t>
            </a:r>
            <a:r>
              <a:rPr lang="ar-AE" sz="5400" dirty="0">
                <a:solidFill>
                  <a:srgbClr val="15F740"/>
                </a:solidFill>
              </a:rPr>
              <a:t>(</a:t>
            </a:r>
            <a:r>
              <a:rPr lang="ar-AE" sz="5400" dirty="0" smtClean="0">
                <a:solidFill>
                  <a:srgbClr val="15F740"/>
                </a:solidFill>
              </a:rPr>
              <a:t>أ)القران </a:t>
            </a:r>
            <a:r>
              <a:rPr lang="ar-AE" sz="5400" dirty="0">
                <a:solidFill>
                  <a:srgbClr val="15F740"/>
                </a:solidFill>
              </a:rPr>
              <a:t>ما هو </a:t>
            </a:r>
            <a:r>
              <a:rPr lang="ar-AE" sz="5400" dirty="0" smtClean="0">
                <a:solidFill>
                  <a:srgbClr val="15F740"/>
                </a:solidFill>
              </a:rPr>
              <a:t>؟</a:t>
            </a:r>
            <a:r>
              <a:rPr lang="ar-AE" sz="5400" dirty="0">
                <a:solidFill>
                  <a:srgbClr val="15F740"/>
                </a:solidFill>
              </a:rPr>
              <a:t> </a:t>
            </a:r>
            <a:endParaRPr lang="en-US" sz="5400" dirty="0" smtClean="0">
              <a:solidFill>
                <a:srgbClr val="15F740"/>
              </a:solidFill>
            </a:endParaRPr>
          </a:p>
          <a:p>
            <a:pPr algn="r"/>
            <a:r>
              <a:rPr lang="ar-AE" sz="4800" b="1" dirty="0" smtClean="0">
                <a:solidFill>
                  <a:srgbClr val="00B050"/>
                </a:solidFill>
              </a:rPr>
              <a:t>(</a:t>
            </a:r>
            <a:r>
              <a:rPr lang="ar-SA" sz="4800" b="1" dirty="0" smtClean="0">
                <a:solidFill>
                  <a:srgbClr val="00B050"/>
                </a:solidFill>
              </a:rPr>
              <a:t>ب</a:t>
            </a:r>
            <a:r>
              <a:rPr lang="ar-AE" sz="4800" b="1" dirty="0" smtClean="0">
                <a:solidFill>
                  <a:srgbClr val="00B050"/>
                </a:solidFill>
              </a:rPr>
              <a:t>)ما </a:t>
            </a:r>
            <a:r>
              <a:rPr lang="ar-AE" sz="4800" b="1" dirty="0">
                <a:solidFill>
                  <a:srgbClr val="00B050"/>
                </a:solidFill>
              </a:rPr>
              <a:t>أطوال سورة من القران ءالكريم ؟</a:t>
            </a:r>
            <a:r>
              <a:rPr lang="en-US" sz="4800" b="1" dirty="0">
                <a:solidFill>
                  <a:srgbClr val="00B050"/>
                </a:solidFill>
              </a:rPr>
              <a:t>  </a:t>
            </a:r>
            <a:endParaRPr lang="ar-AE" sz="4800" b="1" dirty="0">
              <a:solidFill>
                <a:srgbClr val="00B050"/>
              </a:solidFill>
            </a:endParaRPr>
          </a:p>
          <a:p>
            <a:pPr algn="r"/>
            <a:r>
              <a:rPr lang="en-US" sz="4400" b="1" dirty="0">
                <a:solidFill>
                  <a:srgbClr val="7030A0"/>
                </a:solidFill>
              </a:rPr>
              <a:t>          </a:t>
            </a:r>
            <a:r>
              <a:rPr lang="en-US" sz="4400" b="1" dirty="0" smtClean="0">
                <a:solidFill>
                  <a:srgbClr val="7030A0"/>
                </a:solidFill>
              </a:rPr>
              <a:t>   </a:t>
            </a:r>
            <a:r>
              <a:rPr lang="ar-AE" sz="4400" b="1" dirty="0" smtClean="0">
                <a:solidFill>
                  <a:srgbClr val="7030A0"/>
                </a:solidFill>
              </a:rPr>
              <a:t>(</a:t>
            </a:r>
            <a:r>
              <a:rPr lang="ar-SA" sz="4400" b="1" dirty="0" smtClean="0">
                <a:solidFill>
                  <a:srgbClr val="7030A0"/>
                </a:solidFill>
              </a:rPr>
              <a:t>ج</a:t>
            </a:r>
            <a:r>
              <a:rPr lang="ar-AE" sz="4400" b="1" dirty="0" smtClean="0">
                <a:solidFill>
                  <a:srgbClr val="7030A0"/>
                </a:solidFill>
              </a:rPr>
              <a:t>) </a:t>
            </a:r>
            <a:r>
              <a:rPr lang="ar-AE" sz="4400" b="1" dirty="0">
                <a:solidFill>
                  <a:srgbClr val="7030A0"/>
                </a:solidFill>
              </a:rPr>
              <a:t>ما أقصر سورة فى القران الكريم 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r"/>
            <a:r>
              <a:rPr lang="ar-AE" sz="6600" b="1" dirty="0" smtClean="0">
                <a:solidFill>
                  <a:schemeClr val="bg1"/>
                </a:solidFill>
              </a:rPr>
              <a:t> </a:t>
            </a:r>
            <a:r>
              <a:rPr lang="ar-AE" sz="4400" b="1" dirty="0" smtClean="0">
                <a:solidFill>
                  <a:schemeClr val="bg1"/>
                </a:solidFill>
              </a:rPr>
              <a:t>(</a:t>
            </a:r>
            <a:r>
              <a:rPr lang="ar-SA" sz="4400" b="1" dirty="0" smtClean="0">
                <a:solidFill>
                  <a:schemeClr val="bg1"/>
                </a:solidFill>
              </a:rPr>
              <a:t>د</a:t>
            </a:r>
            <a:r>
              <a:rPr lang="ar-AE" sz="4400" b="1" dirty="0" smtClean="0">
                <a:solidFill>
                  <a:schemeClr val="bg1"/>
                </a:solidFill>
              </a:rPr>
              <a:t>) </a:t>
            </a:r>
            <a:r>
              <a:rPr lang="ar-AE" sz="4400" b="1" dirty="0">
                <a:solidFill>
                  <a:schemeClr val="bg1"/>
                </a:solidFill>
              </a:rPr>
              <a:t>من أمر بجمع القران </a:t>
            </a:r>
            <a:r>
              <a:rPr lang="ar-AE" sz="4400" b="1" dirty="0" smtClean="0">
                <a:solidFill>
                  <a:schemeClr val="bg1"/>
                </a:solidFill>
              </a:rPr>
              <a:t>بعد) </a:t>
            </a:r>
            <a:r>
              <a:rPr lang="ar-AE" sz="4400" b="1" dirty="0">
                <a:solidFill>
                  <a:schemeClr val="bg1"/>
                </a:solidFill>
              </a:rPr>
              <a:t>وفاة </a:t>
            </a:r>
            <a:r>
              <a:rPr lang="en-US" sz="4400" b="1" dirty="0">
                <a:solidFill>
                  <a:schemeClr val="bg1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59357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660" y="0"/>
            <a:ext cx="9134341" cy="6858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ar-AE" altLang="en-US" sz="14900" b="1" dirty="0">
                <a:solidFill>
                  <a:srgbClr val="C00000"/>
                </a:solidFill>
              </a:rPr>
              <a:t>تعريف المعلم</a:t>
            </a:r>
            <a:endParaRPr lang="ar-SA" altLang="en-US" sz="14900" b="1" dirty="0">
              <a:solidFill>
                <a:srgbClr val="C00000"/>
              </a:solidFill>
            </a:endParaRPr>
          </a:p>
          <a:p>
            <a:pPr algn="r" eaLnBrk="1" hangingPunct="1">
              <a:defRPr/>
            </a:pPr>
            <a:r>
              <a:rPr lang="ar-SA" sz="495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ابو عمر محمد فاروق حسين </a:t>
            </a:r>
            <a:r>
              <a:rPr lang="ar-SA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 lang="ar-SA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ar-SA" sz="495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المدير المدرسة</a:t>
            </a:r>
          </a:p>
          <a:p>
            <a:pPr algn="r" eaLnBrk="1" hangingPunct="1">
              <a:defRPr/>
            </a:pPr>
            <a:r>
              <a:rPr lang="ar-SA" sz="45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المدرسة سراجوالعلوم السلامية بروداروغا هات</a:t>
            </a:r>
          </a:p>
          <a:p>
            <a:pPr algn="r" eaLnBrk="1" hangingPunct="1">
              <a:defRPr/>
            </a:pPr>
            <a:r>
              <a:rPr lang="ar-SA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سيتاكند-بجاتجام</a:t>
            </a:r>
          </a:p>
          <a:p>
            <a:pPr algn="r" eaLnBrk="1" hangingPunct="1">
              <a:defRPr/>
            </a:pPr>
            <a:r>
              <a:rPr lang="ar-SA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فون-01818433486  </a:t>
            </a: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r" eaLnBrk="1" hangingPunct="1">
              <a:defRPr/>
            </a:pPr>
            <a:r>
              <a:rPr lang="en-US" sz="300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Email-aomfaruk1177@mail.com</a:t>
            </a:r>
            <a:endParaRPr lang="ar-SA" sz="300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2095500" cy="2133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641053774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rgbClr val="15F740"/>
              </a:solidFill>
            </a:endParaRP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599" y="16727"/>
            <a:ext cx="8534401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1500" b="1" dirty="0">
                <a:solidFill>
                  <a:schemeClr val="bg1"/>
                </a:solidFill>
              </a:rPr>
              <a:t>الفرض </a:t>
            </a:r>
            <a:r>
              <a:rPr lang="ar-AE" sz="11500" b="1" dirty="0" smtClean="0">
                <a:solidFill>
                  <a:schemeClr val="bg1"/>
                </a:solidFill>
              </a:rPr>
              <a:t>المنزل</a:t>
            </a:r>
            <a:endParaRPr lang="ar-SA" sz="11500" b="1" dirty="0" smtClean="0">
              <a:solidFill>
                <a:schemeClr val="bg1"/>
              </a:solidFill>
            </a:endParaRPr>
          </a:p>
          <a:p>
            <a:pPr algn="ctr"/>
            <a:r>
              <a:rPr lang="ar-AE" sz="7200" b="1" dirty="0" smtClean="0">
                <a:solidFill>
                  <a:srgbClr val="FF0000"/>
                </a:solidFill>
              </a:rPr>
              <a:t> </a:t>
            </a:r>
            <a:r>
              <a:rPr lang="ar-AE" sz="8800" b="1" dirty="0" smtClean="0">
                <a:solidFill>
                  <a:srgbClr val="15F740"/>
                </a:solidFill>
              </a:rPr>
              <a:t> </a:t>
            </a:r>
            <a:endParaRPr lang="ar-SA" sz="7200" b="1" dirty="0" smtClean="0">
              <a:solidFill>
                <a:srgbClr val="15F740"/>
              </a:solidFill>
            </a:endParaRPr>
          </a:p>
          <a:p>
            <a:endParaRPr lang="en-US" sz="72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1828800"/>
            <a:ext cx="9372599" cy="5029200"/>
          </a:xfrm>
          <a:prstGeom prst="rect">
            <a:avLst/>
          </a:prstGeom>
          <a:gradFill>
            <a:gsLst>
              <a:gs pos="59303">
                <a:srgbClr val="C00000"/>
              </a:gs>
              <a:gs pos="38924">
                <a:srgbClr val="0070C0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" name="Rectangle 2"/>
          <p:cNvSpPr/>
          <p:nvPr/>
        </p:nvSpPr>
        <p:spPr>
          <a:xfrm>
            <a:off x="457200" y="4648200"/>
            <a:ext cx="853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6000" b="1" dirty="0">
                <a:solidFill>
                  <a:srgbClr val="FF0000"/>
                </a:solidFill>
              </a:rPr>
              <a:t>تلاوة القران الكريم فأيدة ممثلأ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8873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b="1" dirty="0">
              <a:solidFill>
                <a:srgbClr val="15F740"/>
              </a:solidFill>
            </a:endParaRPr>
          </a:p>
          <a:p>
            <a:pPr algn="ctr"/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AE" sz="16600" b="1" dirty="0" smtClean="0">
                <a:solidFill>
                  <a:srgbClr val="FF0000"/>
                </a:solidFill>
              </a:rPr>
              <a:t> شكراً</a:t>
            </a:r>
            <a:r>
              <a:rPr lang="ar-SA" sz="16600" b="1" dirty="0" smtClean="0">
                <a:solidFill>
                  <a:srgbClr val="FF0000"/>
                </a:solidFill>
              </a:rPr>
              <a:t> لكم </a:t>
            </a:r>
            <a:r>
              <a:rPr lang="ar-AE" sz="16600" b="1" dirty="0" smtClean="0">
                <a:solidFill>
                  <a:srgbClr val="FF0000"/>
                </a:solidFill>
              </a:rPr>
              <a:t> </a:t>
            </a:r>
            <a:endParaRPr lang="en-US" sz="1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990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441308"/>
            <a:ext cx="9144000" cy="72789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 </a:t>
            </a:r>
            <a:r>
              <a:rPr lang="ar-AE" sz="13800" b="1" dirty="0" smtClean="0">
                <a:solidFill>
                  <a:schemeClr val="bg1"/>
                </a:solidFill>
              </a:rPr>
              <a:t>تعريف الدرس</a:t>
            </a:r>
            <a:r>
              <a:rPr lang="ar-AE" sz="16600" b="1" dirty="0" smtClean="0">
                <a:solidFill>
                  <a:schemeClr val="bg1"/>
                </a:solidFill>
              </a:rPr>
              <a:t> </a:t>
            </a:r>
            <a:endParaRPr lang="ar-AE" b="1" dirty="0" smtClean="0">
              <a:solidFill>
                <a:schemeClr val="bg1"/>
              </a:solidFill>
            </a:endParaRPr>
          </a:p>
          <a:p>
            <a:pPr algn="ctr"/>
            <a:r>
              <a:rPr lang="ar-AE" sz="2800" b="1" dirty="0" smtClean="0">
                <a:solidFill>
                  <a:srgbClr val="002060"/>
                </a:solidFill>
              </a:rPr>
              <a:t>         </a:t>
            </a:r>
            <a:r>
              <a:rPr lang="ar-AE" sz="11500" b="1" dirty="0" smtClean="0">
                <a:solidFill>
                  <a:srgbClr val="002060"/>
                </a:solidFill>
              </a:rPr>
              <a:t>الصف ــ تاسع </a:t>
            </a:r>
            <a:endParaRPr lang="ar-AE" sz="2800" b="1" dirty="0" smtClean="0">
              <a:solidFill>
                <a:srgbClr val="002060"/>
              </a:solidFill>
            </a:endParaRPr>
          </a:p>
          <a:p>
            <a:pPr algn="ctr"/>
            <a:r>
              <a:rPr lang="ar-AE" sz="3200" b="1" dirty="0" smtClean="0">
                <a:solidFill>
                  <a:srgbClr val="15F740"/>
                </a:solidFill>
              </a:rPr>
              <a:t>      </a:t>
            </a:r>
            <a:r>
              <a:rPr lang="ar-AE" sz="5400" b="1" dirty="0" smtClean="0">
                <a:solidFill>
                  <a:srgbClr val="15F740"/>
                </a:solidFill>
              </a:rPr>
              <a:t>مو ضوع ـ اللغة العربعة الاتصالية </a:t>
            </a:r>
            <a:endParaRPr lang="ar-AE" sz="4000" b="1" dirty="0" smtClean="0">
              <a:solidFill>
                <a:srgbClr val="15F740"/>
              </a:solidFill>
            </a:endParaRPr>
          </a:p>
          <a:p>
            <a:pPr algn="ctr"/>
            <a:r>
              <a:rPr lang="ar-AE" sz="6600" b="1" dirty="0" smtClean="0">
                <a:solidFill>
                  <a:srgbClr val="0070C0"/>
                </a:solidFill>
              </a:rPr>
              <a:t>      </a:t>
            </a:r>
            <a:r>
              <a:rPr lang="ar-AE" sz="6600" b="1" dirty="0" smtClean="0">
                <a:solidFill>
                  <a:srgbClr val="002060"/>
                </a:solidFill>
              </a:rPr>
              <a:t>الوحدة ـ الاولى</a:t>
            </a:r>
            <a:endParaRPr lang="en-US" sz="6600" b="1" dirty="0" smtClean="0">
              <a:solidFill>
                <a:srgbClr val="002060"/>
              </a:solidFill>
            </a:endParaRPr>
          </a:p>
          <a:p>
            <a:pPr algn="ctr"/>
            <a:r>
              <a:rPr lang="ar-AE" sz="6600" b="1" dirty="0" smtClean="0">
                <a:solidFill>
                  <a:srgbClr val="002060"/>
                </a:solidFill>
              </a:rPr>
              <a:t> </a:t>
            </a:r>
            <a:r>
              <a:rPr lang="ar-AE" sz="6600" b="1" dirty="0" smtClean="0">
                <a:solidFill>
                  <a:srgbClr val="FF0000"/>
                </a:solidFill>
              </a:rPr>
              <a:t>      </a:t>
            </a:r>
            <a:r>
              <a:rPr lang="ar-AE" sz="6600" b="1" dirty="0" smtClean="0">
                <a:solidFill>
                  <a:srgbClr val="FFC000"/>
                </a:solidFill>
              </a:rPr>
              <a:t>الدرس</a:t>
            </a:r>
            <a:r>
              <a:rPr lang="ar-AE" sz="6600" b="1" dirty="0" smtClean="0">
                <a:solidFill>
                  <a:srgbClr val="FF0000"/>
                </a:solidFill>
              </a:rPr>
              <a:t> ـ </a:t>
            </a:r>
            <a:r>
              <a:rPr lang="ar-AE" sz="6600" b="1" dirty="0" smtClean="0">
                <a:solidFill>
                  <a:srgbClr val="FFC000"/>
                </a:solidFill>
              </a:rPr>
              <a:t>تانى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13800" b="1" dirty="0">
                <a:solidFill>
                  <a:schemeClr val="bg1"/>
                </a:solidFill>
              </a:rPr>
              <a:t> </a:t>
            </a:r>
            <a:r>
              <a:rPr lang="ar-AE" sz="13800" b="1" dirty="0" smtClean="0">
                <a:solidFill>
                  <a:schemeClr val="bg1"/>
                </a:solidFill>
              </a:rPr>
              <a:t>الاستفادة</a:t>
            </a:r>
            <a:endParaRPr lang="en-US" sz="13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AE" sz="5800" b="1" dirty="0" smtClean="0">
                <a:solidFill>
                  <a:srgbClr val="FFC000"/>
                </a:solidFill>
              </a:rPr>
              <a:t>ما يتعلم الاطلاب من هذا الدرس</a:t>
            </a:r>
            <a:endParaRPr lang="ar-AE" sz="6500" b="1" dirty="0" smtClean="0">
              <a:solidFill>
                <a:srgbClr val="FF0000"/>
              </a:solidFill>
            </a:endParaRPr>
          </a:p>
          <a:p>
            <a:pPr marL="1371600" lvl="3" indent="0" algn="r">
              <a:buNone/>
            </a:pPr>
            <a:r>
              <a:rPr lang="ar-AE" sz="4300" dirty="0" smtClean="0">
                <a:solidFill>
                  <a:srgbClr val="15F740"/>
                </a:solidFill>
              </a:rPr>
              <a:t>  (الف) تعريف القران الكريم ؟ </a:t>
            </a:r>
          </a:p>
          <a:p>
            <a:pPr marL="0" indent="0" algn="r">
              <a:buNone/>
            </a:pPr>
            <a:r>
              <a:rPr lang="ar-AE" sz="2800" b="1" dirty="0" smtClean="0">
                <a:solidFill>
                  <a:srgbClr val="15F740"/>
                </a:solidFill>
              </a:rPr>
              <a:t>  (ب) نزول القران الكريم على رسول (ص) طوال ثلاثة  و عشرين عامأ.</a:t>
            </a:r>
          </a:p>
          <a:p>
            <a:pPr marL="0" indent="0" algn="r">
              <a:buNone/>
            </a:pPr>
            <a:r>
              <a:rPr lang="ar-AE" sz="2800" b="1" dirty="0" smtClean="0">
                <a:solidFill>
                  <a:srgbClr val="15F740"/>
                </a:solidFill>
              </a:rPr>
              <a:t>  (ج) معرفة الكتب المعتبرة لتفسير القران الكريم و السورة المكه والمدنيّة.</a:t>
            </a:r>
          </a:p>
          <a:p>
            <a:pPr marL="0" indent="0" algn="r">
              <a:buNone/>
            </a:pPr>
            <a:r>
              <a:rPr lang="ar-AE" b="1" dirty="0" smtClean="0">
                <a:solidFill>
                  <a:srgbClr val="15F740"/>
                </a:solidFill>
              </a:rPr>
              <a:t>   (د) جمع القران الكريم وترتيبه على صورة المصحف الموجود.</a:t>
            </a:r>
            <a:endParaRPr lang="en-US" b="1" dirty="0">
              <a:solidFill>
                <a:srgbClr val="15F74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mdbas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33600"/>
            <a:ext cx="6705600" cy="4572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8396"/>
            <a:ext cx="9144000" cy="500389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1264420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1200"/>
            <a:ext cx="91440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68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images_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2057400"/>
            <a:ext cx="4495800" cy="4800600"/>
          </a:xfrm>
          <a:prstGeom prst="rect">
            <a:avLst/>
          </a:prstGeom>
        </p:spPr>
      </p:pic>
      <p:pic>
        <p:nvPicPr>
          <p:cNvPr id="9" name="Picture 8" descr="images_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304" y="2057400"/>
            <a:ext cx="448269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268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90600" y="914400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 smtClean="0">
                <a:solidFill>
                  <a:prstClr val="black"/>
                </a:solidFill>
              </a:rPr>
              <a:t>ى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11" y="0"/>
            <a:ext cx="9144000" cy="6858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7200"/>
            <a:ext cx="906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9600" b="1" dirty="0">
                <a:solidFill>
                  <a:schemeClr val="bg1"/>
                </a:solidFill>
              </a:rPr>
              <a:t>نحن انظر الى صورة </a:t>
            </a:r>
            <a:r>
              <a:rPr lang="en-US" sz="9600" b="1" dirty="0">
                <a:solidFill>
                  <a:schemeClr val="bg1"/>
                </a:solidFill>
              </a:rPr>
              <a:t>   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9144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909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383</Words>
  <Application>Microsoft Office PowerPoint</Application>
  <PresentationFormat>On-screen Show (4:3)</PresentationFormat>
  <Paragraphs>70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Arabic Transparent</vt:lpstr>
      <vt:lpstr>Arial</vt:lpstr>
      <vt:lpstr>Arial Black</vt:lpstr>
      <vt:lpstr>Calibri</vt:lpstr>
      <vt:lpstr>NOORIN02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mnyh68</dc:creator>
  <cp:lastModifiedBy>D H Liton</cp:lastModifiedBy>
  <cp:revision>145</cp:revision>
  <dcterms:created xsi:type="dcterms:W3CDTF">2006-08-16T00:00:00Z</dcterms:created>
  <dcterms:modified xsi:type="dcterms:W3CDTF">2020-04-04T14:13:35Z</dcterms:modified>
</cp:coreProperties>
</file>