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7" r:id="rId4"/>
    <p:sldId id="258" r:id="rId5"/>
    <p:sldId id="260" r:id="rId6"/>
    <p:sldId id="261" r:id="rId7"/>
    <p:sldId id="262" r:id="rId8"/>
    <p:sldId id="263" r:id="rId9"/>
    <p:sldId id="273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5B746E6-751C-4190-AC39-BC0497185876}">
          <p14:sldIdLst>
            <p14:sldId id="256"/>
            <p14:sldId id="272"/>
            <p14:sldId id="257"/>
            <p14:sldId id="258"/>
            <p14:sldId id="260"/>
            <p14:sldId id="261"/>
            <p14:sldId id="262"/>
            <p14:sldId id="263"/>
            <p14:sldId id="273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0" d="100"/>
          <a:sy n="70" d="100"/>
        </p:scale>
        <p:origin x="1416" y="42"/>
      </p:cViewPr>
      <p:guideLst>
        <p:guide orient="horz" pos="9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9EE16B-50BB-48A2-A507-5619506DE1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3852D-2FC3-423B-B538-7DA0756D577C}">
      <dgm:prSet phldrT="[Text]"/>
      <dgm:spPr>
        <a:solidFill>
          <a:srgbClr val="00B050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319E0C6-9535-4B14-9214-8EADB3A6814E}" type="parTrans" cxnId="{D2FD4759-1386-429D-AF5E-ACAE708D353F}">
      <dgm:prSet/>
      <dgm:spPr/>
      <dgm:t>
        <a:bodyPr/>
        <a:lstStyle/>
        <a:p>
          <a:endParaRPr lang="en-US"/>
        </a:p>
      </dgm:t>
    </dgm:pt>
    <dgm:pt modelId="{CBF4FCAF-83A8-4EFF-B55C-66110E230B94}" type="sibTrans" cxnId="{D2FD4759-1386-429D-AF5E-ACAE708D353F}">
      <dgm:prSet/>
      <dgm:spPr/>
      <dgm:t>
        <a:bodyPr/>
        <a:lstStyle/>
        <a:p>
          <a:endParaRPr lang="en-US"/>
        </a:p>
      </dgm:t>
    </dgm:pt>
    <dgm:pt modelId="{A877F1E1-6400-43A9-8854-B4C60D597D78}">
      <dgm:prSet phldrT="[Text]"/>
      <dgm:spPr>
        <a:solidFill>
          <a:srgbClr val="0070C0"/>
        </a:solidFill>
      </dgm:spPr>
      <dgm:t>
        <a:bodyPr/>
        <a:lstStyle/>
        <a:p>
          <a:r>
            <a: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A8515A0-F8E4-4D96-A1FB-1BA9F1A1B64B}" type="parTrans" cxnId="{89B91D86-BC18-4007-AD43-9E88C5F62D7F}">
      <dgm:prSet/>
      <dgm:spPr/>
      <dgm:t>
        <a:bodyPr/>
        <a:lstStyle/>
        <a:p>
          <a:endParaRPr lang="en-US"/>
        </a:p>
      </dgm:t>
    </dgm:pt>
    <dgm:pt modelId="{782C32AA-36D4-4B1B-9CDA-18C3F41C08B8}" type="sibTrans" cxnId="{89B91D86-BC18-4007-AD43-9E88C5F62D7F}">
      <dgm:prSet/>
      <dgm:spPr/>
      <dgm:t>
        <a:bodyPr/>
        <a:lstStyle/>
        <a:p>
          <a:endParaRPr lang="en-US"/>
        </a:p>
      </dgm:t>
    </dgm:pt>
    <dgm:pt modelId="{2FEE95A0-9269-49C7-B97E-91070E023FAF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8366A44A-7AC0-4072-BBA0-91C0DBEE741F}" type="parTrans" cxnId="{5907BAFB-D15E-4F60-B747-E87941BE0783}">
      <dgm:prSet/>
      <dgm:spPr/>
      <dgm:t>
        <a:bodyPr/>
        <a:lstStyle/>
        <a:p>
          <a:endParaRPr lang="en-US"/>
        </a:p>
      </dgm:t>
    </dgm:pt>
    <dgm:pt modelId="{4DA13C96-4765-479F-B3F2-1ABF706CAAB1}" type="sibTrans" cxnId="{5907BAFB-D15E-4F60-B747-E87941BE0783}">
      <dgm:prSet/>
      <dgm:spPr/>
      <dgm:t>
        <a:bodyPr/>
        <a:lstStyle/>
        <a:p>
          <a:endParaRPr lang="en-US"/>
        </a:p>
      </dgm:t>
    </dgm:pt>
    <dgm:pt modelId="{DFDFE25B-D3A5-43B4-A28E-1A5E7462DACC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gm:t>
    </dgm:pt>
    <dgm:pt modelId="{5BD20806-A00C-4A58-A796-AC1EC53C55BC}" type="parTrans" cxnId="{20B7A564-108D-4F07-900A-B78198D326EF}">
      <dgm:prSet/>
      <dgm:spPr/>
      <dgm:t>
        <a:bodyPr/>
        <a:lstStyle/>
        <a:p>
          <a:endParaRPr lang="en-US"/>
        </a:p>
      </dgm:t>
    </dgm:pt>
    <dgm:pt modelId="{CFF94F9A-7863-42AD-8185-69A852C67347}" type="sibTrans" cxnId="{20B7A564-108D-4F07-900A-B78198D326EF}">
      <dgm:prSet/>
      <dgm:spPr/>
      <dgm:t>
        <a:bodyPr/>
        <a:lstStyle/>
        <a:p>
          <a:endParaRPr lang="en-US"/>
        </a:p>
      </dgm:t>
    </dgm:pt>
    <dgm:pt modelId="{3EC98BEF-7CA3-40EC-A9F5-12B8B787CF7A}" type="pres">
      <dgm:prSet presAssocID="{629EE16B-50BB-48A2-A507-5619506DE1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486AA6-E0E7-48DA-9825-F08FC23F0A1F}" type="pres">
      <dgm:prSet presAssocID="{7FE3852D-2FC3-423B-B538-7DA0756D577C}" presName="node" presStyleLbl="node1" presStyleIdx="0" presStyleCnt="4" custScaleX="95333" custScaleY="54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E48C5-D7E8-4589-AE93-88C242BA4559}" type="pres">
      <dgm:prSet presAssocID="{CBF4FCAF-83A8-4EFF-B55C-66110E230B94}" presName="sibTrans" presStyleCnt="0"/>
      <dgm:spPr/>
    </dgm:pt>
    <dgm:pt modelId="{77BBF878-5D18-4557-AF89-BFB627208DB0}" type="pres">
      <dgm:prSet presAssocID="{A877F1E1-6400-43A9-8854-B4C60D597D78}" presName="node" presStyleLbl="node1" presStyleIdx="1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0899A-C3E4-4DFA-AB5D-FBB07061CE72}" type="pres">
      <dgm:prSet presAssocID="{782C32AA-36D4-4B1B-9CDA-18C3F41C08B8}" presName="sibTrans" presStyleCnt="0"/>
      <dgm:spPr/>
    </dgm:pt>
    <dgm:pt modelId="{03118949-F75B-41D6-A33D-0BD4DBA1AC73}" type="pres">
      <dgm:prSet presAssocID="{2FEE95A0-9269-49C7-B97E-91070E023FAF}" presName="node" presStyleLbl="node1" presStyleIdx="2" presStyleCnt="4" custScaleY="54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942DC-80A7-4BBB-AD05-D45C2294EC5C}" type="pres">
      <dgm:prSet presAssocID="{4DA13C96-4765-479F-B3F2-1ABF706CAAB1}" presName="sibTrans" presStyleCnt="0"/>
      <dgm:spPr/>
    </dgm:pt>
    <dgm:pt modelId="{FA72A16E-FDC5-498E-97FC-10B4C6A95CCB}" type="pres">
      <dgm:prSet presAssocID="{DFDFE25B-D3A5-43B4-A28E-1A5E7462DACC}" presName="node" presStyleLbl="node1" presStyleIdx="3" presStyleCnt="4" custScaleX="101660" custScaleY="58988" custLinFactNeighborX="-2315" custLinFactNeighborY="9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07BAFB-D15E-4F60-B747-E87941BE0783}" srcId="{629EE16B-50BB-48A2-A507-5619506DE131}" destId="{2FEE95A0-9269-49C7-B97E-91070E023FAF}" srcOrd="2" destOrd="0" parTransId="{8366A44A-7AC0-4072-BBA0-91C0DBEE741F}" sibTransId="{4DA13C96-4765-479F-B3F2-1ABF706CAAB1}"/>
    <dgm:cxn modelId="{8DEA6C4E-A7AD-4B77-8D58-92CC14030E25}" type="presOf" srcId="{A877F1E1-6400-43A9-8854-B4C60D597D78}" destId="{77BBF878-5D18-4557-AF89-BFB627208DB0}" srcOrd="0" destOrd="0" presId="urn:microsoft.com/office/officeart/2005/8/layout/default"/>
    <dgm:cxn modelId="{AD68063F-1E18-4820-A964-EDC53F35BDD6}" type="presOf" srcId="{629EE16B-50BB-48A2-A507-5619506DE131}" destId="{3EC98BEF-7CA3-40EC-A9F5-12B8B787CF7A}" srcOrd="0" destOrd="0" presId="urn:microsoft.com/office/officeart/2005/8/layout/default"/>
    <dgm:cxn modelId="{C3C466D6-3DD6-44EF-90D8-D27B2E074016}" type="presOf" srcId="{DFDFE25B-D3A5-43B4-A28E-1A5E7462DACC}" destId="{FA72A16E-FDC5-498E-97FC-10B4C6A95CCB}" srcOrd="0" destOrd="0" presId="urn:microsoft.com/office/officeart/2005/8/layout/default"/>
    <dgm:cxn modelId="{89B91D86-BC18-4007-AD43-9E88C5F62D7F}" srcId="{629EE16B-50BB-48A2-A507-5619506DE131}" destId="{A877F1E1-6400-43A9-8854-B4C60D597D78}" srcOrd="1" destOrd="0" parTransId="{3A8515A0-F8E4-4D96-A1FB-1BA9F1A1B64B}" sibTransId="{782C32AA-36D4-4B1B-9CDA-18C3F41C08B8}"/>
    <dgm:cxn modelId="{0BCF708E-9493-4417-A139-6DB89A8679B7}" type="presOf" srcId="{2FEE95A0-9269-49C7-B97E-91070E023FAF}" destId="{03118949-F75B-41D6-A33D-0BD4DBA1AC73}" srcOrd="0" destOrd="0" presId="urn:microsoft.com/office/officeart/2005/8/layout/default"/>
    <dgm:cxn modelId="{D2FD4759-1386-429D-AF5E-ACAE708D353F}" srcId="{629EE16B-50BB-48A2-A507-5619506DE131}" destId="{7FE3852D-2FC3-423B-B538-7DA0756D577C}" srcOrd="0" destOrd="0" parTransId="{2319E0C6-9535-4B14-9214-8EADB3A6814E}" sibTransId="{CBF4FCAF-83A8-4EFF-B55C-66110E230B94}"/>
    <dgm:cxn modelId="{DE353EC2-CB30-40C5-8E6F-E3F738104843}" type="presOf" srcId="{7FE3852D-2FC3-423B-B538-7DA0756D577C}" destId="{FF486AA6-E0E7-48DA-9825-F08FC23F0A1F}" srcOrd="0" destOrd="0" presId="urn:microsoft.com/office/officeart/2005/8/layout/default"/>
    <dgm:cxn modelId="{20B7A564-108D-4F07-900A-B78198D326EF}" srcId="{629EE16B-50BB-48A2-A507-5619506DE131}" destId="{DFDFE25B-D3A5-43B4-A28E-1A5E7462DACC}" srcOrd="3" destOrd="0" parTransId="{5BD20806-A00C-4A58-A796-AC1EC53C55BC}" sibTransId="{CFF94F9A-7863-42AD-8185-69A852C67347}"/>
    <dgm:cxn modelId="{3104735E-300F-4D4A-8C53-55AB6013F64A}" type="presParOf" srcId="{3EC98BEF-7CA3-40EC-A9F5-12B8B787CF7A}" destId="{FF486AA6-E0E7-48DA-9825-F08FC23F0A1F}" srcOrd="0" destOrd="0" presId="urn:microsoft.com/office/officeart/2005/8/layout/default"/>
    <dgm:cxn modelId="{7760B24D-5D92-4A4C-AAF8-7CB14968470B}" type="presParOf" srcId="{3EC98BEF-7CA3-40EC-A9F5-12B8B787CF7A}" destId="{FA2E48C5-D7E8-4589-AE93-88C242BA4559}" srcOrd="1" destOrd="0" presId="urn:microsoft.com/office/officeart/2005/8/layout/default"/>
    <dgm:cxn modelId="{E1FA39BE-2C76-402B-B4B3-7A4CF96CF40D}" type="presParOf" srcId="{3EC98BEF-7CA3-40EC-A9F5-12B8B787CF7A}" destId="{77BBF878-5D18-4557-AF89-BFB627208DB0}" srcOrd="2" destOrd="0" presId="urn:microsoft.com/office/officeart/2005/8/layout/default"/>
    <dgm:cxn modelId="{9A281BA9-95C1-4A02-90E9-800E18B08F06}" type="presParOf" srcId="{3EC98BEF-7CA3-40EC-A9F5-12B8B787CF7A}" destId="{EA10899A-C3E4-4DFA-AB5D-FBB07061CE72}" srcOrd="3" destOrd="0" presId="urn:microsoft.com/office/officeart/2005/8/layout/default"/>
    <dgm:cxn modelId="{D798D75C-B6EE-4E06-A2B3-FEB0C3698328}" type="presParOf" srcId="{3EC98BEF-7CA3-40EC-A9F5-12B8B787CF7A}" destId="{03118949-F75B-41D6-A33D-0BD4DBA1AC73}" srcOrd="4" destOrd="0" presId="urn:microsoft.com/office/officeart/2005/8/layout/default"/>
    <dgm:cxn modelId="{3E1FB3BB-82B8-480C-8DCD-086BB0679D9F}" type="presParOf" srcId="{3EC98BEF-7CA3-40EC-A9F5-12B8B787CF7A}" destId="{6CC942DC-80A7-4BBB-AD05-D45C2294EC5C}" srcOrd="5" destOrd="0" presId="urn:microsoft.com/office/officeart/2005/8/layout/default"/>
    <dgm:cxn modelId="{AEFEE5CE-6280-4A98-8CDB-099B07449014}" type="presParOf" srcId="{3EC98BEF-7CA3-40EC-A9F5-12B8B787CF7A}" destId="{FA72A16E-FDC5-498E-97FC-10B4C6A95CC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86AA6-E0E7-48DA-9825-F08FC23F0A1F}">
      <dsp:nvSpPr>
        <dsp:cNvPr id="0" name=""/>
        <dsp:cNvSpPr/>
      </dsp:nvSpPr>
      <dsp:spPr>
        <a:xfrm>
          <a:off x="1110" y="302559"/>
          <a:ext cx="1785854" cy="61408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(ক) ইচ্ছাকরা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110" y="302559"/>
        <a:ext cx="1785854" cy="614080"/>
      </dsp:txXfrm>
    </dsp:sp>
    <dsp:sp modelId="{77BBF878-5D18-4557-AF89-BFB627208DB0}">
      <dsp:nvSpPr>
        <dsp:cNvPr id="0" name=""/>
        <dsp:cNvSpPr/>
      </dsp:nvSpPr>
      <dsp:spPr>
        <a:xfrm>
          <a:off x="1974293" y="306066"/>
          <a:ext cx="1873281" cy="607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(খ) দান করা </a:t>
          </a:r>
          <a:endParaRPr lang="en-US" sz="28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974293" y="306066"/>
        <a:ext cx="1873281" cy="607066"/>
      </dsp:txXfrm>
    </dsp:sp>
    <dsp:sp modelId="{03118949-F75B-41D6-A33D-0BD4DBA1AC73}">
      <dsp:nvSpPr>
        <dsp:cNvPr id="0" name=""/>
        <dsp:cNvSpPr/>
      </dsp:nvSpPr>
      <dsp:spPr>
        <a:xfrm>
          <a:off x="4034902" y="306066"/>
          <a:ext cx="1873281" cy="6070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latin typeface="NikoshBAN" pitchFamily="2" charset="0"/>
              <a:cs typeface="NikoshBAN" pitchFamily="2" charset="0"/>
            </a:rPr>
            <a:t>গ) ত্যাগ করা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034902" y="306066"/>
        <a:ext cx="1873281" cy="607066"/>
      </dsp:txXfrm>
    </dsp:sp>
    <dsp:sp modelId="{FA72A16E-FDC5-498E-97FC-10B4C6A95CCB}">
      <dsp:nvSpPr>
        <dsp:cNvPr id="0" name=""/>
        <dsp:cNvSpPr/>
      </dsp:nvSpPr>
      <dsp:spPr>
        <a:xfrm>
          <a:off x="6052145" y="379523"/>
          <a:ext cx="1904377" cy="663006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(</a:t>
          </a:r>
          <a:r>
            <a:rPr lang="bn-IN" sz="2000" kern="1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rPr>
            <a:t>ঘ) পবিত্র করা  </a:t>
          </a:r>
          <a:endParaRPr lang="en-US" sz="2800" kern="1200" dirty="0">
            <a:solidFill>
              <a:srgbClr val="00B0F0"/>
            </a:solidFill>
            <a:latin typeface="NikoshBAN" pitchFamily="2" charset="0"/>
            <a:cs typeface="NikoshBAN" pitchFamily="2" charset="0"/>
          </a:endParaRPr>
        </a:p>
      </dsp:txBody>
      <dsp:txXfrm>
        <a:off x="6052145" y="379523"/>
        <a:ext cx="1904377" cy="66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4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D674-7495-4FBA-93F4-25570CC3D54A}" type="datetimeFigureOut">
              <a:rPr lang="en-US" smtClean="0"/>
              <a:pPr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AD6E-EF64-4914-9C06-D556F60A8D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6" y="76200"/>
            <a:ext cx="89916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1371600"/>
            <a:ext cx="8915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FFFF00"/>
                </a:solidFill>
              </a:rPr>
              <a:t>স্বাগতম</a:t>
            </a:r>
            <a:endParaRPr lang="en-US" sz="19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43000" y="152400"/>
            <a:ext cx="7010400" cy="1219200"/>
          </a:xfrm>
          <a:prstGeom prst="horizontalScroll">
            <a:avLst>
              <a:gd name="adj" fmla="val 3282"/>
            </a:avLst>
          </a:prstGeom>
          <a:solidFill>
            <a:schemeClr val="accent2">
              <a:lumMod val="20000"/>
              <a:lumOff val="80000"/>
            </a:schemeClr>
          </a:solidFill>
          <a:ln w="76200"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80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হজের </a:t>
            </a:r>
            <a:r>
              <a:rPr lang="bn-IN" sz="8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ওয়াজিব ছয়টি  </a:t>
            </a:r>
            <a:r>
              <a:rPr lang="bn-IN" sz="8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100" dirty="0" smtClean="0">
                <a:solidFill>
                  <a:schemeClr val="bg2">
                    <a:lumMod val="10000"/>
                  </a:schemeClr>
                </a:solidFill>
              </a:rPr>
              <a:t>		</a:t>
            </a:r>
            <a:endParaRPr lang="en-US" sz="11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1524000"/>
            <a:ext cx="71628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১)আরাফার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ময়দান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হতে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আসার সময়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মুযদালিফায় অবস্থান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করা। </a:t>
            </a:r>
            <a:r>
              <a:rPr lang="bn-IN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			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62200"/>
            <a:ext cx="7162800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 সাফা ও মারোয়া পাহারের মাঝখানে দৌড়ানো।  </a:t>
            </a:r>
            <a:r>
              <a:rPr lang="bn-IN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1219200" y="3200400"/>
            <a:ext cx="7162800" cy="8382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শয়তান কে কংকর নিক্ষেপ করা।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b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9200" y="4038600"/>
            <a:ext cx="71628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বিদায়ি তাওয়াফ করা।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0000"/>
                </a:solidFill>
              </a:rPr>
              <a:t>			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19200" y="4953000"/>
            <a:ext cx="71628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মাথামুড়ানো বা চুল কাটা </a:t>
            </a:r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1600" dirty="0" smtClean="0"/>
              <a:t>			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1219200" y="5791200"/>
            <a:ext cx="73152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৬) কুরবানি করা।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1200" y="381000"/>
            <a:ext cx="5638800" cy="195262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962400"/>
            <a:ext cx="8382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ওয়াজিব গুলো লিখ। 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Up-Down Arrow 1"/>
          <p:cNvSpPr/>
          <p:nvPr/>
        </p:nvSpPr>
        <p:spPr>
          <a:xfrm>
            <a:off x="4242954" y="2362200"/>
            <a:ext cx="658091" cy="1447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irect Access Storage 2"/>
          <p:cNvSpPr/>
          <p:nvPr/>
        </p:nvSpPr>
        <p:spPr>
          <a:xfrm>
            <a:off x="1828800" y="381000"/>
            <a:ext cx="5791200" cy="1295400"/>
          </a:xfrm>
          <a:prstGeom prst="flowChartMagneticDrum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১) হজ অর্থ কি ?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6816921"/>
              </p:ext>
            </p:extLst>
          </p:nvPr>
        </p:nvGraphicFramePr>
        <p:xfrm>
          <a:off x="762000" y="2590800"/>
          <a:ext cx="80010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২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হজের ওয়াজিব কাজ কয়টি?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8700" y="4441686"/>
            <a:ext cx="17526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(ক) ৫টি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419600"/>
            <a:ext cx="17526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(খ) ৩টি	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05400" y="4419600"/>
            <a:ext cx="17526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(গ) ৬টি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62800" y="4419600"/>
            <a:ext cx="1752600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(ঘ)১০টি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	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Graphic spid="5" grpId="0">
        <p:bldAsOne/>
      </p:bldGraphic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133600" y="0"/>
            <a:ext cx="4191000" cy="1752600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বাড়িরকাজ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ঘ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8458200" cy="3349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57200" y="5638800"/>
            <a:ext cx="83820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হজ পালনের নিয়মগুলো লিখে আনবে।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pa-Arab-PK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شکرا کثيرا   </a:t>
            </a:r>
            <a:r>
              <a:rPr lang="bn-IN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447800" y="0"/>
            <a:ext cx="6553200" cy="1524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C000"/>
                </a:solidFill>
              </a:rPr>
              <a:t>শিক্ষক পরিচিতি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1524000"/>
            <a:ext cx="9144000" cy="4646652"/>
          </a:xfrm>
          <a:prstGeom prst="rect">
            <a:avLst/>
          </a:prstGeom>
          <a:solidFill>
            <a:schemeClr val="bg2">
              <a:lumMod val="9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b="1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৮৬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1676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0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33291"/>
            <a:ext cx="9525000" cy="6858000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  <a:scene3d>
            <a:camera prst="obliqueBottomLef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76200"/>
            <a:ext cx="7010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rgbClr val="FFFF00"/>
                </a:solidFill>
              </a:rPr>
              <a:t>পাঠ পরিচিতি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1828800"/>
            <a:ext cx="8458200" cy="4803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C000"/>
                </a:solidFill>
              </a:rPr>
              <a:t> শ্রেণী </a:t>
            </a:r>
            <a:r>
              <a:rPr lang="bn-IN" sz="3200" b="1" dirty="0" smtClean="0">
                <a:solidFill>
                  <a:srgbClr val="FFC000"/>
                </a:solidFill>
              </a:rPr>
              <a:t>–</a:t>
            </a:r>
            <a:r>
              <a:rPr lang="bn-BD" sz="3200" b="1" dirty="0" smtClean="0">
                <a:solidFill>
                  <a:srgbClr val="FFC000"/>
                </a:solidFill>
              </a:rPr>
              <a:t> দাখিল </a:t>
            </a:r>
            <a:r>
              <a:rPr lang="bn-IN" sz="3200" b="1" dirty="0" smtClean="0">
                <a:solidFill>
                  <a:srgbClr val="FFC000"/>
                </a:solidFill>
              </a:rPr>
              <a:t>অষ্টম </a:t>
            </a:r>
            <a:endParaRPr lang="bn-IN" sz="3200" b="1" dirty="0" smtClean="0">
              <a:solidFill>
                <a:srgbClr val="FFC000"/>
              </a:solidFill>
            </a:endParaRPr>
          </a:p>
          <a:p>
            <a:pPr algn="ctr"/>
            <a:r>
              <a:rPr lang="bn-IN" sz="3200" b="1" dirty="0" smtClean="0">
                <a:solidFill>
                  <a:srgbClr val="FFC000"/>
                </a:solidFill>
              </a:rPr>
              <a:t>বিষয়- কুরআন মাজীদ ও তাজবীদ</a:t>
            </a:r>
          </a:p>
          <a:p>
            <a:pPr algn="ctr"/>
            <a:r>
              <a:rPr lang="bn-IN" sz="3200" b="1" dirty="0" smtClean="0">
                <a:solidFill>
                  <a:srgbClr val="FFC000"/>
                </a:solidFill>
              </a:rPr>
              <a:t>অধ্যায়-তৃতীয়  </a:t>
            </a:r>
          </a:p>
          <a:p>
            <a:pPr algn="ctr"/>
            <a:r>
              <a:rPr lang="bn-IN" sz="3200" b="1" dirty="0" smtClean="0">
                <a:solidFill>
                  <a:srgbClr val="FFC000"/>
                </a:solidFill>
              </a:rPr>
              <a:t>পাঠ-প্রথম</a:t>
            </a:r>
          </a:p>
          <a:p>
            <a:pPr algn="ctr"/>
            <a:r>
              <a:rPr lang="bn-IN" sz="3200" b="1" dirty="0" smtClean="0">
                <a:solidFill>
                  <a:srgbClr val="FFC000"/>
                </a:solidFill>
              </a:rPr>
              <a:t>সময়- ৪৫ </a:t>
            </a:r>
            <a:r>
              <a:rPr lang="bn-IN" sz="3200" b="1" dirty="0" smtClean="0">
                <a:solidFill>
                  <a:srgbClr val="FFC000"/>
                </a:solidFill>
              </a:rPr>
              <a:t>মিনিট</a:t>
            </a:r>
            <a:endParaRPr lang="bn-IN" sz="32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1889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ছবিটি </a:t>
            </a:r>
            <a:r>
              <a:rPr lang="bn-IN" sz="8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bn-IN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181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300" y="0"/>
            <a:ext cx="5867400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পবিত্র 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হজ্জ 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69660"/>
            <a:ext cx="8534400" cy="513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76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1905000"/>
            <a:ext cx="914400" cy="914400"/>
          </a:xfrm>
          <a:prstGeom prst="roundRect">
            <a:avLst/>
          </a:prstGeom>
          <a:solidFill>
            <a:schemeClr val="accent6"/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7800" y="1676400"/>
            <a:ext cx="7086600" cy="13716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 কী বলতে পারবে। </a:t>
            </a: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3200400"/>
            <a:ext cx="914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0" y="3200400"/>
            <a:ext cx="7010400" cy="10257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ফরজ,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ওয়াজিব </a:t>
            </a:r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 বর্ননা করতে পারবে</a:t>
            </a:r>
            <a:r>
              <a:rPr lang="bn-IN" b="1" dirty="0" smtClean="0">
                <a:solidFill>
                  <a:srgbClr val="FFFF00"/>
                </a:solidFill>
              </a:rPr>
              <a:t>। </a:t>
            </a:r>
            <a:r>
              <a:rPr lang="bn-IN" dirty="0" smtClean="0"/>
              <a:t>		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4800" y="44958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7800" y="4419600"/>
            <a:ext cx="7086600" cy="131611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হজের নিষিদ্ধ কাজ গুলো ব্যাখ্যা করতে পারবে।	 	</a:t>
            </a:r>
            <a:r>
              <a:rPr lang="bn-IN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2000" b="1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304800"/>
            <a:ext cx="579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C000"/>
                </a:solidFill>
              </a:rPr>
              <a:t>এ অধ্যায় থেকে শিক্ষার্থীরা-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152400"/>
            <a:ext cx="5867400" cy="2057400"/>
          </a:xfrm>
          <a:prstGeom prst="ellipse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হজ অর্থ 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 rot="19676932">
            <a:off x="5575792" y="1990395"/>
            <a:ext cx="484632" cy="103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447553">
            <a:off x="3886200" y="2133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3047999"/>
            <a:ext cx="4606636" cy="3657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সংসং কল্প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3060270"/>
            <a:ext cx="3521680" cy="364533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ইচ্ছ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057471"/>
            <a:ext cx="3902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সংকল্প করা 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8384" y="4057472"/>
            <a:ext cx="342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bn-IN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 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13850"/>
            <a:ext cx="9144000" cy="517064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 </a:t>
            </a:r>
            <a:r>
              <a:rPr lang="bn-IN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দিনসমুহে নির্ধারিত পদ্ধতিতে আল্লাহর নৈকট্যও সন্তুষ্টি  লাভের উদ্দেশ্যে পবিত্র কাবা ঘর ও সংশ্লিষ্ট স্থানসমুহে বিশেষ কার্যাদি সম্পাদন করাকে হজ বলে। 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0"/>
            <a:ext cx="6705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C000"/>
                </a:solidFill>
              </a:rPr>
              <a:t>পরিভাষায় হজ্জ হচ্ছে - </a:t>
            </a:r>
            <a:endParaRPr lang="en-US" sz="5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066800"/>
            <a:ext cx="9144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1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হজের ফরজ 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1676400"/>
            <a:ext cx="2718923" cy="2175138"/>
            <a:chOff x="-228600" y="2431175"/>
            <a:chExt cx="2718923" cy="2175138"/>
          </a:xfrm>
        </p:grpSpPr>
        <p:sp>
          <p:nvSpPr>
            <p:cNvPr id="7" name="Rounded Rectangle 6"/>
            <p:cNvSpPr/>
            <p:nvPr/>
          </p:nvSpPr>
          <p:spPr>
            <a:xfrm>
              <a:off x="-228600" y="2431175"/>
              <a:ext cx="2718923" cy="21751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-228600" y="2507375"/>
              <a:ext cx="2591507" cy="2047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4400" kern="1200" dirty="0" smtClean="0">
                  <a:solidFill>
                    <a:srgbClr val="FFFF00"/>
                  </a:solidFill>
                  <a:latin typeface="NikoshBAN" pitchFamily="2" charset="0"/>
                  <a:cs typeface="NikoshBAN" pitchFamily="2" charset="0"/>
                </a:rPr>
                <a:t>ইহরাম বাধা </a:t>
              </a:r>
              <a:endParaRPr lang="en-US" sz="4400" kern="1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72200" y="1676400"/>
            <a:ext cx="2718923" cy="2175138"/>
            <a:chOff x="6348876" y="2745803"/>
            <a:chExt cx="2718923" cy="2175138"/>
          </a:xfrm>
        </p:grpSpPr>
        <p:sp>
          <p:nvSpPr>
            <p:cNvPr id="10" name="Rounded Rectangle 9"/>
            <p:cNvSpPr/>
            <p:nvPr/>
          </p:nvSpPr>
          <p:spPr>
            <a:xfrm>
              <a:off x="6348876" y="2745803"/>
              <a:ext cx="2718923" cy="217513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412584" y="2809511"/>
              <a:ext cx="2591507" cy="2047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kern="12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আরাফাতে অবস্থান </a:t>
              </a:r>
              <a:endParaRPr lang="en-US" sz="3600" kern="1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6600" y="1676400"/>
            <a:ext cx="2590800" cy="2133600"/>
            <a:chOff x="1807782" y="-19220602"/>
            <a:chExt cx="5538984" cy="18081469"/>
          </a:xfrm>
        </p:grpSpPr>
        <p:sp>
          <p:nvSpPr>
            <p:cNvPr id="13" name="Rounded Rectangle 12"/>
            <p:cNvSpPr/>
            <p:nvPr/>
          </p:nvSpPr>
          <p:spPr>
            <a:xfrm flipV="1">
              <a:off x="1807782" y="-19220602"/>
              <a:ext cx="5538984" cy="1808146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296516" y="-18574835"/>
              <a:ext cx="4680245" cy="122415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3556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3600" b="1" kern="12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তওয়াফ করা </a:t>
              </a:r>
              <a:endParaRPr lang="en-US" sz="3600" b="1" kern="1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811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216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D H Liton</cp:lastModifiedBy>
  <cp:revision>39</cp:revision>
  <dcterms:created xsi:type="dcterms:W3CDTF">2019-10-01T01:42:52Z</dcterms:created>
  <dcterms:modified xsi:type="dcterms:W3CDTF">2020-01-09T13:35:34Z</dcterms:modified>
</cp:coreProperties>
</file>