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F28E"/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55D101-3ED1-4C6D-8CE0-96B48A629BE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09A5394-10CE-4187-AE6E-5114D7D5AC5C}">
      <dgm:prSet custT="1"/>
      <dgm:spPr/>
      <dgm:t>
        <a:bodyPr/>
        <a:lstStyle/>
        <a:p>
          <a:r>
            <a:rPr lang="as-IN" sz="6000" b="0" i="0" dirty="0"/>
            <a:t>শিক্ষক পরিচিতি</a:t>
          </a:r>
          <a:endParaRPr lang="en-US" sz="6000" dirty="0"/>
        </a:p>
      </dgm:t>
    </dgm:pt>
    <dgm:pt modelId="{200D41B0-4FCC-4718-AD09-904BB1D3243B}" type="parTrans" cxnId="{A89FC13F-D1F8-4C0E-8BBF-1E92657E5BF9}">
      <dgm:prSet/>
      <dgm:spPr/>
      <dgm:t>
        <a:bodyPr/>
        <a:lstStyle/>
        <a:p>
          <a:endParaRPr lang="en-US"/>
        </a:p>
      </dgm:t>
    </dgm:pt>
    <dgm:pt modelId="{E6AD174F-C96B-4BC8-9EBD-B851DE663F4C}" type="sibTrans" cxnId="{A89FC13F-D1F8-4C0E-8BBF-1E92657E5BF9}">
      <dgm:prSet/>
      <dgm:spPr/>
      <dgm:t>
        <a:bodyPr/>
        <a:lstStyle/>
        <a:p>
          <a:endParaRPr lang="en-US"/>
        </a:p>
      </dgm:t>
    </dgm:pt>
    <dgm:pt modelId="{A984DF70-367B-4FEE-BF03-415A73C2ACE1}" type="pres">
      <dgm:prSet presAssocID="{9155D101-3ED1-4C6D-8CE0-96B48A629BEC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56ECC45-AB1D-4C17-BCF0-BA3DE059A648}" type="pres">
      <dgm:prSet presAssocID="{9155D101-3ED1-4C6D-8CE0-96B48A629BEC}" presName="arrow" presStyleLbl="bgShp" presStyleIdx="0" presStyleCnt="1"/>
      <dgm:spPr/>
    </dgm:pt>
    <dgm:pt modelId="{18F10471-1E86-4839-827A-A7E66E39F7B9}" type="pres">
      <dgm:prSet presAssocID="{9155D101-3ED1-4C6D-8CE0-96B48A629BEC}" presName="linearProcess" presStyleCnt="0"/>
      <dgm:spPr/>
    </dgm:pt>
    <dgm:pt modelId="{CF96FF2C-29E6-4DD4-B1DF-4979CA6B012B}" type="pres">
      <dgm:prSet presAssocID="{509A5394-10CE-4187-AE6E-5114D7D5AC5C}" presName="text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3D0E51B-27CC-40BC-BCAF-DB046CC8076F}" type="presOf" srcId="{9155D101-3ED1-4C6D-8CE0-96B48A629BEC}" destId="{A984DF70-367B-4FEE-BF03-415A73C2ACE1}" srcOrd="0" destOrd="0" presId="urn:microsoft.com/office/officeart/2005/8/layout/hProcess9"/>
    <dgm:cxn modelId="{6D9575D5-CD31-4D13-A7C0-ECEE8A5D11F0}" type="presOf" srcId="{509A5394-10CE-4187-AE6E-5114D7D5AC5C}" destId="{CF96FF2C-29E6-4DD4-B1DF-4979CA6B012B}" srcOrd="0" destOrd="0" presId="urn:microsoft.com/office/officeart/2005/8/layout/hProcess9"/>
    <dgm:cxn modelId="{A89FC13F-D1F8-4C0E-8BBF-1E92657E5BF9}" srcId="{9155D101-3ED1-4C6D-8CE0-96B48A629BEC}" destId="{509A5394-10CE-4187-AE6E-5114D7D5AC5C}" srcOrd="0" destOrd="0" parTransId="{200D41B0-4FCC-4718-AD09-904BB1D3243B}" sibTransId="{E6AD174F-C96B-4BC8-9EBD-B851DE663F4C}"/>
    <dgm:cxn modelId="{E7A1B51C-D05C-4AFE-A4FC-EBB69578AAF4}" type="presParOf" srcId="{A984DF70-367B-4FEE-BF03-415A73C2ACE1}" destId="{856ECC45-AB1D-4C17-BCF0-BA3DE059A648}" srcOrd="0" destOrd="0" presId="urn:microsoft.com/office/officeart/2005/8/layout/hProcess9"/>
    <dgm:cxn modelId="{4B9F9D04-760F-4E7F-80EE-A8BA05FBAAFD}" type="presParOf" srcId="{A984DF70-367B-4FEE-BF03-415A73C2ACE1}" destId="{18F10471-1E86-4839-827A-A7E66E39F7B9}" srcOrd="1" destOrd="0" presId="urn:microsoft.com/office/officeart/2005/8/layout/hProcess9"/>
    <dgm:cxn modelId="{D1E37637-27C9-4864-AA46-6C0F6C8A52AC}" type="presParOf" srcId="{18F10471-1E86-4839-827A-A7E66E39F7B9}" destId="{CF96FF2C-29E6-4DD4-B1DF-4979CA6B012B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6ECC45-AB1D-4C17-BCF0-BA3DE059A648}">
      <dsp:nvSpPr>
        <dsp:cNvPr id="0" name=""/>
        <dsp:cNvSpPr/>
      </dsp:nvSpPr>
      <dsp:spPr>
        <a:xfrm>
          <a:off x="661924" y="0"/>
          <a:ext cx="7501809" cy="102692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96FF2C-29E6-4DD4-B1DF-4979CA6B012B}">
      <dsp:nvSpPr>
        <dsp:cNvPr id="0" name=""/>
        <dsp:cNvSpPr/>
      </dsp:nvSpPr>
      <dsp:spPr>
        <a:xfrm>
          <a:off x="1834082" y="308077"/>
          <a:ext cx="5157493" cy="4107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6000" b="0" i="0" kern="1200" dirty="0"/>
            <a:t>শিক্ষক পরিচিতি</a:t>
          </a:r>
          <a:endParaRPr lang="en-US" sz="6000" kern="1200" dirty="0"/>
        </a:p>
      </dsp:txBody>
      <dsp:txXfrm>
        <a:off x="1854134" y="328129"/>
        <a:ext cx="5117389" cy="3706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EB3221-4EE9-4C52-97E3-970048FD761D}" type="datetimeFigureOut">
              <a:rPr lang="en-US" smtClean="0"/>
              <a:t>16-May-2018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06C9AA-D091-4863-ACD6-76A643755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884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6C9AA-D091-4863-ACD6-76A643755E0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249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6C9AA-D091-4863-ACD6-76A643755E0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987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D2A1913-91FF-4107-9C00-9B6B7AD73F89}" type="datetimeFigureOut">
              <a:rPr lang="en-US" smtClean="0"/>
              <a:pPr/>
              <a:t>16-May-2018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3C4CD0BF-CECF-4E77-820A-68E2412A64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768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1913-91FF-4107-9C00-9B6B7AD73F89}" type="datetimeFigureOut">
              <a:rPr lang="en-US" smtClean="0"/>
              <a:pPr/>
              <a:t>16-May-2018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D0BF-CECF-4E77-820A-68E2412A64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515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1913-91FF-4107-9C00-9B6B7AD73F89}" type="datetimeFigureOut">
              <a:rPr lang="en-US" smtClean="0"/>
              <a:pPr/>
              <a:t>16-May-2018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D0BF-CECF-4E77-820A-68E2412A64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12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1913-91FF-4107-9C00-9B6B7AD73F89}" type="datetimeFigureOut">
              <a:rPr lang="en-US" smtClean="0"/>
              <a:pPr/>
              <a:t>16-May-2018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D0BF-CECF-4E77-820A-68E2412A64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235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1913-91FF-4107-9C00-9B6B7AD73F89}" type="datetimeFigureOut">
              <a:rPr lang="en-US" smtClean="0"/>
              <a:pPr/>
              <a:t>16-May-2018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D0BF-CECF-4E77-820A-68E2412A64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7023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1913-91FF-4107-9C00-9B6B7AD73F89}" type="datetimeFigureOut">
              <a:rPr lang="en-US" smtClean="0"/>
              <a:pPr/>
              <a:t>16-May-2018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D0BF-CECF-4E77-820A-68E2412A64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8999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1913-91FF-4107-9C00-9B6B7AD73F89}" type="datetimeFigureOut">
              <a:rPr lang="en-US" smtClean="0"/>
              <a:pPr/>
              <a:t>16-May-2018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D0BF-CECF-4E77-820A-68E2412A64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0029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DD2A1913-91FF-4107-9C00-9B6B7AD73F89}" type="datetimeFigureOut">
              <a:rPr lang="en-US" smtClean="0"/>
              <a:pPr/>
              <a:t>16-May-2018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D0BF-CECF-4E77-820A-68E2412A64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8616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DD2A1913-91FF-4107-9C00-9B6B7AD73F89}" type="datetimeFigureOut">
              <a:rPr lang="en-US" smtClean="0"/>
              <a:pPr/>
              <a:t>16-May-2018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D0BF-CECF-4E77-820A-68E2412A64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849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1913-91FF-4107-9C00-9B6B7AD73F89}" type="datetimeFigureOut">
              <a:rPr lang="en-US" smtClean="0"/>
              <a:pPr/>
              <a:t>16-May-2018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D0BF-CECF-4E77-820A-68E2412A64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541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1913-91FF-4107-9C00-9B6B7AD73F89}" type="datetimeFigureOut">
              <a:rPr lang="en-US" smtClean="0"/>
              <a:pPr/>
              <a:t>16-May-2018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D0BF-CECF-4E77-820A-68E2412A64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251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1913-91FF-4107-9C00-9B6B7AD73F89}" type="datetimeFigureOut">
              <a:rPr lang="en-US" smtClean="0"/>
              <a:pPr/>
              <a:t>16-May-2018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D0BF-CECF-4E77-820A-68E2412A64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69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1913-91FF-4107-9C00-9B6B7AD73F89}" type="datetimeFigureOut">
              <a:rPr lang="en-US" smtClean="0"/>
              <a:pPr/>
              <a:t>16-May-2018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D0BF-CECF-4E77-820A-68E2412A64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48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1913-91FF-4107-9C00-9B6B7AD73F89}" type="datetimeFigureOut">
              <a:rPr lang="en-US" smtClean="0"/>
              <a:pPr/>
              <a:t>16-May-2018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D0BF-CECF-4E77-820A-68E2412A64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349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1913-91FF-4107-9C00-9B6B7AD73F89}" type="datetimeFigureOut">
              <a:rPr lang="en-US" smtClean="0"/>
              <a:pPr/>
              <a:t>16-May-2018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D0BF-CECF-4E77-820A-68E2412A64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085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1913-91FF-4107-9C00-9B6B7AD73F89}" type="datetimeFigureOut">
              <a:rPr lang="en-US" smtClean="0"/>
              <a:pPr/>
              <a:t>16-May-2018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D0BF-CECF-4E77-820A-68E2412A64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515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1913-91FF-4107-9C00-9B6B7AD73F89}" type="datetimeFigureOut">
              <a:rPr lang="en-US" smtClean="0"/>
              <a:pPr/>
              <a:t>16-May-2018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D0BF-CECF-4E77-820A-68E2412A64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748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DD2A1913-91FF-4107-9C00-9B6B7AD73F89}" type="datetimeFigureOut">
              <a:rPr lang="en-US" smtClean="0"/>
              <a:pPr/>
              <a:t>16-May-2018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3C4CD0BF-CECF-4E77-820A-68E2412A64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547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8286" y="1342157"/>
            <a:ext cx="8761413" cy="706964"/>
          </a:xfrm>
          <a:ln>
            <a:solidFill>
              <a:srgbClr val="00B0F0"/>
            </a:solidFill>
            <a:headEnd type="none" w="med" len="med"/>
            <a:tailEnd type="none" w="med" len="med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6000" dirty="0" err="1">
                <a:solidFill>
                  <a:srgbClr val="80F28E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সবাইকে</a:t>
            </a:r>
            <a:r>
              <a:rPr lang="en-US" sz="6000" dirty="0">
                <a:solidFill>
                  <a:srgbClr val="80F28E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6000" dirty="0" err="1">
                <a:solidFill>
                  <a:srgbClr val="80F28E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ফুলেল</a:t>
            </a:r>
            <a:r>
              <a:rPr lang="en-US" sz="6000" dirty="0">
                <a:solidFill>
                  <a:srgbClr val="80F28E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6000" dirty="0" err="1">
                <a:solidFill>
                  <a:srgbClr val="80F28E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শুভেচ্ছা</a:t>
            </a:r>
            <a:endParaRPr lang="en-US" sz="6000" dirty="0">
              <a:solidFill>
                <a:srgbClr val="80F28E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69" y="2169994"/>
            <a:ext cx="11737074" cy="453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107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s-IN" sz="11500" b="1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115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DZ" sz="6600" dirty="0">
                <a:latin typeface="Shonar Bangla" panose="020B0502040204020203" pitchFamily="34" charset="0"/>
              </a:rPr>
              <a:t>اسم</a:t>
            </a:r>
            <a:r>
              <a:rPr lang="en-US" sz="66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66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এর</a:t>
            </a:r>
            <a:r>
              <a:rPr lang="en-US" sz="66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66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বহুবচন</a:t>
            </a:r>
            <a:r>
              <a:rPr lang="en-US" sz="66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66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কি</a:t>
            </a:r>
            <a:r>
              <a:rPr lang="en-US" sz="6600" dirty="0">
                <a:latin typeface="Shonar Bangla" panose="020B0502040204020203" pitchFamily="34" charset="0"/>
                <a:cs typeface="Shonar Bangla" panose="020B0502040204020203" pitchFamily="34" charset="0"/>
              </a:rPr>
              <a:t>?</a:t>
            </a:r>
          </a:p>
          <a:p>
            <a:r>
              <a:rPr lang="ar-DZ" sz="6600" dirty="0">
                <a:latin typeface="Shonar Bangla" panose="020B0502040204020203" pitchFamily="34" charset="0"/>
              </a:rPr>
              <a:t>اسم</a:t>
            </a:r>
            <a:r>
              <a:rPr lang="en-US" sz="66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66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এর</a:t>
            </a:r>
            <a:r>
              <a:rPr lang="en-US" sz="66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66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শাব্দিক</a:t>
            </a:r>
            <a:r>
              <a:rPr lang="en-US" sz="66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66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অর্থ</a:t>
            </a:r>
            <a:r>
              <a:rPr lang="en-US" sz="66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66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কি</a:t>
            </a:r>
            <a:r>
              <a:rPr lang="en-US" sz="6600" dirty="0">
                <a:latin typeface="Shonar Bangla" panose="020B0502040204020203" pitchFamily="34" charset="0"/>
                <a:cs typeface="Shonar Bangla" panose="020B0502040204020203" pitchFamily="34" charset="0"/>
              </a:rPr>
              <a:t>?</a:t>
            </a:r>
          </a:p>
          <a:p>
            <a:r>
              <a:rPr lang="ar-DZ" sz="6600" dirty="0">
                <a:latin typeface="Shonar Bangla" panose="020B0502040204020203" pitchFamily="34" charset="0"/>
              </a:rPr>
              <a:t>اسم</a:t>
            </a:r>
            <a:r>
              <a:rPr lang="en-US" sz="66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66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এর</a:t>
            </a:r>
            <a:r>
              <a:rPr lang="en-US" sz="66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66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পারিভাষিক</a:t>
            </a:r>
            <a:r>
              <a:rPr lang="en-US" sz="66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66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সংজ্ঞা</a:t>
            </a:r>
            <a:r>
              <a:rPr lang="en-US" sz="66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66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কি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69214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9600" b="1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জোড়ায়</a:t>
            </a:r>
            <a:r>
              <a:rPr lang="en-US" sz="96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9600" b="1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কাজ</a:t>
            </a:r>
            <a:endParaRPr lang="en-US" sz="96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নিচের</a:t>
            </a:r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উদাহরনগুলো</a:t>
            </a:r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লক্ষ</a:t>
            </a:r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করো</a:t>
            </a:r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এবং</a:t>
            </a:r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ar-DZ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Shonar Bangla" panose="020B0502040204020203" pitchFamily="34" charset="0"/>
              </a:rPr>
              <a:t>اسم</a:t>
            </a:r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নির্দেশ</a:t>
            </a:r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কর</a:t>
            </a:r>
            <a:endParaRPr lang="en-US" sz="4000" dirty="0">
              <a:solidFill>
                <a:schemeClr val="accent1">
                  <a:lumMod val="60000"/>
                  <a:lumOff val="40000"/>
                </a:schemeClr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r>
              <a:rPr lang="ar-DZ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</a:rPr>
              <a:t>دخل رجل فى المسجد</a:t>
            </a:r>
          </a:p>
          <a:p>
            <a:r>
              <a:rPr lang="ar-DZ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</a:rPr>
              <a:t>محمد صلى الله عليه وسلم رسول الله</a:t>
            </a:r>
          </a:p>
          <a:p>
            <a:r>
              <a:rPr lang="ar-DZ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</a:rPr>
              <a:t>لخالد قلمان</a:t>
            </a:r>
            <a:endParaRPr lang="en-US" sz="4000" dirty="0">
              <a:solidFill>
                <a:schemeClr val="accent1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2853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DZ" sz="6000" dirty="0">
                <a:latin typeface="NikoshBAN" panose="02000000000000000000" pitchFamily="2" charset="0"/>
              </a:rPr>
              <a:t>اسم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পারিভাষিক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17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16600" b="1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মূল্যায়ন</a:t>
            </a:r>
            <a:endParaRPr lang="en-US" sz="166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6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বিভিন্ন</a:t>
            </a:r>
            <a:r>
              <a:rPr lang="en-US" sz="66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66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দৃষ্টিকোন</a:t>
            </a:r>
            <a:r>
              <a:rPr lang="en-US" sz="66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66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থেকে</a:t>
            </a:r>
            <a:r>
              <a:rPr lang="en-US" sz="66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ar-DZ" sz="6600" dirty="0">
                <a:latin typeface="Shonar Bangla" panose="020B0502040204020203" pitchFamily="34" charset="0"/>
              </a:rPr>
              <a:t>اسم</a:t>
            </a:r>
            <a:r>
              <a:rPr lang="en-US" sz="66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66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কত</a:t>
            </a:r>
            <a:r>
              <a:rPr lang="en-US" sz="66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66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প্রকার</a:t>
            </a:r>
            <a:r>
              <a:rPr lang="en-US" sz="66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6600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প্রকারভেদ</a:t>
            </a:r>
            <a:r>
              <a:rPr lang="en-US" sz="66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66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গুলো</a:t>
            </a:r>
            <a:r>
              <a:rPr lang="en-US" sz="66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6600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বল</a:t>
            </a:r>
            <a:r>
              <a:rPr lang="en-US" sz="66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? </a:t>
            </a:r>
            <a:endParaRPr lang="en-US" sz="6600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5281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16600" b="1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বাড়ির</a:t>
            </a:r>
            <a:r>
              <a:rPr lang="en-US" sz="166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16600" b="1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কাজ</a:t>
            </a:r>
            <a:endParaRPr lang="en-US" sz="166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688" y="1680631"/>
            <a:ext cx="4300537" cy="3362857"/>
          </a:xfrm>
        </p:spPr>
      </p:pic>
      <p:sp>
        <p:nvSpPr>
          <p:cNvPr id="5" name="TextBox 4"/>
          <p:cNvSpPr txBox="1"/>
          <p:nvPr/>
        </p:nvSpPr>
        <p:spPr>
          <a:xfrm>
            <a:off x="528638" y="5100638"/>
            <a:ext cx="1130141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7200" dirty="0" smtClean="0">
                <a:latin typeface="NikoshBAN" panose="02000000000000000000" pitchFamily="2" charset="0"/>
              </a:rPr>
              <a:t>ا</a:t>
            </a:r>
            <a:r>
              <a:rPr lang="ar-SA" sz="7200" dirty="0" smtClean="0">
                <a:latin typeface="Shonar Bangla" panose="020B0502040204020203" pitchFamily="34" charset="0"/>
              </a:rPr>
              <a:t>سم</a:t>
            </a:r>
            <a:r>
              <a:rPr lang="en-US" sz="88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88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এর</a:t>
            </a:r>
            <a:r>
              <a:rPr lang="en-US" sz="88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88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আভিধানিক,পারিভাষিক</a:t>
            </a:r>
            <a:r>
              <a:rPr lang="en-US" sz="88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88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এবং</a:t>
            </a:r>
            <a:r>
              <a:rPr lang="en-US" sz="88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8800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প্রকারভেদ</a:t>
            </a:r>
            <a:r>
              <a:rPr lang="en-US" sz="88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8800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সমূহ</a:t>
            </a:r>
            <a:r>
              <a:rPr lang="en-US" sz="88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88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বুঝে</a:t>
            </a:r>
            <a:r>
              <a:rPr lang="en-US" sz="88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88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শিখবে</a:t>
            </a:r>
            <a:endParaRPr lang="en-US" sz="7200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730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8 0.008 -0.017 0.016 -0.021 0.026 C -0.025 0.037 -0.027 0.05 -0.029 0.063 C -0.031 0.076 -0.029 0.087 -0.027 0.099 C -0.025 0.11 -0.022 0.122 -0.015 0.132 C -0.009 0.142 0.001 0.15 0.012 0.156 C 0.022 0.162 0.034 0.166 0.046 0.168 C 0.058 0.17 0.07 0.17 0.081 0.168 C 0.093 0.166 0.104 0.161 0.113 0.153 C 0.122 0.146 0.13 0.137 0.134 0.126 C 0.139 0.116 0.141 0.102 0.141 0.091 C 0.142 0.08 0.141 0.067 0.136 0.056 C 0.131 0.046 0.122 0.038 0.11 0.034 C 0.098 0.031 0.086 0.035 0.078 0.042 C 0.071 0.049 0.066 0.06 0.065 0.073 C 0.065 0.086 0.066 0.098 0.071 0.108 C 0.076 0.118 0.075 0.12 0.095 0.133 C 0.113 0.147 0.131 0.143 0.142 0.144 C 0.153 0.144 0.162 0.14 0.173 0.136 C 0.185 0.131 0.195 0.122 0.202 0.114 C 0.209 0.106 0.212 0.096 0.216 0.08 C 0.219 0.064 0.219 0.056 0.219 0.044 C 0.219 0.032 0.219 0.02 0.219 0.008 E" pathEditMode="relative" ptsTypes="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478" y="369983"/>
            <a:ext cx="11505062" cy="13234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as-IN" sz="8000" b="1" dirty="0"/>
              <a:t>সবাইকে আন্তরিক ধন্যবাদ</a:t>
            </a:r>
            <a:endParaRPr lang="en-US" sz="80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20" y="2129050"/>
            <a:ext cx="11832609" cy="4728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4361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921954643"/>
              </p:ext>
            </p:extLst>
          </p:nvPr>
        </p:nvGraphicFramePr>
        <p:xfrm>
          <a:off x="0" y="778830"/>
          <a:ext cx="8825658" cy="1026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3583831" y="1797143"/>
            <a:ext cx="719789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i="1" dirty="0" err="1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মাও:আ,ও,ম</a:t>
            </a:r>
            <a:r>
              <a:rPr lang="en-US" sz="4400" b="1" i="1" dirty="0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ফারুক</a:t>
            </a:r>
            <a:r>
              <a:rPr lang="en-US" sz="4400" b="1" i="1" dirty="0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হোসাইন</a:t>
            </a:r>
            <a:endParaRPr lang="ar-SA" sz="4400" b="1" i="1" dirty="0" smtClean="0">
              <a:ln w="50800"/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r>
              <a:rPr lang="en-US" sz="4400" b="1" i="1" dirty="0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                </a:t>
            </a:r>
            <a:r>
              <a:rPr lang="en-US" sz="4400" b="1" i="1" dirty="0" err="1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সুপার</a:t>
            </a:r>
            <a:r>
              <a:rPr lang="en-US" sz="4400" b="1" i="1" dirty="0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44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utonnyMJ" pitchFamily="2" charset="0"/>
                <a:cs typeface="SutonnyMJ" pitchFamily="2" charset="0"/>
              </a:rPr>
              <a:t>বড়দারোগা</a:t>
            </a:r>
            <a:r>
              <a:rPr lang="en-US" sz="36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utonnyMJ" pitchFamily="2" charset="0"/>
                <a:cs typeface="SutonnyMJ" pitchFamily="2" charset="0"/>
              </a:rPr>
              <a:t>হাট</a:t>
            </a:r>
            <a:r>
              <a:rPr lang="en-US" sz="36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utonnyMJ" pitchFamily="2" charset="0"/>
                <a:cs typeface="SutonnyMJ" pitchFamily="2" charset="0"/>
              </a:rPr>
              <a:t>সি,উ,ই</a:t>
            </a:r>
            <a:r>
              <a:rPr lang="en-US" sz="36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utonnyMJ" pitchFamily="2" charset="0"/>
                <a:cs typeface="SutonnyMJ" pitchFamily="2" charset="0"/>
              </a:rPr>
              <a:t>দাখিল</a:t>
            </a:r>
            <a:r>
              <a:rPr lang="en-US" sz="36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utonnyMJ" pitchFamily="2" charset="0"/>
                <a:cs typeface="SutonnyMJ" pitchFamily="2" charset="0"/>
              </a:rPr>
              <a:t>মাদ্রাসা</a:t>
            </a:r>
            <a:endParaRPr lang="en-US" sz="3600" b="1" dirty="0" smtClean="0">
              <a:ln w="50800"/>
              <a:solidFill>
                <a:schemeClr val="bg1">
                  <a:shade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6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utonnyMJ" pitchFamily="2" charset="0"/>
                <a:cs typeface="SutonnyMJ" pitchFamily="2" charset="0"/>
              </a:rPr>
              <a:t>মোবাইল:০১৮১৮৪৩৩৪৮৬</a:t>
            </a:r>
            <a:r>
              <a:rPr lang="en-US" sz="36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4400" b="1" dirty="0" smtClean="0">
                <a:ln w="50800"/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Baskerville Old Face" pitchFamily="18" charset="0"/>
                <a:cs typeface="SutonnyMJ" pitchFamily="2" charset="0"/>
              </a:rPr>
              <a:t>ইমেইল</a:t>
            </a:r>
            <a:r>
              <a:rPr lang="en-US" sz="40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Baskerville Old Face" pitchFamily="18" charset="0"/>
                <a:cs typeface="SutonnyMJ" pitchFamily="2" charset="0"/>
              </a:rPr>
              <a:t>:aomfaruk1177@gmail.com</a:t>
            </a:r>
          </a:p>
        </p:txBody>
      </p:sp>
      <p:pic>
        <p:nvPicPr>
          <p:cNvPr id="1026" name="Picture 2" descr="E:\S P N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62310" y="1672494"/>
            <a:ext cx="2857500" cy="2857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108059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পাঠ</a:t>
            </a:r>
            <a:r>
              <a:rPr lang="en-US" sz="88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88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পরিচিতি</a:t>
            </a:r>
            <a:endParaRPr lang="en-US" sz="8800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>
                <a:latin typeface="Shonar Bangla" panose="020B0502040204020203" pitchFamily="34" charset="0"/>
                <a:cs typeface="Shonar Bangla" panose="020B0502040204020203" pitchFamily="34" charset="0"/>
              </a:rPr>
              <a:t>শ্রেনীঃ৭ম</a:t>
            </a:r>
          </a:p>
          <a:p>
            <a:pPr algn="ctr"/>
            <a:r>
              <a:rPr lang="en-US" sz="54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বিষয়ঃকাওয়াইদুল</a:t>
            </a:r>
            <a:r>
              <a:rPr lang="en-US" sz="54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54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লুগাতিল</a:t>
            </a:r>
            <a:r>
              <a:rPr lang="en-US" sz="54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54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আরাবিয়্যাহ</a:t>
            </a:r>
            <a:endParaRPr lang="en-US" sz="5400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pPr algn="ctr"/>
            <a:r>
              <a:rPr lang="en-US" sz="54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ইউনিটঃদ্বিতীয়</a:t>
            </a:r>
            <a:endParaRPr lang="en-US" sz="5400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pPr algn="ctr"/>
            <a:r>
              <a:rPr lang="en-US" sz="5400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পাঠঃদ্বিতীয়</a:t>
            </a:r>
            <a:endParaRPr lang="en-US" sz="5400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15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আমরা</a:t>
            </a:r>
            <a:r>
              <a:rPr lang="en-US" sz="72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72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কিছু</a:t>
            </a:r>
            <a:r>
              <a:rPr lang="en-US" sz="72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72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ছবি</a:t>
            </a:r>
            <a:r>
              <a:rPr lang="en-US" sz="72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72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দেখি</a:t>
            </a:r>
            <a:endParaRPr lang="en-US" sz="7200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314" y="2588055"/>
            <a:ext cx="2703209" cy="270320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1868" y="2588055"/>
            <a:ext cx="4008997" cy="270320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36431" y="5791200"/>
            <a:ext cx="28135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كتاب</a:t>
            </a:r>
            <a:endParaRPr lang="en-US" sz="4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11868" y="5791200"/>
            <a:ext cx="3188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4400" dirty="0"/>
              <a:t>بيت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8003704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-0.25 E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ছবিতে</a:t>
            </a:r>
            <a:r>
              <a:rPr lang="en-US" sz="80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80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আমরা</a:t>
            </a:r>
            <a:r>
              <a:rPr lang="en-US" sz="80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80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কি</a:t>
            </a:r>
            <a:r>
              <a:rPr lang="en-US" sz="80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80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দেখলাম</a:t>
            </a:r>
            <a:endParaRPr lang="en-US" sz="8000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>
                <a:latin typeface="Shonar Bangla" panose="020B0502040204020203" pitchFamily="34" charset="0"/>
                <a:cs typeface="Shonar Bangla" panose="020B0502040204020203" pitchFamily="34" charset="0"/>
              </a:rPr>
              <a:t>(ক) </a:t>
            </a:r>
            <a:r>
              <a:rPr lang="en-US" sz="44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প্রথম</a:t>
            </a:r>
            <a:r>
              <a:rPr lang="en-US" sz="44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4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ছবিতে</a:t>
            </a:r>
            <a:r>
              <a:rPr lang="en-US" sz="44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4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বইয়ের</a:t>
            </a:r>
            <a:r>
              <a:rPr lang="en-US" sz="44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400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ছবি</a:t>
            </a:r>
            <a:r>
              <a:rPr lang="en-US" sz="44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 (</a:t>
            </a:r>
            <a:r>
              <a:rPr lang="en-US" sz="44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বইয়ের</a:t>
            </a:r>
            <a:r>
              <a:rPr lang="en-US" sz="44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4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নাম</a:t>
            </a:r>
            <a:r>
              <a:rPr lang="en-US" sz="4400" dirty="0">
                <a:latin typeface="Shonar Bangla" panose="020B0502040204020203" pitchFamily="34" charset="0"/>
                <a:cs typeface="Shonar Bangla" panose="020B0502040204020203" pitchFamily="34" charset="0"/>
              </a:rPr>
              <a:t>)</a:t>
            </a:r>
          </a:p>
          <a:p>
            <a:r>
              <a:rPr lang="en-US" sz="4400" dirty="0">
                <a:latin typeface="Shonar Bangla" panose="020B0502040204020203" pitchFamily="34" charset="0"/>
                <a:cs typeface="Shonar Bangla" panose="020B0502040204020203" pitchFamily="34" charset="0"/>
              </a:rPr>
              <a:t>(খ) </a:t>
            </a:r>
            <a:r>
              <a:rPr lang="en-US" sz="44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দ্বিতীয়</a:t>
            </a:r>
            <a:r>
              <a:rPr lang="en-US" sz="44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4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ছবিতে</a:t>
            </a:r>
            <a:r>
              <a:rPr lang="en-US" sz="44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4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বাড়ির</a:t>
            </a:r>
            <a:r>
              <a:rPr lang="en-US" sz="44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4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ছবি</a:t>
            </a:r>
            <a:endParaRPr lang="en-US" sz="4400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620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021" y="1255022"/>
            <a:ext cx="8761413" cy="5369982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ar-DZ" sz="8800" dirty="0">
                <a:latin typeface="NikoshBAN" panose="02000000000000000000" pitchFamily="2" charset="0"/>
              </a:rPr>
              <a:t>الاسم واقسامه</a:t>
            </a:r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ইসিম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8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উহার</a:t>
            </a:r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প্রকারসমূহ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78324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s-IN" sz="7200" dirty="0">
                <a:latin typeface="Shonar Bangla" panose="020B0502040204020203" pitchFamily="34" charset="0"/>
                <a:cs typeface="Shonar Bangla" panose="020B0502040204020203" pitchFamily="34" charset="0"/>
              </a:rPr>
              <a:t>শিখনফল</a:t>
            </a:r>
            <a:endParaRPr lang="en-US" sz="7200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s-IN" sz="4000" dirty="0">
                <a:latin typeface="Shonar Bangla" panose="020B0502040204020203" pitchFamily="34" charset="0"/>
                <a:cs typeface="Shonar Bangla" panose="020B0502040204020203" pitchFamily="34" charset="0"/>
              </a:rPr>
              <a:t> এই পাঠ শেষে শিক্ষার্থীরা ........................।</a:t>
            </a:r>
          </a:p>
          <a:p>
            <a:r>
              <a:rPr lang="en-US" sz="4000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ইসিম</a:t>
            </a:r>
            <a:r>
              <a:rPr lang="en-US" sz="40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এর</a:t>
            </a:r>
            <a:r>
              <a:rPr lang="en-US" sz="40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সংজ্ঞা</a:t>
            </a:r>
            <a:r>
              <a:rPr lang="en-US" sz="40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বলতে</a:t>
            </a:r>
            <a:r>
              <a:rPr lang="en-US" sz="40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পারবে</a:t>
            </a:r>
            <a:r>
              <a:rPr lang="en-US" sz="4000" dirty="0">
                <a:latin typeface="Shonar Bangla" panose="020B0502040204020203" pitchFamily="34" charset="0"/>
                <a:cs typeface="Shonar Bangla" panose="020B0502040204020203" pitchFamily="34" charset="0"/>
              </a:rPr>
              <a:t>।</a:t>
            </a:r>
          </a:p>
          <a:p>
            <a:r>
              <a:rPr lang="en-US" sz="4000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ইসিম</a:t>
            </a:r>
            <a:r>
              <a:rPr lang="en-US" sz="40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এর</a:t>
            </a:r>
            <a:r>
              <a:rPr lang="en-US" sz="40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নামকরণ</a:t>
            </a:r>
            <a:r>
              <a:rPr lang="en-US" sz="40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বলতে</a:t>
            </a:r>
            <a:r>
              <a:rPr lang="en-US" sz="40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পারবে</a:t>
            </a:r>
            <a:r>
              <a:rPr lang="en-US" sz="4000" dirty="0">
                <a:latin typeface="Shonar Bangla" panose="020B0502040204020203" pitchFamily="34" charset="0"/>
                <a:cs typeface="Shonar Bangla" panose="020B0502040204020203" pitchFamily="34" charset="0"/>
              </a:rPr>
              <a:t>।</a:t>
            </a:r>
          </a:p>
          <a:p>
            <a:r>
              <a:rPr lang="en-US" sz="4000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ইসিম</a:t>
            </a:r>
            <a:r>
              <a:rPr lang="en-US" sz="40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এর</a:t>
            </a:r>
            <a:r>
              <a:rPr lang="en-US" sz="40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চিহ্ণ</a:t>
            </a:r>
            <a:r>
              <a:rPr lang="en-US" sz="40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সমূহ</a:t>
            </a:r>
            <a:r>
              <a:rPr lang="en-US" sz="40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শিখতে</a:t>
            </a:r>
            <a:r>
              <a:rPr lang="en-US" sz="40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পারবে</a:t>
            </a:r>
            <a:r>
              <a:rPr lang="en-US" sz="4000" dirty="0">
                <a:latin typeface="Shonar Bangla" panose="020B0502040204020203" pitchFamily="34" charset="0"/>
                <a:cs typeface="Shonar Bangla" panose="020B0502040204020203" pitchFamily="34" charset="0"/>
              </a:rPr>
              <a:t>।</a:t>
            </a:r>
          </a:p>
          <a:p>
            <a:r>
              <a:rPr lang="en-US" sz="4000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ইসিম</a:t>
            </a:r>
            <a:r>
              <a:rPr lang="en-US" sz="40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এর</a:t>
            </a:r>
            <a:r>
              <a:rPr lang="en-US" sz="40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প্রকারভেদ</a:t>
            </a:r>
            <a:r>
              <a:rPr lang="en-US" sz="40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জানতে</a:t>
            </a:r>
            <a:r>
              <a:rPr lang="en-US" sz="40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পারবে</a:t>
            </a:r>
            <a:endParaRPr lang="en-US" sz="4000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597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 0.034 0.011 0.065 0.028 0.085 C 0.028 0.086 0.055 0.113 0.055 0.112 C 0.07 0.127 0.079 0.148 0.079 0.17 C 0.079 0.214 0.044 0.249 0 0.25 C -0.044 0.249 -0.079 0.214 -0.079 0.17 C -0.079 0.148 -0.07 0.127 -0.055 0.112 C -0.055 0.113 -0.028 0.086 -0.028 0.085 C -0.011 0.065 -0.001 0.034 0 0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17 0 C 0.025 0 0.034 -0.014 0.042 -0.016 C 0.048 -0.016 0.059 -0.003 0.064 -0.003 C 0.071 -0.003 0.078 -0.007 0.091 -0.007 L 0.1 -0.162 L 0.11 0.025 L 0.122 0 L 0.132 -0.007 L 0.156 -0.001 C 0.167 -0.004 0.176 -0.017 0.187 -0.022 C 0.191 -0.023 0.2 -0.024 0.206 -0.022 C 0.212 -0.02 0.217 -0.006 0.219 -0.005 C 0.222 -0.001 0.229 -0.005 0.233 -0.003 L 0.239 0 L 0.25 0 E" pathEditMode="relative" ptsTypes="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17 0 C 0.025 0 0.034 -0.014 0.042 -0.016 C 0.048 -0.016 0.059 -0.003 0.064 -0.003 C 0.071 -0.003 0.078 -0.007 0.091 -0.007 L 0.1 -0.162 L 0.11 0.025 L 0.122 0 L 0.132 -0.007 L 0.156 -0.001 C 0.167 -0.004 0.176 -0.017 0.187 -0.022 C 0.191 -0.023 0.2 -0.024 0.206 -0.022 C 0.212 -0.02 0.217 -0.006 0.219 -0.005 C 0.222 -0.001 0.229 -0.005 0.233 -0.003 L 0.239 0 L 0.25 0 E" pathEditMode="relative" ptsTypes="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17 0 C 0.025 0 0.034 -0.014 0.042 -0.016 C 0.048 -0.016 0.059 -0.003 0.064 -0.003 C 0.071 -0.003 0.078 -0.007 0.091 -0.007 L 0.1 -0.162 L 0.11 0.025 L 0.122 0 L 0.132 -0.007 L 0.156 -0.001 C 0.167 -0.004 0.176 -0.017 0.187 -0.022 C 0.191 -0.023 0.2 -0.024 0.206 -0.022 C 0.212 -0.02 0.217 -0.006 0.219 -0.005 C 0.222 -0.001 0.229 -0.005 0.233 -0.003 L 0.239 0 L 0.25 0 E" pathEditMode="relative" ptsTypes="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17 0 C 0.025 0 0.034 -0.014 0.042 -0.016 C 0.048 -0.016 0.059 -0.003 0.064 -0.003 C 0.071 -0.003 0.078 -0.007 0.091 -0.007 L 0.1 -0.162 L 0.11 0.025 L 0.122 0 L 0.132 -0.007 L 0.156 -0.001 C 0.167 -0.004 0.176 -0.017 0.187 -0.022 C 0.191 -0.023 0.2 -0.024 0.206 -0.022 C 0.212 -0.02 0.217 -0.006 0.219 -0.005 C 0.222 -0.001 0.229 -0.005 0.233 -0.003 L 0.239 0 L 0.25 0 E" pathEditMode="relative" ptsTypes="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17 0 C 0.025 0 0.034 -0.014 0.042 -0.016 C 0.048 -0.016 0.059 -0.003 0.064 -0.003 C 0.071 -0.003 0.078 -0.007 0.091 -0.007 L 0.1 -0.162 L 0.11 0.025 L 0.122 0 L 0.132 -0.007 L 0.156 -0.001 C 0.167 -0.004 0.176 -0.017 0.187 -0.022 C 0.191 -0.023 0.2 -0.024 0.206 -0.022 C 0.212 -0.02 0.217 -0.006 0.219 -0.005 C 0.222 -0.001 0.229 -0.005 0.233 -0.003 L 0.239 0 L 0.25 0 E" pathEditMode="relative" ptsTypes="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ইসিম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3755097"/>
          </a:xfrm>
        </p:spPr>
        <p:txBody>
          <a:bodyPr>
            <a:noAutofit/>
          </a:bodyPr>
          <a:lstStyle/>
          <a:p>
            <a:r>
              <a:rPr lang="ar-DZ" sz="3200" dirty="0">
                <a:latin typeface="NikoshBAN" panose="02000000000000000000" pitchFamily="2" charset="0"/>
              </a:rPr>
              <a:t>اسم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পরিচয়ঃ</a:t>
            </a:r>
            <a:r>
              <a:rPr lang="ar-DZ" sz="3200" dirty="0">
                <a:latin typeface="NikoshBAN" panose="02000000000000000000" pitchFamily="2" charset="0"/>
              </a:rPr>
              <a:t>اسم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একবচন।বহুবচনে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DZ" sz="3200" dirty="0" smtClean="0">
                <a:latin typeface="NikoshBAN" panose="02000000000000000000" pitchFamily="2" charset="0"/>
              </a:rPr>
              <a:t>اسماء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অর্থ-নাম,বিশেষ্য,উচ্চ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হওয়া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পরিভাষায়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ব্যাক্তি,বস্তু,স্থান,সময়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ইত্যাদির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নাম,অবস্থা,সংখ্যা,দোষ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বোঝানো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কালের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সম্পর্কিত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সহযোগিতা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ছাড়াই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নিজে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সক্ষম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DZ" sz="3200" dirty="0">
                <a:latin typeface="NikoshBAN" panose="02000000000000000000" pitchFamily="2" charset="0"/>
              </a:rPr>
              <a:t>اسم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বলে।যেমনঃ</a:t>
            </a:r>
            <a:r>
              <a:rPr lang="ar-DZ" sz="3200" dirty="0">
                <a:latin typeface="NikoshBAN" panose="02000000000000000000" pitchFamily="2" charset="0"/>
              </a:rPr>
              <a:t>   مكة يوم عالم جاهل خالد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907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sz="4800" dirty="0">
                <a:latin typeface="NikoshBAN" panose="02000000000000000000" pitchFamily="2" charset="0"/>
              </a:rPr>
              <a:t>اسم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582397"/>
            <a:ext cx="9719372" cy="3959079"/>
          </a:xfrm>
        </p:spPr>
        <p:txBody>
          <a:bodyPr>
            <a:noAutofit/>
          </a:bodyPr>
          <a:lstStyle/>
          <a:p>
            <a:r>
              <a:rPr lang="en-US" sz="2800" dirty="0" err="1"/>
              <a:t>বিভিন্ন</a:t>
            </a:r>
            <a:r>
              <a:rPr lang="en-US" sz="2800" dirty="0"/>
              <a:t> </a:t>
            </a:r>
            <a:r>
              <a:rPr lang="en-US" sz="2800" dirty="0" err="1"/>
              <a:t>দৃষ্টিকোণ</a:t>
            </a:r>
            <a:r>
              <a:rPr lang="en-US" sz="2800" dirty="0"/>
              <a:t> </a:t>
            </a:r>
            <a:r>
              <a:rPr lang="en-US" sz="2800" dirty="0" err="1"/>
              <a:t>থেকে</a:t>
            </a:r>
            <a:r>
              <a:rPr lang="en-US" sz="2800" dirty="0"/>
              <a:t> </a:t>
            </a:r>
            <a:r>
              <a:rPr lang="ar-DZ" sz="2800" dirty="0"/>
              <a:t>اسم</a:t>
            </a:r>
            <a:r>
              <a:rPr lang="en-US" sz="2800" dirty="0"/>
              <a:t> </a:t>
            </a:r>
            <a:r>
              <a:rPr lang="en-US" sz="2800" dirty="0" err="1"/>
              <a:t>কে</a:t>
            </a:r>
            <a:r>
              <a:rPr lang="en-US" sz="2800" dirty="0"/>
              <a:t> </a:t>
            </a:r>
            <a:r>
              <a:rPr lang="en-US" sz="2800" dirty="0" err="1"/>
              <a:t>বিভিন্নভাবে</a:t>
            </a:r>
            <a:r>
              <a:rPr lang="en-US" sz="2800" dirty="0"/>
              <a:t> </a:t>
            </a:r>
            <a:r>
              <a:rPr lang="en-US" sz="2800" dirty="0" err="1"/>
              <a:t>ভাগ</a:t>
            </a:r>
            <a:r>
              <a:rPr lang="en-US" sz="2800" dirty="0"/>
              <a:t> </a:t>
            </a:r>
            <a:r>
              <a:rPr lang="en-US" sz="2800" dirty="0" err="1"/>
              <a:t>করা</a:t>
            </a:r>
            <a:r>
              <a:rPr lang="en-US" sz="2800" dirty="0"/>
              <a:t> </a:t>
            </a:r>
            <a:r>
              <a:rPr lang="en-US" sz="2800" dirty="0" err="1"/>
              <a:t>যায়</a:t>
            </a:r>
            <a:endParaRPr lang="en-US" sz="2800" dirty="0"/>
          </a:p>
          <a:p>
            <a:r>
              <a:rPr lang="en-US" sz="2800" dirty="0"/>
              <a:t>(ক) </a:t>
            </a:r>
            <a:r>
              <a:rPr lang="en-US" sz="2800" dirty="0" err="1"/>
              <a:t>নির্দিষ্ট</a:t>
            </a:r>
            <a:r>
              <a:rPr lang="en-US" sz="2800" dirty="0"/>
              <a:t> অ </a:t>
            </a:r>
            <a:r>
              <a:rPr lang="en-US" sz="2800" dirty="0" err="1"/>
              <a:t>অনির্দিষ্টভেদে</a:t>
            </a:r>
            <a:r>
              <a:rPr lang="en-US" sz="2800" dirty="0"/>
              <a:t> </a:t>
            </a:r>
            <a:r>
              <a:rPr lang="ar-DZ" sz="2800" dirty="0"/>
              <a:t>اسم</a:t>
            </a:r>
            <a:r>
              <a:rPr lang="en-US" sz="2800" dirty="0"/>
              <a:t> </a:t>
            </a:r>
            <a:r>
              <a:rPr lang="en-US" sz="2800" dirty="0" err="1"/>
              <a:t>দু</a:t>
            </a:r>
            <a:r>
              <a:rPr lang="en-US" sz="2800" dirty="0"/>
              <a:t> প্রকার।</a:t>
            </a:r>
            <a:r>
              <a:rPr lang="en-US" sz="2800" dirty="0" smtClean="0"/>
              <a:t>যথাঃ-১</a:t>
            </a:r>
            <a:r>
              <a:rPr lang="en-US" sz="2800" dirty="0"/>
              <a:t>।</a:t>
            </a:r>
            <a:r>
              <a:rPr lang="ar-DZ" sz="2800" dirty="0"/>
              <a:t>معرفة</a:t>
            </a:r>
            <a:r>
              <a:rPr lang="en-US" sz="2800" dirty="0"/>
              <a:t> </a:t>
            </a:r>
            <a:r>
              <a:rPr lang="en-US" sz="2800" dirty="0" smtClean="0"/>
              <a:t>ও </a:t>
            </a:r>
            <a:r>
              <a:rPr lang="en-US" sz="2800" dirty="0"/>
              <a:t>২।</a:t>
            </a:r>
            <a:r>
              <a:rPr lang="ar-DZ" sz="2800" dirty="0"/>
              <a:t>نكرة</a:t>
            </a:r>
            <a:endParaRPr lang="en-US" sz="2800" dirty="0"/>
          </a:p>
          <a:p>
            <a:r>
              <a:rPr lang="en-US" sz="2800" dirty="0"/>
              <a:t>(খ) </a:t>
            </a:r>
            <a:r>
              <a:rPr lang="en-US" sz="2800" dirty="0" err="1"/>
              <a:t>লিঙ্গভেদে</a:t>
            </a:r>
            <a:r>
              <a:rPr lang="en-US" sz="2800" dirty="0"/>
              <a:t> </a:t>
            </a:r>
            <a:r>
              <a:rPr lang="ar-DZ" sz="2800" dirty="0"/>
              <a:t>اسم</a:t>
            </a:r>
            <a:r>
              <a:rPr lang="en-US" sz="2800" dirty="0"/>
              <a:t> </a:t>
            </a:r>
            <a:r>
              <a:rPr lang="en-US" sz="2800" dirty="0" err="1"/>
              <a:t>দু</a:t>
            </a:r>
            <a:r>
              <a:rPr lang="en-US" sz="2800" dirty="0"/>
              <a:t> প্রকার।যথা-১</a:t>
            </a:r>
            <a:r>
              <a:rPr lang="ar-DZ" sz="2800" dirty="0"/>
              <a:t>مذكر</a:t>
            </a:r>
            <a:r>
              <a:rPr lang="en-US" sz="2800" dirty="0"/>
              <a:t>ও ২।</a:t>
            </a:r>
            <a:r>
              <a:rPr lang="ar-DZ" sz="2800" dirty="0"/>
              <a:t>مؤنث</a:t>
            </a:r>
          </a:p>
          <a:p>
            <a:r>
              <a:rPr lang="en-US" sz="2800" dirty="0"/>
              <a:t>(গ) </a:t>
            </a:r>
            <a:r>
              <a:rPr lang="ar-DZ" sz="2800" dirty="0" smtClean="0"/>
              <a:t>عدد</a:t>
            </a:r>
            <a:r>
              <a:rPr lang="en-US" sz="2800" dirty="0" smtClean="0"/>
              <a:t> </a:t>
            </a:r>
            <a:r>
              <a:rPr lang="en-US" sz="2800" dirty="0" err="1"/>
              <a:t>বা</a:t>
            </a:r>
            <a:r>
              <a:rPr lang="en-US" sz="2800" dirty="0"/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বচনের</a:t>
            </a:r>
            <a:r>
              <a:rPr lang="en-US" sz="2800" dirty="0"/>
              <a:t> </a:t>
            </a:r>
            <a:r>
              <a:rPr lang="en-US" sz="2800" dirty="0" err="1"/>
              <a:t>দিক</a:t>
            </a:r>
            <a:r>
              <a:rPr lang="en-US" sz="2800" dirty="0"/>
              <a:t> </a:t>
            </a:r>
            <a:r>
              <a:rPr lang="en-US" sz="2800" dirty="0" err="1"/>
              <a:t>দিয়ে</a:t>
            </a:r>
            <a:r>
              <a:rPr lang="en-US" sz="2800" dirty="0"/>
              <a:t> </a:t>
            </a:r>
            <a:r>
              <a:rPr lang="ar-DZ" sz="2800" dirty="0"/>
              <a:t>اسم</a:t>
            </a:r>
            <a:r>
              <a:rPr lang="en-US" sz="2800" dirty="0"/>
              <a:t> </a:t>
            </a:r>
            <a:r>
              <a:rPr lang="en-US" sz="2800" dirty="0" err="1"/>
              <a:t>তিন</a:t>
            </a:r>
            <a:r>
              <a:rPr lang="en-US" sz="2800" dirty="0"/>
              <a:t> </a:t>
            </a:r>
            <a:r>
              <a:rPr lang="en-US" sz="2800" dirty="0" err="1"/>
              <a:t>প্রকার।যথা</a:t>
            </a:r>
            <a:r>
              <a:rPr lang="en-US" sz="2800" dirty="0"/>
              <a:t>-</a:t>
            </a:r>
          </a:p>
          <a:p>
            <a:r>
              <a:rPr lang="en-US" sz="2800" dirty="0"/>
              <a:t>১।</a:t>
            </a:r>
            <a:r>
              <a:rPr lang="ar-DZ" sz="2800" dirty="0"/>
              <a:t>واحد</a:t>
            </a:r>
            <a:r>
              <a:rPr lang="en-US" sz="2800" dirty="0"/>
              <a:t> </a:t>
            </a:r>
            <a:r>
              <a:rPr lang="en-US" sz="2800" dirty="0" err="1"/>
              <a:t>বা</a:t>
            </a:r>
            <a:r>
              <a:rPr lang="ar-DZ" sz="2800" dirty="0"/>
              <a:t> مفرد </a:t>
            </a:r>
            <a:r>
              <a:rPr lang="en-US" sz="2800" dirty="0"/>
              <a:t> </a:t>
            </a:r>
            <a:r>
              <a:rPr lang="en-US" sz="2800" dirty="0" err="1"/>
              <a:t>তথা</a:t>
            </a:r>
            <a:r>
              <a:rPr lang="en-US" sz="2800" dirty="0"/>
              <a:t> </a:t>
            </a:r>
            <a:r>
              <a:rPr lang="en-US" sz="2800" dirty="0" err="1"/>
              <a:t>একবচন।যেমনঃ</a:t>
            </a:r>
            <a:r>
              <a:rPr lang="en-US" sz="2800" dirty="0"/>
              <a:t>-</a:t>
            </a:r>
            <a:r>
              <a:rPr lang="ar-DZ" sz="2800" dirty="0"/>
              <a:t>كتاب قلم</a:t>
            </a:r>
            <a:r>
              <a:rPr lang="en-US" sz="2800" dirty="0"/>
              <a:t> </a:t>
            </a:r>
            <a:r>
              <a:rPr lang="en-US" sz="2800" dirty="0" err="1"/>
              <a:t>ইত্যাদি</a:t>
            </a:r>
            <a:r>
              <a:rPr lang="en-US" sz="2800" dirty="0"/>
              <a:t>।</a:t>
            </a:r>
          </a:p>
          <a:p>
            <a:r>
              <a:rPr lang="en-US" sz="2800" dirty="0"/>
              <a:t>২।</a:t>
            </a:r>
            <a:r>
              <a:rPr lang="ar-DZ" sz="2800" dirty="0"/>
              <a:t>تثنية</a:t>
            </a:r>
            <a:r>
              <a:rPr lang="en-US" sz="2800" dirty="0"/>
              <a:t> </a:t>
            </a:r>
            <a:r>
              <a:rPr lang="en-US" sz="2800" dirty="0" err="1"/>
              <a:t>বা</a:t>
            </a:r>
            <a:r>
              <a:rPr lang="en-US" sz="2800" dirty="0"/>
              <a:t> </a:t>
            </a:r>
            <a:r>
              <a:rPr lang="ar-DZ" sz="2800" dirty="0"/>
              <a:t>مثني</a:t>
            </a:r>
            <a:r>
              <a:rPr lang="en-US" sz="2800" dirty="0"/>
              <a:t> </a:t>
            </a:r>
            <a:r>
              <a:rPr lang="en-US" sz="2800" dirty="0" err="1"/>
              <a:t>তথা</a:t>
            </a:r>
            <a:r>
              <a:rPr lang="en-US" sz="2800" dirty="0"/>
              <a:t> </a:t>
            </a:r>
            <a:r>
              <a:rPr lang="en-US" sz="2800" dirty="0" err="1"/>
              <a:t>দ্বিবচন।যেমন</a:t>
            </a:r>
            <a:r>
              <a:rPr lang="en-US" sz="2800" dirty="0"/>
              <a:t>-</a:t>
            </a:r>
            <a:r>
              <a:rPr lang="ar-DZ" sz="2800" dirty="0"/>
              <a:t>كتابان قلمان</a:t>
            </a:r>
            <a:r>
              <a:rPr lang="en-US" sz="2800" dirty="0"/>
              <a:t> </a:t>
            </a:r>
            <a:r>
              <a:rPr lang="en-US" sz="2800" dirty="0" err="1"/>
              <a:t>ইত্যাদি</a:t>
            </a:r>
            <a:r>
              <a:rPr lang="en-US" sz="2800" dirty="0"/>
              <a:t>।</a:t>
            </a:r>
          </a:p>
          <a:p>
            <a:r>
              <a:rPr lang="en-US" sz="2800" dirty="0"/>
              <a:t>৩।</a:t>
            </a:r>
            <a:r>
              <a:rPr lang="ar-DZ" sz="2800" dirty="0"/>
              <a:t>جمع</a:t>
            </a:r>
            <a:r>
              <a:rPr lang="en-US" sz="2800" dirty="0"/>
              <a:t> </a:t>
            </a:r>
            <a:r>
              <a:rPr lang="en-US" sz="2800" dirty="0" err="1"/>
              <a:t>বা</a:t>
            </a:r>
            <a:r>
              <a:rPr lang="en-US" sz="2800" dirty="0"/>
              <a:t> </a:t>
            </a:r>
            <a:r>
              <a:rPr lang="ar-DZ" sz="2800" dirty="0"/>
              <a:t>مجموع</a:t>
            </a:r>
            <a:r>
              <a:rPr lang="en-US" sz="2800" dirty="0"/>
              <a:t> </a:t>
            </a:r>
            <a:r>
              <a:rPr lang="en-US" sz="2800" dirty="0" err="1"/>
              <a:t>তথা</a:t>
            </a:r>
            <a:r>
              <a:rPr lang="en-US" sz="2800" dirty="0"/>
              <a:t> </a:t>
            </a:r>
            <a:r>
              <a:rPr lang="en-US" sz="2800" dirty="0" err="1"/>
              <a:t>বহুবচন।যেমন</a:t>
            </a:r>
            <a:r>
              <a:rPr lang="en-US" sz="2800" dirty="0"/>
              <a:t>-</a:t>
            </a:r>
            <a:r>
              <a:rPr lang="ar-DZ" sz="2400" dirty="0"/>
              <a:t>كتب اقلام</a:t>
            </a:r>
          </a:p>
        </p:txBody>
      </p:sp>
    </p:spTree>
    <p:extLst>
      <p:ext uri="{BB962C8B-B14F-4D97-AF65-F5344CB8AC3E}">
        <p14:creationId xmlns:p14="http://schemas.microsoft.com/office/powerpoint/2010/main" val="2605142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7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5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9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3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7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181</TotalTime>
  <Words>321</Words>
  <Application>Microsoft Office PowerPoint</Application>
  <PresentationFormat>Widescreen</PresentationFormat>
  <Paragraphs>54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Arial</vt:lpstr>
      <vt:lpstr>Baskerville Old Face</vt:lpstr>
      <vt:lpstr>Calibri</vt:lpstr>
      <vt:lpstr>Century Gothic</vt:lpstr>
      <vt:lpstr>NikoshBAN</vt:lpstr>
      <vt:lpstr>Shonar Bangla</vt:lpstr>
      <vt:lpstr>SutonnyMJ</vt:lpstr>
      <vt:lpstr>Times New Roman</vt:lpstr>
      <vt:lpstr>Vrinda</vt:lpstr>
      <vt:lpstr>Wingdings 3</vt:lpstr>
      <vt:lpstr>Ion Boardroom</vt:lpstr>
      <vt:lpstr>সবাইকে ফুলেল শুভেচ্ছা</vt:lpstr>
      <vt:lpstr>PowerPoint Presentation</vt:lpstr>
      <vt:lpstr>পাঠ পরিচিতি</vt:lpstr>
      <vt:lpstr>আমরা কিছু ছবি দেখি</vt:lpstr>
      <vt:lpstr>ছবিতে আমরা কি দেখলাম</vt:lpstr>
      <vt:lpstr>الاسم واقسامه ইসিম ও উহার প্রকারসমূহ </vt:lpstr>
      <vt:lpstr>শিখনফল</vt:lpstr>
      <vt:lpstr>ইসিম এর পরিচয় </vt:lpstr>
      <vt:lpstr>اسم এর প্রকার সমূহ</vt:lpstr>
      <vt:lpstr>একক কাজ</vt:lpstr>
      <vt:lpstr>জোড়ায় কাজ</vt:lpstr>
      <vt:lpstr>দলীয় কাজ</vt:lpstr>
      <vt:lpstr>মূল্যায়ন</vt:lpstr>
      <vt:lpstr>বাড়ির কাজ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সবাইকে ফুলেল শুভেচ্চা</dc:title>
  <dc:creator>Dpe</dc:creator>
  <cp:lastModifiedBy>D H Liton</cp:lastModifiedBy>
  <cp:revision>46</cp:revision>
  <dcterms:created xsi:type="dcterms:W3CDTF">2018-03-28T07:07:15Z</dcterms:created>
  <dcterms:modified xsi:type="dcterms:W3CDTF">2018-05-16T02:21:53Z</dcterms:modified>
</cp:coreProperties>
</file>