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70" r:id="rId11"/>
    <p:sldId id="272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1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5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0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7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4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5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1376-BF94-4902-BC18-DB99DB8B7223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0C58-98BE-43A1-B255-6F150242B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9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968786" y="0"/>
            <a:ext cx="91152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endParaRPr lang="en-US" sz="16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39" y="2057400"/>
            <a:ext cx="1072714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9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7" y="124690"/>
            <a:ext cx="10865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পাঠ্য বইয়ের সাথে সংযোগঃ</a:t>
            </a:r>
          </a:p>
          <a:p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শিক্ষার্থীদের পাঠ্য বইয়ের ২৪ পৃষ্ঠা খোলার জন্য বলব ও নিরবে পড়তে দেব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32" y="1260764"/>
            <a:ext cx="10467833" cy="562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56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225545"/>
              </p:ext>
            </p:extLst>
          </p:nvPr>
        </p:nvGraphicFramePr>
        <p:xfrm>
          <a:off x="623455" y="568030"/>
          <a:ext cx="11166763" cy="577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436">
                  <a:extLst>
                    <a:ext uri="{9D8B030D-6E8A-4147-A177-3AD203B41FA5}">
                      <a16:colId xmlns:a16="http://schemas.microsoft.com/office/drawing/2014/main" xmlns="" val="29075076"/>
                    </a:ext>
                  </a:extLst>
                </a:gridCol>
                <a:gridCol w="3131127">
                  <a:extLst>
                    <a:ext uri="{9D8B030D-6E8A-4147-A177-3AD203B41FA5}">
                      <a16:colId xmlns:a16="http://schemas.microsoft.com/office/drawing/2014/main" xmlns="" val="176163400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466273322"/>
                    </a:ext>
                  </a:extLst>
                </a:gridCol>
              </a:tblGrid>
              <a:tr h="1709196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/>
                        <a:t>দলের</a:t>
                      </a:r>
                      <a:r>
                        <a:rPr lang="bn-BD" sz="4400" baseline="0" dirty="0" smtClean="0"/>
                        <a:t> নাম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/>
                        <a:t>মূল্যবোধ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/>
                        <a:t>ফলাফল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242032"/>
                  </a:ext>
                </a:extLst>
              </a:tr>
              <a:tr h="1017037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C00000"/>
                          </a:solidFill>
                        </a:rPr>
                        <a:t>১ নং</a:t>
                      </a:r>
                      <a:r>
                        <a:rPr lang="bn-BD" sz="4400" baseline="0" dirty="0" smtClean="0">
                          <a:solidFill>
                            <a:srgbClr val="C00000"/>
                          </a:solidFill>
                        </a:rPr>
                        <a:t> দল</a:t>
                      </a:r>
                      <a:endParaRPr lang="en-US" sz="4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C00000"/>
                          </a:solidFill>
                        </a:rPr>
                        <a:t>সততা</a:t>
                      </a:r>
                      <a:endParaRPr lang="en-US" sz="4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2963868"/>
                  </a:ext>
                </a:extLst>
              </a:tr>
              <a:tr h="1017037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00B050"/>
                          </a:solidFill>
                        </a:rPr>
                        <a:t>২ নং</a:t>
                      </a:r>
                      <a:r>
                        <a:rPr lang="bn-BD" sz="4400" baseline="0" dirty="0" smtClean="0">
                          <a:solidFill>
                            <a:srgbClr val="00B050"/>
                          </a:solidFill>
                        </a:rPr>
                        <a:t> দল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00B050"/>
                          </a:solidFill>
                        </a:rPr>
                        <a:t>ন্যায়নিষ্ঠা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4882329"/>
                  </a:ext>
                </a:extLst>
              </a:tr>
              <a:tr h="1017037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7030A0"/>
                          </a:solidFill>
                        </a:rPr>
                        <a:t>৩</a:t>
                      </a:r>
                      <a:r>
                        <a:rPr lang="bn-BD" sz="4400" baseline="0" dirty="0" smtClean="0">
                          <a:solidFill>
                            <a:srgbClr val="7030A0"/>
                          </a:solidFill>
                        </a:rPr>
                        <a:t> নং দল</a:t>
                      </a:r>
                      <a:endParaRPr lang="en-US" sz="4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7030A0"/>
                          </a:solidFill>
                        </a:rPr>
                        <a:t>শৃঙ্খলা</a:t>
                      </a:r>
                      <a:endParaRPr lang="en-US" sz="4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9204016"/>
                  </a:ext>
                </a:extLst>
              </a:tr>
              <a:tr h="1017037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chemeClr val="accent6"/>
                          </a:solidFill>
                        </a:rPr>
                        <a:t>৪ নং</a:t>
                      </a:r>
                      <a:r>
                        <a:rPr lang="bn-BD" sz="4400" baseline="0" dirty="0" smtClean="0">
                          <a:solidFill>
                            <a:schemeClr val="accent6"/>
                          </a:solidFill>
                        </a:rPr>
                        <a:t> দল</a:t>
                      </a:r>
                      <a:endParaRPr lang="en-US" sz="4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chemeClr val="accent6"/>
                          </a:solidFill>
                        </a:rPr>
                        <a:t>নম্রতা</a:t>
                      </a:r>
                      <a:endParaRPr lang="en-US" sz="4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4703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45673" y="692727"/>
            <a:ext cx="9725891" cy="38933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chemeClr val="bg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দলীয় কাজ উপস্থাপনঃ</a:t>
            </a:r>
          </a:p>
          <a:p>
            <a:r>
              <a:rPr lang="bn-BD" sz="6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প্রত্যেক দলকে দলীয় কাজ উপস্থাপন করার জন্য বলব। </a:t>
            </a:r>
            <a:endParaRPr lang="en-US" sz="6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9" y="0"/>
            <a:ext cx="12000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bn-BD" sz="7200" dirty="0" smtClean="0">
                <a:solidFill>
                  <a:srgbClr val="00B050"/>
                </a:solidFill>
              </a:rPr>
              <a:t>মূল্যায়নঃ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ভালো কাজগুলোর পাশে টিকচিহ্ন এবং করা উচিত নয় এমন কাজগুলোর পাশে ক্রসচিহ্ন দিই</a:t>
            </a:r>
            <a:r>
              <a:rPr lang="bn-BD" dirty="0" smtClean="0"/>
              <a:t>।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75152"/>
              </p:ext>
            </p:extLst>
          </p:nvPr>
        </p:nvGraphicFramePr>
        <p:xfrm>
          <a:off x="1143000" y="2141621"/>
          <a:ext cx="10587788" cy="509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381">
                  <a:extLst>
                    <a:ext uri="{9D8B030D-6E8A-4147-A177-3AD203B41FA5}">
                      <a16:colId xmlns:a16="http://schemas.microsoft.com/office/drawing/2014/main" xmlns="" val="3050039631"/>
                    </a:ext>
                  </a:extLst>
                </a:gridCol>
                <a:gridCol w="8907533">
                  <a:extLst>
                    <a:ext uri="{9D8B030D-6E8A-4147-A177-3AD203B41FA5}">
                      <a16:colId xmlns:a16="http://schemas.microsoft.com/office/drawing/2014/main" xmlns="" val="3901607293"/>
                    </a:ext>
                  </a:extLst>
                </a:gridCol>
                <a:gridCol w="1005874">
                  <a:extLst>
                    <a:ext uri="{9D8B030D-6E8A-4147-A177-3AD203B41FA5}">
                      <a16:colId xmlns:a16="http://schemas.microsoft.com/office/drawing/2014/main" xmlns="" val="328263961"/>
                    </a:ext>
                  </a:extLst>
                </a:gridCol>
              </a:tblGrid>
              <a:tr h="836924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1NikoshBAN"/>
                          <a:cs typeface="NikoshBAN" panose="02000000000000000000" pitchFamily="2" charset="0"/>
                        </a:rPr>
                        <a:t>১</a:t>
                      </a:r>
                      <a:endParaRPr lang="en-US" sz="2400" dirty="0">
                        <a:latin typeface="1NikoshBAN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aseline="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আমাডেড় বাড়িতে যারা কাজ করেন তাদের সাথে খারাপ ব্যবহার করা।</a:t>
                      </a:r>
                      <a:endParaRPr lang="en-US" sz="18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448647"/>
                  </a:ext>
                </a:extLst>
              </a:tr>
              <a:tr h="836924">
                <a:tc>
                  <a:txBody>
                    <a:bodyPr/>
                    <a:lstStyle/>
                    <a:p>
                      <a:r>
                        <a:rPr lang="bn-BD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rgbClr val="00B050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কোনো সহপাঠি</a:t>
                      </a:r>
                      <a:r>
                        <a:rPr lang="bn-BD" sz="2800" baseline="0" dirty="0" smtClean="0">
                          <a:solidFill>
                            <a:srgbClr val="00B050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পেনসিল আনতে ভুলে গেলে তাকে নিজের পেনসিল সাহায্য করা।</a:t>
                      </a:r>
                      <a:endParaRPr lang="en-US" sz="2800" dirty="0">
                        <a:solidFill>
                          <a:srgbClr val="00B050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4074368"/>
                  </a:ext>
                </a:extLst>
              </a:tr>
              <a:tr h="836924">
                <a:tc>
                  <a:txBody>
                    <a:bodyPr/>
                    <a:lstStyle/>
                    <a:p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পরিবারে অন্যান্য সদস্যদের নানা কাজে সাহায্য করা।</a:t>
                      </a:r>
                      <a:endParaRPr lang="en-US" sz="4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8435275"/>
                  </a:ext>
                </a:extLst>
              </a:tr>
              <a:tr h="836924">
                <a:tc>
                  <a:txBody>
                    <a:bodyPr/>
                    <a:lstStyle/>
                    <a:p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54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অন্যদের মনে</a:t>
                      </a:r>
                      <a:r>
                        <a:rPr lang="bn-BD" sz="5400" baseline="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কষ্ট দেওয়া।</a:t>
                      </a:r>
                      <a:endParaRPr lang="en-US" sz="54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299923"/>
                  </a:ext>
                </a:extLst>
              </a:tr>
              <a:tr h="836924">
                <a:tc>
                  <a:txBody>
                    <a:bodyPr/>
                    <a:lstStyle/>
                    <a:p>
                      <a:r>
                        <a:rPr lang="bn-BD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FF0000"/>
                          </a:solidFill>
                        </a:rPr>
                        <a:t>একজন অন্ধলোক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</a:rPr>
                        <a:t> রাস্তা পার হওয়ার সময় 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</a:rPr>
                        <a:t>তাকে 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</a:rPr>
                        <a:t>সাহায্য 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</a:rPr>
                        <a:t>না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</a:rPr>
                        <a:t>করা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</a:rPr>
                        <a:t>।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6759235"/>
                  </a:ext>
                </a:extLst>
              </a:tr>
              <a:tr h="836924">
                <a:tc>
                  <a:txBody>
                    <a:bodyPr/>
                    <a:lstStyle/>
                    <a:p>
                      <a:r>
                        <a:rPr lang="bn-BD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8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নিজের কাজ নিজে করা।</a:t>
                      </a:r>
                      <a:endParaRPr lang="en-US" sz="48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0246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1283" y="-213336"/>
            <a:ext cx="653424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1513149"/>
            <a:ext cx="11068334" cy="578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6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485" y="718458"/>
            <a:ext cx="1166156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92D050"/>
                </a:solidFill>
              </a:rPr>
              <a:t>শিক্ষক পরিচিতিঃ</a:t>
            </a:r>
          </a:p>
          <a:p>
            <a:pPr algn="ctr"/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385625" y="2155764"/>
            <a:ext cx="80092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4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3600" b="1" dirty="0" smtClean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40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  <p:pic>
        <p:nvPicPr>
          <p:cNvPr id="4" name="Picture 2" descr="E:\S P 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308" y="2374710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5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907" y="672861"/>
            <a:ext cx="1026543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 পরিচতিঃ</a:t>
            </a:r>
          </a:p>
          <a:p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শ্রেণিঃ   চতুর্থ</a:t>
            </a:r>
          </a:p>
          <a:p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বিষয়ঃ  বাংলাদেশ ও বিশ্বপরিচয়</a:t>
            </a:r>
          </a:p>
          <a:p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অধ্যায়ঃ ৫</a:t>
            </a:r>
          </a:p>
          <a:p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বিষয়বস্তুঃ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মূল্যবোধ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আচরণ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bn-BD" sz="4000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পাঠ্যাংশঃ ১ ভালো হওয়া ও ভালো কাজ </a:t>
            </a:r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endParaRPr lang="bn-BD" sz="4000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5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327" y="872836"/>
            <a:ext cx="99614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শিখনফলঃ</a:t>
            </a:r>
          </a:p>
          <a:p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  </a:t>
            </a:r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নৈতিক ও সামাজিক গুনাবলি অর্জন করার গুরুত্ব বুঝবে ও এগুলো অর্জনে সচেস্ট হবে ও বাস্তব জীবনে সেগুলো প্রয়োগ করবে।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1182" y="387927"/>
            <a:ext cx="5971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আবেগ সৃস্টিঃ</a:t>
            </a:r>
            <a:endParaRPr lang="en-US" sz="6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9" name="Picture 8" descr="My Family Vocabulary | สาระ ความรู้ ข่าวสาร ความบันเทิง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8" y="1403590"/>
            <a:ext cx="7730836" cy="498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3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0583" y="1607128"/>
            <a:ext cx="8188032" cy="329320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পূর্বজ্ঞান যাচাই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 আমাদের কি কি অধিকার আছে ?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২। আমরা কি কি </a:t>
            </a:r>
            <a:r>
              <a:rPr lang="bn-BD" sz="4000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দায়িত্ব</a:t>
            </a:r>
            <a:r>
              <a:rPr lang="bn-BD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কর্তব্য পালন করি ?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৩। সহপাঠি ও প্রতিবেশীদের সাথে আমরা </a:t>
            </a:r>
          </a:p>
          <a:p>
            <a:r>
              <a:rPr lang="bn-BD" sz="4000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কেমন আচারন করব ?</a:t>
            </a:r>
          </a:p>
        </p:txBody>
      </p:sp>
    </p:spTree>
    <p:extLst>
      <p:ext uri="{BB962C8B-B14F-4D97-AF65-F5344CB8AC3E}">
        <p14:creationId xmlns:p14="http://schemas.microsoft.com/office/powerpoint/2010/main" val="10349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3509" y="205129"/>
            <a:ext cx="10986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সততা,ন্যায়নিষ্ঠা,শৃঙ্খলা ও নম্রতার সামাজিক গুনাবলি অর্জনের </a:t>
            </a:r>
            <a:r>
              <a:rPr lang="bn-BD" sz="6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বিভিন্ন </a:t>
            </a:r>
            <a:r>
              <a:rPr lang="bn-BD" sz="6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ছবি প্রদর্শন করব।</a:t>
            </a:r>
            <a:endParaRPr lang="en-US" sz="6000" dirty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082" y="2514460"/>
            <a:ext cx="5112327" cy="434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1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63" y="1028028"/>
            <a:ext cx="6408992" cy="488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5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1" y="706583"/>
            <a:ext cx="93933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প্রশ্নোত্তরে</a:t>
            </a:r>
            <a:r>
              <a:rPr lang="en-US" sz="60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আলোচনাঃ</a:t>
            </a:r>
            <a:endParaRPr lang="en-US" sz="6000" dirty="0" smtClean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১।আমরা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বড়দের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দেখলে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উচিত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</a:p>
          <a:p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২।প্রতিবেশিদের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সাথে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কেমন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আচরন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উচিত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৩।কেউ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বিপদে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পড়লে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উচিত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৪।সহপাঠিদের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সাথে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কেমন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আচরন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উচিত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1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270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1NikoshBAN</vt:lpstr>
      <vt:lpstr>Arial</vt:lpstr>
      <vt:lpstr>Baskerville Old Face</vt:lpstr>
      <vt:lpstr>Calibri</vt:lpstr>
      <vt:lpstr>Calibri Light</vt:lpstr>
      <vt:lpstr>NikoshBAN</vt:lpstr>
      <vt:lpstr>Shonar Bangla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 H Liton</cp:lastModifiedBy>
  <cp:revision>48</cp:revision>
  <dcterms:created xsi:type="dcterms:W3CDTF">2018-04-22T04:51:22Z</dcterms:created>
  <dcterms:modified xsi:type="dcterms:W3CDTF">2018-05-14T03:12:38Z</dcterms:modified>
</cp:coreProperties>
</file>