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75" r:id="rId9"/>
    <p:sldId id="261" r:id="rId10"/>
    <p:sldId id="267" r:id="rId11"/>
    <p:sldId id="262" r:id="rId12"/>
    <p:sldId id="263" r:id="rId13"/>
    <p:sldId id="269" r:id="rId14"/>
    <p:sldId id="264" r:id="rId15"/>
    <p:sldId id="268" r:id="rId16"/>
    <p:sldId id="273" r:id="rId17"/>
    <p:sldId id="270" r:id="rId18"/>
    <p:sldId id="274" r:id="rId19"/>
    <p:sldId id="272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3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2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1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9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1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5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5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E2E88-933A-4F9E-B806-E1DA9F6DDDAD}" type="datetimeFigureOut">
              <a:rPr lang="en-US" smtClean="0"/>
              <a:pPr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C5ACD-0A0F-420B-9841-5546F6366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5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287"/>
            <a:ext cx="11895657" cy="62038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2197" y="1884742"/>
            <a:ext cx="887671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স্বাগতম</a:t>
            </a:r>
            <a:endParaRPr lang="en-US" sz="28700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73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064" y="1459523"/>
            <a:ext cx="6263055" cy="35073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8291" y="325150"/>
            <a:ext cx="19727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খিচুড়ি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369" y="5472332"/>
            <a:ext cx="11422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বৃষ্টির দিনে খিচুড়ি খাওয়া বাঙালির সংস্কৃতিতে পরিণত হয়েছে 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324" y="832146"/>
            <a:ext cx="3885676" cy="2881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978" y="4614204"/>
            <a:ext cx="11619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বিশেষ অনুষ্ঠানে আমরা সাধারণত পোলাও-মাংস, বিরিয়ানি খেয়ে থাকি </a:t>
            </a:r>
            <a:r>
              <a:rPr lang="bn-IN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endParaRPr lang="en-US" sz="3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49372" y="114864"/>
            <a:ext cx="2686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মুরগীর মাংস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83446" y="114864"/>
            <a:ext cx="2447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খাসির মাংস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357" y="832146"/>
            <a:ext cx="3981156" cy="28763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4305"/>
            <a:ext cx="3993307" cy="282417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271838" y="145641"/>
            <a:ext cx="2015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বিরিয়ানি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0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7256"/>
            <a:ext cx="3749338" cy="32688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331" y="1317257"/>
            <a:ext cx="3955669" cy="32688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905" y="1317256"/>
            <a:ext cx="4110402" cy="32688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97154" y="5235175"/>
            <a:ext cx="10994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আমরা উৎসব অনুষ্ঠানে দই মিষ্টি খেতে ভালবাসি।</a:t>
            </a:r>
            <a:endParaRPr lang="en-US" sz="54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5116" y="239150"/>
            <a:ext cx="878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দই 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4196" y="349916"/>
            <a:ext cx="120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মিষ্টি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89889" y="349916"/>
            <a:ext cx="1217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মিষ্টি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52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65" y="1674055"/>
            <a:ext cx="5686329" cy="33973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6438" y="5795890"/>
            <a:ext cx="10311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 ঈদে সেমাই ও শবেবরাতে হালুয়া তৈরি করেন ।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325" y="1268878"/>
            <a:ext cx="6065675" cy="39150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7611" y="475551"/>
            <a:ext cx="2715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সেমাই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3157" y="250468"/>
            <a:ext cx="2546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হালুয়া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4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947" y="1000122"/>
            <a:ext cx="4054959" cy="30373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982" y="1000121"/>
            <a:ext cx="4160018" cy="30373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7963" y="4853354"/>
            <a:ext cx="11422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বিভিন্ন পূজা ও উৎসবে হিন্দুরা পায়েস, নাড়ু, মোয়া এবং মুড়কি তৈরি করেন ।</a:t>
            </a:r>
            <a:endParaRPr lang="en-US" sz="3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12874"/>
            <a:ext cx="3668871" cy="30245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7619" y="175725"/>
            <a:ext cx="2194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পায়েস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01993" y="180618"/>
            <a:ext cx="17162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নাড়ু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95692" y="172147"/>
            <a:ext cx="256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মোয়া</a:t>
            </a:r>
            <a:r>
              <a:rPr lang="bn-I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27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844" y="985830"/>
            <a:ext cx="3981156" cy="33286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759" y="976088"/>
            <a:ext cx="4071241" cy="33286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773" y="5036234"/>
            <a:ext cx="11845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বড়দিনে খ্রিষ্টানরা অনেক রকম পিঠা তৈরি করেন ।</a:t>
            </a:r>
            <a:endParaRPr lang="en-US" sz="6000" b="1" dirty="0">
              <a:solidFill>
                <a:srgbClr val="00206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6088"/>
            <a:ext cx="3706085" cy="3328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37494" y="0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পিঠা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2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6769" y="5683346"/>
            <a:ext cx="7934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পাঠ্য বইয়ের  ৮২ পৃষ্ঠা বের কর এবং পড়</a:t>
            </a:r>
            <a:endParaRPr lang="en-US" sz="4800" b="1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822" y="576775"/>
            <a:ext cx="10424160" cy="496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48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9292" y="492369"/>
            <a:ext cx="40655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469737"/>
              </p:ext>
            </p:extLst>
          </p:nvPr>
        </p:nvGraphicFramePr>
        <p:xfrm>
          <a:off x="436098" y="2403150"/>
          <a:ext cx="11493305" cy="3842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3326">
                  <a:extLst>
                    <a:ext uri="{9D8B030D-6E8A-4147-A177-3AD203B41FA5}">
                      <a16:colId xmlns="" xmlns:a16="http://schemas.microsoft.com/office/drawing/2014/main" val="2933466764"/>
                    </a:ext>
                  </a:extLst>
                </a:gridCol>
                <a:gridCol w="2906480">
                  <a:extLst>
                    <a:ext uri="{9D8B030D-6E8A-4147-A177-3AD203B41FA5}">
                      <a16:colId xmlns="" xmlns:a16="http://schemas.microsoft.com/office/drawing/2014/main" val="2872938670"/>
                    </a:ext>
                  </a:extLst>
                </a:gridCol>
                <a:gridCol w="2840173">
                  <a:extLst>
                    <a:ext uri="{9D8B030D-6E8A-4147-A177-3AD203B41FA5}">
                      <a16:colId xmlns="" xmlns:a16="http://schemas.microsoft.com/office/drawing/2014/main" val="1053796396"/>
                    </a:ext>
                  </a:extLst>
                </a:gridCol>
                <a:gridCol w="2873326">
                  <a:extLst>
                    <a:ext uri="{9D8B030D-6E8A-4147-A177-3AD203B41FA5}">
                      <a16:colId xmlns="" xmlns:a16="http://schemas.microsoft.com/office/drawing/2014/main" val="3525725096"/>
                    </a:ext>
                  </a:extLst>
                </a:gridCol>
              </a:tblGrid>
              <a:tr h="1943461">
                <a:tc>
                  <a:txBody>
                    <a:bodyPr/>
                    <a:lstStyle/>
                    <a:p>
                      <a:r>
                        <a:rPr lang="bn-IN" sz="5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উৎসব   </a:t>
                      </a:r>
                      <a:endParaRPr lang="en-US" sz="5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aseline="0" dirty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 </a:t>
                      </a:r>
                      <a:r>
                        <a:rPr lang="bn-IN" sz="5400" b="1" baseline="0" dirty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ঈদ ও শবেবরাত</a:t>
                      </a:r>
                      <a:endParaRPr lang="en-US" sz="3600" b="1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8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পূজা</a:t>
                      </a:r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7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বড়দিন</a:t>
                      </a:r>
                      <a:endParaRPr lang="en-US" sz="7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4934024"/>
                  </a:ext>
                </a:extLst>
              </a:tr>
              <a:tr h="1899444">
                <a:tc>
                  <a:txBody>
                    <a:bodyPr/>
                    <a:lstStyle/>
                    <a:p>
                      <a:r>
                        <a:rPr lang="bn-IN" sz="6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খাবার</a:t>
                      </a:r>
                      <a:r>
                        <a:rPr lang="bn-IN" sz="3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947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93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7981" y="3743768"/>
            <a:ext cx="8257733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IN" sz="5400" dirty="0">
                <a:latin typeface="Shonar Bangla" panose="020B0502040204020203" pitchFamily="34" charset="0"/>
                <a:cs typeface="Shonar Bangla" panose="020B0502040204020203" pitchFamily="34" charset="0"/>
              </a:rPr>
              <a:t>বিশেষ অনুষ্ঠানে তোমরা কি খাও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0781" y="1161915"/>
            <a:ext cx="8985736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bn-IN" sz="6000" dirty="0">
                <a:latin typeface="Shonar Bangla" panose="020B0502040204020203" pitchFamily="34" charset="0"/>
                <a:cs typeface="Shonar Bangla" panose="020B0502040204020203" pitchFamily="34" charset="0"/>
              </a:rPr>
              <a:t>খ্রিষ্টানরা বড়দিনে কি খাবার খায়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752" y="2409170"/>
            <a:ext cx="2011259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মোয়া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826" y="5059249"/>
            <a:ext cx="929391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৩</a:t>
            </a:r>
            <a:r>
              <a:rPr lang="en-US" sz="54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. </a:t>
            </a:r>
            <a:r>
              <a:rPr lang="bn-IN" sz="54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তোমার কোন খাবারটি বেশি পছন্দ ?</a:t>
            </a:r>
            <a:endParaRPr lang="en-US" sz="5400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226" y="6352"/>
            <a:ext cx="3390314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একক কাজ</a:t>
            </a:r>
            <a:endParaRPr lang="en-US" sz="6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6780" y="2409170"/>
            <a:ext cx="2307102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IN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পান্তাভাত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2943" y="2409170"/>
            <a:ext cx="1519309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bn-IN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পিঠা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11313" y="2409170"/>
            <a:ext cx="1828802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bn-IN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খিচুরি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761604" y="2448946"/>
            <a:ext cx="717452" cy="6996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828" y="950241"/>
            <a:ext cx="11812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6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পহেলা</a:t>
            </a:r>
            <a:r>
              <a:rPr lang="en-US" sz="6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বৈশাখে</a:t>
            </a:r>
            <a:r>
              <a:rPr lang="en-US" sz="6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আমরা</a:t>
            </a:r>
            <a:r>
              <a:rPr lang="en-US" sz="6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6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খাবার</a:t>
            </a:r>
            <a:r>
              <a:rPr lang="en-US" sz="6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খাই</a:t>
            </a:r>
            <a:r>
              <a:rPr lang="en-US" sz="6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658" y="3162049"/>
            <a:ext cx="10241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60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আমাদের</a:t>
            </a:r>
            <a:r>
              <a:rPr lang="en-US" sz="60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প্রধাণ</a:t>
            </a:r>
            <a:r>
              <a:rPr lang="en-US" sz="60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খাবার</a:t>
            </a:r>
            <a:r>
              <a:rPr lang="en-US" sz="60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60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60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334" y="5414801"/>
            <a:ext cx="10891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6000" b="1" dirty="0" err="1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মুসলমানরা</a:t>
            </a:r>
            <a:r>
              <a:rPr lang="en-US" sz="6000" b="1" dirty="0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ঈদের</a:t>
            </a:r>
            <a:r>
              <a:rPr lang="en-US" sz="6000" b="1" dirty="0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দিনে</a:t>
            </a:r>
            <a:r>
              <a:rPr lang="en-US" sz="6000" b="1" dirty="0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6000" b="1" dirty="0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খাবার</a:t>
            </a:r>
            <a:r>
              <a:rPr lang="en-US" sz="6000" b="1" dirty="0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খায়</a:t>
            </a:r>
            <a:r>
              <a:rPr lang="en-US" sz="6000" b="1" dirty="0">
                <a:solidFill>
                  <a:schemeClr val="accent4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?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2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06782" y="319197"/>
            <a:ext cx="6309361" cy="14489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87126" y="535851"/>
            <a:ext cx="41359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শিক্ষক পরিচিতি</a:t>
            </a:r>
            <a:endParaRPr lang="en-US" sz="6000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1026" name="Picture 2" descr="E:\S P 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57500" cy="28575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385625" y="2155764"/>
            <a:ext cx="800920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ar-SA" sz="4400" b="1" i="1" dirty="0" smtClean="0">
              <a:ln w="5080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endParaRPr lang="en-US" sz="3600" b="1" dirty="0" smtClean="0">
              <a:ln w="5080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মোবাইল:০১৮১৮৪৩৩৪৮৬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4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4000" b="1" dirty="0" smtClean="0">
                <a:ln w="50800"/>
                <a:solidFill>
                  <a:srgbClr val="FF0000"/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</a:p>
        </p:txBody>
      </p:sp>
    </p:spTree>
    <p:extLst>
      <p:ext uri="{BB962C8B-B14F-4D97-AF65-F5344CB8AC3E}">
        <p14:creationId xmlns:p14="http://schemas.microsoft.com/office/powerpoint/2010/main" val="266782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1" y="0"/>
            <a:ext cx="1217577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2955" y="1276379"/>
            <a:ext cx="1131399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>
                <a:solidFill>
                  <a:schemeClr val="accent1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 ধন্যবাদ </a:t>
            </a:r>
            <a:endParaRPr lang="en-US" sz="16600" b="1" dirty="0">
              <a:solidFill>
                <a:schemeClr val="accent1">
                  <a:lumMod val="7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21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29463" y="307153"/>
            <a:ext cx="4811151" cy="122388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49966" y="423046"/>
            <a:ext cx="3770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 পরিচিতি </a:t>
            </a:r>
            <a:endParaRPr lang="en-US" sz="6600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8290" y="2560319"/>
            <a:ext cx="7357403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শ্রেণি</a:t>
            </a:r>
            <a:r>
              <a:rPr lang="en-US" sz="4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        : </a:t>
            </a:r>
            <a:r>
              <a:rPr lang="en-US" sz="4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চতুর্থ</a:t>
            </a:r>
            <a:endParaRPr lang="en-US" sz="4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4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বিষয়</a:t>
            </a:r>
            <a:r>
              <a:rPr lang="en-US" sz="4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       : </a:t>
            </a:r>
            <a:r>
              <a:rPr lang="en-US" sz="4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বাংলাদেশ</a:t>
            </a:r>
            <a:r>
              <a:rPr lang="en-US" sz="4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বিশ্বপরিচয়</a:t>
            </a:r>
            <a:endParaRPr lang="en-US" sz="4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4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4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         : </a:t>
            </a:r>
            <a:r>
              <a:rPr lang="en-US" sz="4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আমাদের</a:t>
            </a:r>
            <a:r>
              <a:rPr lang="en-US" sz="4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সংস্কৃতি</a:t>
            </a:r>
            <a:endParaRPr lang="en-US" sz="4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4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বিশেষ</a:t>
            </a:r>
            <a:r>
              <a:rPr lang="en-US" sz="4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4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: </a:t>
            </a:r>
            <a:r>
              <a:rPr lang="en-US" sz="4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খাবার</a:t>
            </a:r>
            <a:endParaRPr lang="en-US" sz="4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4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249638" y="154745"/>
            <a:ext cx="5444197" cy="1491176"/>
          </a:xfrm>
          <a:prstGeom prst="cube">
            <a:avLst>
              <a:gd name="adj" fmla="val 1367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14800" y="267287"/>
            <a:ext cx="4087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শিখনফল</a:t>
            </a:r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4062" y="2982351"/>
            <a:ext cx="102131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১</a:t>
            </a:r>
            <a:r>
              <a:rPr lang="en-US" sz="40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বাংলাদেশের সংস্কৃতি </a:t>
            </a:r>
            <a:endParaRPr lang="en-US" sz="4000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</a:t>
            </a:r>
            <a:r>
              <a:rPr lang="bn-IN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(</a:t>
            </a:r>
            <a:r>
              <a:rPr lang="bn-IN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ভাষা, খাদ্য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,</a:t>
            </a:r>
            <a:r>
              <a:rPr lang="bn-IN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পোশাক, আচার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</a:t>
            </a:r>
            <a:r>
              <a:rPr lang="bn-IN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অনুষ্ঠান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,</a:t>
            </a:r>
            <a:r>
              <a:rPr lang="bn-IN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লোকজ গান ইত্যাদি ) 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                         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২ </a:t>
            </a:r>
            <a:r>
              <a:rPr lang="en-US" sz="40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বাংলাদেশের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সংস্কৃতির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প্রতি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শ্রদ্ধা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দেখাবে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৩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বাংলাদেশের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সংস্কৃতির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চর্চা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সংরক্ষনে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উদ্বুদ্ধ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হবে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303753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25415" y="361118"/>
            <a:ext cx="6668086" cy="1223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09823" y="565381"/>
            <a:ext cx="66258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এসো</a:t>
            </a:r>
            <a:r>
              <a:rPr lang="en-US" sz="66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আমরা</a:t>
            </a:r>
            <a:r>
              <a:rPr lang="en-US" sz="66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ছড়াটি</a:t>
            </a:r>
            <a:r>
              <a:rPr lang="en-US" sz="66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বলি</a:t>
            </a:r>
            <a:r>
              <a:rPr lang="en-US" sz="66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553" y="1397485"/>
            <a:ext cx="3705208" cy="40326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0837" y="2672862"/>
            <a:ext cx="573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লালশাক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কচুশাক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ফুলকপি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খাই</a:t>
            </a:r>
            <a:endParaRPr lang="en-US" sz="3600" b="1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লাউ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আর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শিম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খেয়ে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বড়ো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মজা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পাই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pPr algn="ctr"/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মিষ্টি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কুমড়া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খাই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আরো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খাই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শষা</a:t>
            </a:r>
            <a:endParaRPr lang="en-US" sz="3600" b="1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টুকটুকে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লাল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গাজর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খেতে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ভারী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মজা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pPr algn="ctr"/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করলা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তেত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লাগে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তবু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খেতে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হয়</a:t>
            </a:r>
            <a:endParaRPr lang="en-US" sz="3600" b="1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টমেটোর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কত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গুন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জানো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নিশ্চয়</a:t>
            </a:r>
            <a:r>
              <a:rPr lang="en-US" sz="36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7905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968" y="1026942"/>
            <a:ext cx="5722318" cy="21932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65773" y="3508665"/>
            <a:ext cx="5169722" cy="31713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507999" y="453817"/>
            <a:ext cx="5085271" cy="27663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251968" y="3492102"/>
            <a:ext cx="5722318" cy="32044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5901" y="0"/>
            <a:ext cx="446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</a:rPr>
              <a:t>আমরা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প্রতিদিন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যা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খাই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endParaRPr lang="en-GB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1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700" y="1153550"/>
            <a:ext cx="7043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আমাদের আজকের পাঠ</a:t>
            </a:r>
            <a:endParaRPr lang="en-US" sz="6600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5720" y="3378345"/>
            <a:ext cx="91656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আমাদের সংস্কৃতি (খাবার</a:t>
            </a: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)</a:t>
            </a:r>
            <a:r>
              <a:rPr lang="bn-IN" sz="6600" dirty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24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284" y="5914389"/>
            <a:ext cx="11924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পহেলা বৈশাখের সকালবেলা পান্তা-ইলিশ খাওয়া বাঙালির সংস্কৃতির অংশ।  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0307" y="137475"/>
            <a:ext cx="3066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পান্তা-ইলিশ</a:t>
            </a:r>
            <a:endParaRPr lang="en-US" sz="6000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814" y="1268659"/>
            <a:ext cx="7049137" cy="403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4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71" y="1209821"/>
            <a:ext cx="6147582" cy="414405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56848" y="5692429"/>
            <a:ext cx="59952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মাছ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ভাত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আমাদের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প্রধান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খাদ্য</a:t>
            </a:r>
            <a:r>
              <a:rPr lang="bn-IN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1520" y="101825"/>
            <a:ext cx="28299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মাছ-ভাত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70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814</TotalTime>
  <Words>310</Words>
  <Application>Microsoft Office PowerPoint</Application>
  <PresentationFormat>Widescreen</PresentationFormat>
  <Paragraphs>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Baskerville Old Face</vt:lpstr>
      <vt:lpstr>Calibri</vt:lpstr>
      <vt:lpstr>Calibri Light</vt:lpstr>
      <vt:lpstr>NikoshBAN</vt:lpstr>
      <vt:lpstr>Shonar Bangla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 H Liton</cp:lastModifiedBy>
  <cp:revision>109</cp:revision>
  <dcterms:created xsi:type="dcterms:W3CDTF">2018-03-30T22:59:20Z</dcterms:created>
  <dcterms:modified xsi:type="dcterms:W3CDTF">2018-05-13T02:56:19Z</dcterms:modified>
</cp:coreProperties>
</file>