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74" r:id="rId4"/>
    <p:sldId id="266" r:id="rId5"/>
    <p:sldId id="267" r:id="rId6"/>
    <p:sldId id="268" r:id="rId7"/>
    <p:sldId id="269" r:id="rId8"/>
    <p:sldId id="271" r:id="rId9"/>
    <p:sldId id="281" r:id="rId10"/>
    <p:sldId id="282" r:id="rId11"/>
    <p:sldId id="283" r:id="rId12"/>
    <p:sldId id="272" r:id="rId13"/>
    <p:sldId id="260" r:id="rId14"/>
    <p:sldId id="273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18BA2-5BAF-4049-966E-DAF06B7FA4E1}" type="doc">
      <dgm:prSet loTypeId="urn:microsoft.com/office/officeart/2005/8/layout/radial4" loCatId="relationship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CE8BF54-F5E9-4DE4-B7AD-E203416F1EDF}">
      <dgm:prSet phldrT="[Text]" custT="1"/>
      <dgm:spPr/>
      <dgm:t>
        <a:bodyPr/>
        <a:lstStyle/>
        <a:p>
          <a:r>
            <a:rPr lang="bn-IN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ভ্রাতৃত্বের প্রকার</a:t>
          </a:r>
          <a:endParaRPr lang="en-US" sz="5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6F88F33-1C87-4D8B-A648-9915013482F1}" type="sibTrans" cxnId="{C3FA4C6A-9FFF-4453-AA0F-2EDAC4101BC5}">
      <dgm:prSet/>
      <dgm:spPr/>
      <dgm:t>
        <a:bodyPr/>
        <a:lstStyle/>
        <a:p>
          <a:endParaRPr lang="en-US"/>
        </a:p>
      </dgm:t>
    </dgm:pt>
    <dgm:pt modelId="{D67ACDBF-4E9C-446A-9F04-2331C71BA4FB}" type="parTrans" cxnId="{C3FA4C6A-9FFF-4453-AA0F-2EDAC4101BC5}">
      <dgm:prSet/>
      <dgm:spPr/>
      <dgm:t>
        <a:bodyPr/>
        <a:lstStyle/>
        <a:p>
          <a:endParaRPr lang="en-US"/>
        </a:p>
      </dgm:t>
    </dgm:pt>
    <dgm:pt modelId="{0089E854-9696-4560-979D-55A6C783CF42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5400" dirty="0" smtClean="0">
              <a:latin typeface="NikoshBAN" pitchFamily="2" charset="0"/>
              <a:cs typeface="NikoshBAN" pitchFamily="2" charset="0"/>
            </a:rPr>
            <a:t>ইসলামি ভ্রাতৃত্ব</a:t>
          </a:r>
          <a:endParaRPr lang="en-US" sz="5400" dirty="0">
            <a:latin typeface="NikoshBAN" pitchFamily="2" charset="0"/>
            <a:cs typeface="NikoshBAN" pitchFamily="2" charset="0"/>
          </a:endParaRPr>
        </a:p>
      </dgm:t>
    </dgm:pt>
    <dgm:pt modelId="{8EE3B0F0-526A-455C-88AE-7FA98BDC882F}" type="sibTrans" cxnId="{0ECAD5B1-BDD1-4330-8C90-5B770563FA64}">
      <dgm:prSet/>
      <dgm:spPr/>
      <dgm:t>
        <a:bodyPr/>
        <a:lstStyle/>
        <a:p>
          <a:endParaRPr lang="en-US"/>
        </a:p>
      </dgm:t>
    </dgm:pt>
    <dgm:pt modelId="{AAE63019-8ABB-4027-937D-0C41D3F8B4E8}" type="parTrans" cxnId="{0ECAD5B1-BDD1-4330-8C90-5B770563FA64}">
      <dgm:prSet/>
      <dgm:spPr/>
      <dgm:t>
        <a:bodyPr/>
        <a:lstStyle/>
        <a:p>
          <a:endParaRPr lang="en-US" sz="6000"/>
        </a:p>
      </dgm:t>
    </dgm:pt>
    <dgm:pt modelId="{8460E1EF-6C34-4D31-AAAC-CC74D1D5A546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5400" dirty="0" smtClean="0">
              <a:latin typeface="NikoshBAN" pitchFamily="2" charset="0"/>
              <a:cs typeface="NikoshBAN" pitchFamily="2" charset="0"/>
            </a:rPr>
            <a:t>বিশ্বভ্রাতৃত্ব</a:t>
          </a:r>
          <a:endParaRPr lang="en-US" sz="5400" dirty="0">
            <a:latin typeface="NikoshBAN" pitchFamily="2" charset="0"/>
            <a:cs typeface="NikoshBAN" pitchFamily="2" charset="0"/>
          </a:endParaRPr>
        </a:p>
      </dgm:t>
    </dgm:pt>
    <dgm:pt modelId="{0CF1AF05-CE09-46C5-AC0F-1C9BB6F2AB92}" type="sibTrans" cxnId="{D77C3422-B1DF-49D4-BA40-F511744F674E}">
      <dgm:prSet/>
      <dgm:spPr/>
      <dgm:t>
        <a:bodyPr/>
        <a:lstStyle/>
        <a:p>
          <a:endParaRPr lang="en-US"/>
        </a:p>
      </dgm:t>
    </dgm:pt>
    <dgm:pt modelId="{C4E4B378-2506-4B74-BFCE-BFAC4D7B7AFA}" type="parTrans" cxnId="{D77C3422-B1DF-49D4-BA40-F511744F674E}">
      <dgm:prSet/>
      <dgm:spPr/>
      <dgm:t>
        <a:bodyPr/>
        <a:lstStyle/>
        <a:p>
          <a:endParaRPr lang="en-US" sz="6000"/>
        </a:p>
      </dgm:t>
    </dgm:pt>
    <dgm:pt modelId="{7DCF9983-3F35-4683-91C9-2E6F5557623B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5400" dirty="0" smtClean="0">
              <a:latin typeface="NikoshBAN" pitchFamily="2" charset="0"/>
              <a:cs typeface="NikoshBAN" pitchFamily="2" charset="0"/>
            </a:rPr>
            <a:t>ঔরসজাত ভ্রাতৃত্ব</a:t>
          </a:r>
          <a:endParaRPr lang="en-US" sz="5400" dirty="0">
            <a:latin typeface="NikoshBAN" pitchFamily="2" charset="0"/>
            <a:cs typeface="NikoshBAN" pitchFamily="2" charset="0"/>
          </a:endParaRPr>
        </a:p>
      </dgm:t>
    </dgm:pt>
    <dgm:pt modelId="{686D896F-847F-4643-971B-11F3F78B1A01}" type="sibTrans" cxnId="{F1D7B6B8-636B-4074-98B1-977F14DFF5C2}">
      <dgm:prSet/>
      <dgm:spPr/>
      <dgm:t>
        <a:bodyPr/>
        <a:lstStyle/>
        <a:p>
          <a:endParaRPr lang="en-US"/>
        </a:p>
      </dgm:t>
    </dgm:pt>
    <dgm:pt modelId="{B4AB69A9-9755-476D-87FE-1D1054B97E1E}" type="parTrans" cxnId="{F1D7B6B8-636B-4074-98B1-977F14DFF5C2}">
      <dgm:prSet/>
      <dgm:spPr/>
      <dgm:t>
        <a:bodyPr/>
        <a:lstStyle/>
        <a:p>
          <a:endParaRPr lang="en-US" sz="6000"/>
        </a:p>
      </dgm:t>
    </dgm:pt>
    <dgm:pt modelId="{D7990E18-A4D2-4496-AF73-1587210D4670}" type="pres">
      <dgm:prSet presAssocID="{A0C18BA2-5BAF-4049-966E-DAF06B7FA4E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1F38B5-A913-4D15-B50D-DD88B70AAFB8}" type="pres">
      <dgm:prSet presAssocID="{CCE8BF54-F5E9-4DE4-B7AD-E203416F1EDF}" presName="centerShape" presStyleLbl="node0" presStyleIdx="0" presStyleCnt="1"/>
      <dgm:spPr/>
      <dgm:t>
        <a:bodyPr/>
        <a:lstStyle/>
        <a:p>
          <a:endParaRPr lang="en-US"/>
        </a:p>
      </dgm:t>
    </dgm:pt>
    <dgm:pt modelId="{C7243671-6B10-4182-83DF-AEA6BF72DDEF}" type="pres">
      <dgm:prSet presAssocID="{B4AB69A9-9755-476D-87FE-1D1054B97E1E}" presName="parTrans" presStyleLbl="bgSibTrans2D1" presStyleIdx="0" presStyleCnt="3" custLinFactNeighborX="698" custLinFactNeighborY="11814"/>
      <dgm:spPr/>
      <dgm:t>
        <a:bodyPr/>
        <a:lstStyle/>
        <a:p>
          <a:endParaRPr lang="en-US"/>
        </a:p>
      </dgm:t>
    </dgm:pt>
    <dgm:pt modelId="{286A2B99-220A-483F-AA5D-3F67F03CC5B3}" type="pres">
      <dgm:prSet presAssocID="{7DCF9983-3F35-4683-91C9-2E6F555762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CEFF6-7FE4-446C-A40D-5F89A65AE10B}" type="pres">
      <dgm:prSet presAssocID="{C4E4B378-2506-4B74-BFCE-BFAC4D7B7AFA}" presName="parTrans" presStyleLbl="bgSibTrans2D1" presStyleIdx="1" presStyleCnt="3" custLinFactNeighborX="1743" custLinFactNeighborY="13077"/>
      <dgm:spPr/>
      <dgm:t>
        <a:bodyPr/>
        <a:lstStyle/>
        <a:p>
          <a:endParaRPr lang="en-US"/>
        </a:p>
      </dgm:t>
    </dgm:pt>
    <dgm:pt modelId="{87BC3546-DC4E-4570-AB15-74D4854DC4D2}" type="pres">
      <dgm:prSet presAssocID="{8460E1EF-6C34-4D31-AAAC-CC74D1D5A5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B8502-B9AE-4026-854E-4DB893D22CD6}" type="pres">
      <dgm:prSet presAssocID="{AAE63019-8ABB-4027-937D-0C41D3F8B4E8}" presName="parTrans" presStyleLbl="bgSibTrans2D1" presStyleIdx="2" presStyleCnt="3" custLinFactNeighborX="-1177" custLinFactNeighborY="11814"/>
      <dgm:spPr/>
      <dgm:t>
        <a:bodyPr/>
        <a:lstStyle/>
        <a:p>
          <a:endParaRPr lang="en-US"/>
        </a:p>
      </dgm:t>
    </dgm:pt>
    <dgm:pt modelId="{96E0865F-7CC9-4B5C-9A41-340C47252C3A}" type="pres">
      <dgm:prSet presAssocID="{0089E854-9696-4560-979D-55A6C783CF4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7A575E-DAC5-4C92-B3FA-2502A60E20AA}" type="presOf" srcId="{0089E854-9696-4560-979D-55A6C783CF42}" destId="{96E0865F-7CC9-4B5C-9A41-340C47252C3A}" srcOrd="0" destOrd="0" presId="urn:microsoft.com/office/officeart/2005/8/layout/radial4"/>
    <dgm:cxn modelId="{D77C3422-B1DF-49D4-BA40-F511744F674E}" srcId="{CCE8BF54-F5E9-4DE4-B7AD-E203416F1EDF}" destId="{8460E1EF-6C34-4D31-AAAC-CC74D1D5A546}" srcOrd="1" destOrd="0" parTransId="{C4E4B378-2506-4B74-BFCE-BFAC4D7B7AFA}" sibTransId="{0CF1AF05-CE09-46C5-AC0F-1C9BB6F2AB92}"/>
    <dgm:cxn modelId="{C3FA4C6A-9FFF-4453-AA0F-2EDAC4101BC5}" srcId="{A0C18BA2-5BAF-4049-966E-DAF06B7FA4E1}" destId="{CCE8BF54-F5E9-4DE4-B7AD-E203416F1EDF}" srcOrd="0" destOrd="0" parTransId="{D67ACDBF-4E9C-446A-9F04-2331C71BA4FB}" sibTransId="{06F88F33-1C87-4D8B-A648-9915013482F1}"/>
    <dgm:cxn modelId="{DD95C938-E122-4D10-A41A-C184E805E68A}" type="presOf" srcId="{8460E1EF-6C34-4D31-AAAC-CC74D1D5A546}" destId="{87BC3546-DC4E-4570-AB15-74D4854DC4D2}" srcOrd="0" destOrd="0" presId="urn:microsoft.com/office/officeart/2005/8/layout/radial4"/>
    <dgm:cxn modelId="{5CB65CD4-47F9-472C-9CC8-2A6390FF481F}" type="presOf" srcId="{A0C18BA2-5BAF-4049-966E-DAF06B7FA4E1}" destId="{D7990E18-A4D2-4496-AF73-1587210D4670}" srcOrd="0" destOrd="0" presId="urn:microsoft.com/office/officeart/2005/8/layout/radial4"/>
    <dgm:cxn modelId="{9EB4E7DA-67D7-4CDE-8C4F-C400988D0EA6}" type="presOf" srcId="{B4AB69A9-9755-476D-87FE-1D1054B97E1E}" destId="{C7243671-6B10-4182-83DF-AEA6BF72DDEF}" srcOrd="0" destOrd="0" presId="urn:microsoft.com/office/officeart/2005/8/layout/radial4"/>
    <dgm:cxn modelId="{01C8B317-4759-481E-B00C-78EF84405C6B}" type="presOf" srcId="{CCE8BF54-F5E9-4DE4-B7AD-E203416F1EDF}" destId="{4B1F38B5-A913-4D15-B50D-DD88B70AAFB8}" srcOrd="0" destOrd="0" presId="urn:microsoft.com/office/officeart/2005/8/layout/radial4"/>
    <dgm:cxn modelId="{3F33A54D-6707-49E4-9369-AEE91AD0F5EE}" type="presOf" srcId="{AAE63019-8ABB-4027-937D-0C41D3F8B4E8}" destId="{4F9B8502-B9AE-4026-854E-4DB893D22CD6}" srcOrd="0" destOrd="0" presId="urn:microsoft.com/office/officeart/2005/8/layout/radial4"/>
    <dgm:cxn modelId="{F1D7B6B8-636B-4074-98B1-977F14DFF5C2}" srcId="{CCE8BF54-F5E9-4DE4-B7AD-E203416F1EDF}" destId="{7DCF9983-3F35-4683-91C9-2E6F5557623B}" srcOrd="0" destOrd="0" parTransId="{B4AB69A9-9755-476D-87FE-1D1054B97E1E}" sibTransId="{686D896F-847F-4643-971B-11F3F78B1A01}"/>
    <dgm:cxn modelId="{4E15666D-16CB-46F8-8A74-A0782878CD2B}" type="presOf" srcId="{C4E4B378-2506-4B74-BFCE-BFAC4D7B7AFA}" destId="{C78CEFF6-7FE4-446C-A40D-5F89A65AE10B}" srcOrd="0" destOrd="0" presId="urn:microsoft.com/office/officeart/2005/8/layout/radial4"/>
    <dgm:cxn modelId="{281D5B99-40BD-4D3C-9C47-4BEEA11F04B3}" type="presOf" srcId="{7DCF9983-3F35-4683-91C9-2E6F5557623B}" destId="{286A2B99-220A-483F-AA5D-3F67F03CC5B3}" srcOrd="0" destOrd="0" presId="urn:microsoft.com/office/officeart/2005/8/layout/radial4"/>
    <dgm:cxn modelId="{0ECAD5B1-BDD1-4330-8C90-5B770563FA64}" srcId="{CCE8BF54-F5E9-4DE4-B7AD-E203416F1EDF}" destId="{0089E854-9696-4560-979D-55A6C783CF42}" srcOrd="2" destOrd="0" parTransId="{AAE63019-8ABB-4027-937D-0C41D3F8B4E8}" sibTransId="{8EE3B0F0-526A-455C-88AE-7FA98BDC882F}"/>
    <dgm:cxn modelId="{0CA63083-E4E1-4E4F-BB4E-E3313370E8B6}" type="presParOf" srcId="{D7990E18-A4D2-4496-AF73-1587210D4670}" destId="{4B1F38B5-A913-4D15-B50D-DD88B70AAFB8}" srcOrd="0" destOrd="0" presId="urn:microsoft.com/office/officeart/2005/8/layout/radial4"/>
    <dgm:cxn modelId="{F28DFD60-CC57-420C-A5F7-C6A3E7421D28}" type="presParOf" srcId="{D7990E18-A4D2-4496-AF73-1587210D4670}" destId="{C7243671-6B10-4182-83DF-AEA6BF72DDEF}" srcOrd="1" destOrd="0" presId="urn:microsoft.com/office/officeart/2005/8/layout/radial4"/>
    <dgm:cxn modelId="{CF3849FA-64F8-46E0-BDBA-09030945BE2D}" type="presParOf" srcId="{D7990E18-A4D2-4496-AF73-1587210D4670}" destId="{286A2B99-220A-483F-AA5D-3F67F03CC5B3}" srcOrd="2" destOrd="0" presId="urn:microsoft.com/office/officeart/2005/8/layout/radial4"/>
    <dgm:cxn modelId="{83CAB6C2-A1E3-495D-8EFD-C71B05457F0F}" type="presParOf" srcId="{D7990E18-A4D2-4496-AF73-1587210D4670}" destId="{C78CEFF6-7FE4-446C-A40D-5F89A65AE10B}" srcOrd="3" destOrd="0" presId="urn:microsoft.com/office/officeart/2005/8/layout/radial4"/>
    <dgm:cxn modelId="{A84BE30A-0740-484B-A365-2EDAB274C2A8}" type="presParOf" srcId="{D7990E18-A4D2-4496-AF73-1587210D4670}" destId="{87BC3546-DC4E-4570-AB15-74D4854DC4D2}" srcOrd="4" destOrd="0" presId="urn:microsoft.com/office/officeart/2005/8/layout/radial4"/>
    <dgm:cxn modelId="{25558D89-67E7-4779-AAE0-475C5568AAB7}" type="presParOf" srcId="{D7990E18-A4D2-4496-AF73-1587210D4670}" destId="{4F9B8502-B9AE-4026-854E-4DB893D22CD6}" srcOrd="5" destOrd="0" presId="urn:microsoft.com/office/officeart/2005/8/layout/radial4"/>
    <dgm:cxn modelId="{F5BFD992-D3F6-4BAC-8D57-8C4E741527FD}" type="presParOf" srcId="{D7990E18-A4D2-4496-AF73-1587210D4670}" destId="{96E0865F-7CC9-4B5C-9A41-340C47252C3A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AA72E-6051-43C7-A73A-FABFF8B3FCBB}" type="datetime1">
              <a:rPr lang="bn-IN" smtClean="0"/>
              <a:pPr/>
              <a:t>10-04-20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1D8FA-D33E-4B2D-9E0D-70D88AEC7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58CF3-FA94-4144-8900-E6657E41C151}" type="datetime1">
              <a:rPr lang="bn-IN" smtClean="0"/>
              <a:pPr/>
              <a:t>10-04-20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F4084-A237-4739-812D-D0E2F26A0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4084-A237-4739-812D-D0E2F26A03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7D51694-0DE5-474C-AD5C-E21C7CEDF902}" type="datetime1">
              <a:rPr lang="bn-IN" smtClean="0"/>
              <a:pPr/>
              <a:t>10-04-20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D0C93B1-5CD2-4D39-B358-E9C32D43423B}" type="datetime1">
              <a:rPr lang="bn-IN" smtClean="0"/>
              <a:pPr/>
              <a:t>10-04-20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DF4084-A237-4739-812D-D0E2F26A03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F358CF3-FA94-4144-8900-E6657E41C151}" type="datetime1">
              <a:rPr lang="bn-IN" smtClean="0"/>
              <a:pPr/>
              <a:t>10-04-20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DF4084-A237-4739-812D-D0E2F26A03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756C-0A84-4426-8FDB-45506FBEB849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7B6E-787B-45B0-8B55-3692EA74165B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7C10-324E-4255-805C-35DABABC0142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730-1552-4C0C-A808-5D77440ADA7F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404F-DC3D-43A6-9EF2-E28ECCEBAA18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3812-A120-442B-8449-C6C10960429C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EEB6-CC13-4A4A-A1FE-9AFA23856130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8BF5-F74E-4761-94B3-E630447CF67B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28D6-D9D0-418C-A2E2-632B4E1F1EB1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70B-95EB-4AD3-BA8C-5FAE8497010C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BD10-20FA-4D4C-B131-D9489E43185F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62C9-8174-4565-80A6-8B1153B66C0C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990600" y="228600"/>
            <a:ext cx="7239000" cy="2743200"/>
          </a:xfrm>
          <a:prstGeom prst="bevel">
            <a:avLst>
              <a:gd name="adj" fmla="val 18654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স্বাগতম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csdk.fj.jpg"/>
          <p:cNvPicPr>
            <a:picLocks noChangeAspect="1"/>
          </p:cNvPicPr>
          <p:nvPr/>
        </p:nvPicPr>
        <p:blipFill>
          <a:blip r:embed="rId3"/>
          <a:srcRect b="625"/>
          <a:stretch>
            <a:fillRect/>
          </a:stretch>
        </p:blipFill>
        <p:spPr>
          <a:xfrm>
            <a:off x="2362200" y="3200400"/>
            <a:ext cx="4724400" cy="3124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fld id="{8C2192F0-1FA3-428E-836C-2A6B5CC9D361}" type="datetime2">
              <a:rPr lang="bn-IN" sz="16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শুক্রবার, 10 এপ্রিল 2020</a:t>
            </a:fld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7E31-7E1B-4BED-87C2-01CD4309FF7A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own Arrow Callout 5"/>
          <p:cNvSpPr/>
          <p:nvPr/>
        </p:nvSpPr>
        <p:spPr>
          <a:xfrm>
            <a:off x="1752600" y="0"/>
            <a:ext cx="5181600" cy="990600"/>
          </a:xfrm>
          <a:prstGeom prst="downArrowCallo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বিশ্বভ্রাতৃত্ব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568005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সকল মানুষের আদি পিতা হযরত আদম(আঃ) ও আদি মাতা হযরত হাওয়া (আঃ) এ কারণে বিশ্বের সকল মানুষ ভাই ভাই।পরবর্তিতে তারা বিভিন্ন গোত্রে বিভক্ত হয়ে পরে।তবু তারা ভাই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ভাই।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এটাই বিশ্বভ্রাতৃত্ব।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vc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990600"/>
            <a:ext cx="3733800" cy="2569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40B-37E2-4535-A90E-F09A9E8F7275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own Arrow Callout 3"/>
          <p:cNvSpPr/>
          <p:nvPr/>
        </p:nvSpPr>
        <p:spPr>
          <a:xfrm>
            <a:off x="1828800" y="304800"/>
            <a:ext cx="5105400" cy="914400"/>
          </a:xfrm>
          <a:prstGeom prst="down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ইসলামি ভ্রাতৃত্ব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9624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যারা ইসলাম ধর্মে বিশ্বাসী তারা যেকোনো বর্ণ, গোত্র ,ভাষা,ও অঞ্চলের হোক না কেন ,তারা ইসলামি ভ্রাতৃত্বের বন্ধনে আবদ্ধ।</a:t>
            </a:r>
            <a:endParaRPr lang="en-US" dirty="0"/>
          </a:p>
        </p:txBody>
      </p:sp>
      <p:pic>
        <p:nvPicPr>
          <p:cNvPr id="6" name="Picture 5" descr="klkdblk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3582237" cy="23622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295399"/>
            <a:ext cx="3429000" cy="2294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9B3A-64A2-4B6D-BBEA-CF298671D250}" type="datetime2">
              <a:rPr lang="bn-IN" sz="16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শুক্রবার, 10 এপ্রিল 2020</a:t>
            </a:fld>
            <a:endParaRPr lang="en-US" sz="1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ultidocument 3"/>
          <p:cNvSpPr/>
          <p:nvPr/>
        </p:nvSpPr>
        <p:spPr>
          <a:xfrm>
            <a:off x="1524000" y="533400"/>
            <a:ext cx="5105400" cy="1828800"/>
          </a:xfrm>
          <a:prstGeom prst="flowChartMulti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w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514600"/>
            <a:ext cx="3714360" cy="24717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52578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সাম্প্রদায়িক সম্প্রীতি বজায় রাখতে বিশ্বভ্রাতৃত্ব কিরূপ ভূমিকা রাখতে পারে? জোড়ায় আলোচনা করে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400" smtClean="0">
                <a:solidFill>
                  <a:srgbClr val="FF0000"/>
                </a:solidFill>
              </a:rPr>
              <a:pPr/>
              <a:t>12</a:t>
            </a:fld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47FA-E9AD-4891-906A-5017C4C30B81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1447800" y="228600"/>
            <a:ext cx="5715000" cy="1524000"/>
          </a:xfrm>
          <a:prstGeom prst="parallelogram">
            <a:avLst>
              <a:gd name="adj" fmla="val 4253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ইসলামী ভ্রাতৃত্বের গুরুত্ব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7400"/>
            <a:ext cx="2619375" cy="1752600"/>
          </a:xfrm>
          <a:prstGeom prst="rect">
            <a:avLst/>
          </a:prstGeom>
        </p:spPr>
      </p:pic>
      <p:pic>
        <p:nvPicPr>
          <p:cNvPr id="7" name="Picture 6" descr="kaab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057400"/>
            <a:ext cx="2590800" cy="1752600"/>
          </a:xfrm>
          <a:prstGeom prst="rect">
            <a:avLst/>
          </a:prstGeom>
        </p:spPr>
      </p:pic>
      <p:pic>
        <p:nvPicPr>
          <p:cNvPr id="8" name="Picture 7" descr="imagesh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2057400"/>
            <a:ext cx="3248025" cy="1752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43434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ইসলামী ভ্রাতৃত্বের গুরুত্ব বিষয়ে সংক্ষিপ্ত আলোচনা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53D1-636E-4D09-82C3-60AAAD7B05B8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pic>
        <p:nvPicPr>
          <p:cNvPr id="3" name="Picture 2" descr="doliyo kaj.jpg"/>
          <p:cNvPicPr>
            <a:picLocks noChangeAspect="1"/>
          </p:cNvPicPr>
          <p:nvPr/>
        </p:nvPicPr>
        <p:blipFill>
          <a:blip r:embed="rId2"/>
          <a:srcRect l="24000" t="28571"/>
          <a:stretch>
            <a:fillRect/>
          </a:stretch>
        </p:blipFill>
        <p:spPr>
          <a:xfrm>
            <a:off x="2057400" y="1904999"/>
            <a:ext cx="4648200" cy="244642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own Arrow Callout 3"/>
          <p:cNvSpPr/>
          <p:nvPr/>
        </p:nvSpPr>
        <p:spPr>
          <a:xfrm>
            <a:off x="2057400" y="381000"/>
            <a:ext cx="4572000" cy="1143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572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ইসলামি ভ্রাতৃত্বের সুফল গুলো দলে আলোচনা করে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133600" y="304800"/>
            <a:ext cx="4572000" cy="1752600"/>
          </a:xfrm>
          <a:prstGeom prst="actionButtonHel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362200"/>
            <a:ext cx="8763000" cy="2667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রাসুল(স)পৃথিবীর সকল ইমানদারকে কিসের সাথে তুলনা করেছেন?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বিশ্বের অন্য ধর্মের মানুষের সাথে যে সম্পর্ক তাকে কি বলে?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‘মুমিনগণ পরস্পর মিলে একটি একটি ইমারত’এটি কার বানী ?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5410200"/>
            <a:ext cx="79248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একটি দেহের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	2.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বিশ্বভ্রাতৃত্ব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3.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রাসুল(স)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842B-5BB2-421B-957D-218A8BA57396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381000" y="381000"/>
            <a:ext cx="8382000" cy="2667000"/>
          </a:xfrm>
          <a:prstGeom prst="ribbon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E0B2-B6A3-4C09-92E4-D7685FE6DF9A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3048000"/>
            <a:ext cx="731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latin typeface="Algerian" pitchFamily="82" charset="0"/>
              </a:rPr>
              <a:t>???</a:t>
            </a:r>
            <a:endParaRPr lang="en-US" sz="19900" dirty="0">
              <a:latin typeface="Algerian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2578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‘মুমিনগণ পরস্পর মিলে একটি ইমারতস্বরুপ,এর একটি অংশ অপর অংশকে মজবুত করে রাখে’। উক্ত হাদিসটির যথার্থতা বিশ্লেষণ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9200" y="990600"/>
            <a:ext cx="6324600" cy="4114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152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01DD-A73B-4C2F-9D58-956148BE8D09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00100" y="990600"/>
            <a:ext cx="7543800" cy="4876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আল্লাহ হাফেজ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839A-2C03-4DCB-AC29-1DC50AA23FE2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D6DFE38F-61C6-4456-936B-B4C8BB5EF5B6}"/>
              </a:ext>
            </a:extLst>
          </p:cNvPr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 রহমান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(BTIS,MTIS,IU)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সহঃশিক্ষক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শিক্ষা)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ইনডেক্স নং-১১৩৮১২১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খাস সোনামুখী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mizan.btt@gmail.com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mmmm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47" y="896816"/>
            <a:ext cx="1794653" cy="2532184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" name="Rectangle 21"/>
          <p:cNvSpPr/>
          <p:nvPr/>
        </p:nvSpPr>
        <p:spPr>
          <a:xfrm>
            <a:off x="4724400" y="1676400"/>
            <a:ext cx="609600" cy="3810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6477000" y="6264275"/>
            <a:ext cx="2133600" cy="365125"/>
          </a:xfrm>
        </p:spPr>
        <p:txBody>
          <a:bodyPr/>
          <a:lstStyle/>
          <a:p>
            <a:fld id="{60ED39DA-9B7E-4492-A86E-07C66D15C637}" type="datetime2">
              <a:rPr lang="bn-IN" smtClean="0">
                <a:solidFill>
                  <a:srgbClr val="FF0000"/>
                </a:solidFill>
              </a:rPr>
              <a:pPr/>
              <a:t>শুক্রবার, 10 এপ্রিল 2020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5486400" y="0"/>
            <a:ext cx="3733800" cy="6858000"/>
          </a:xfrm>
          <a:prstGeom prst="frame">
            <a:avLst>
              <a:gd name="adj1" fmla="val 58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৮ম শ্রেণী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অধ্যায়-০৪ (আখলাক)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পাঠ-০৩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</p:txBody>
      </p:sp>
      <p:pic>
        <p:nvPicPr>
          <p:cNvPr id="21" name="Picture 20" descr="73122868_2471809039812658_4599860843885101056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295400"/>
            <a:ext cx="2667000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822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utoUpdateAnimBg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7526-9695-4B2A-84B7-6C519206B849}" type="datetime2">
              <a:rPr lang="bn-IN" smtClean="0"/>
              <a:pPr/>
              <a:t>শুক্রবার, 10 এপ্রিল 2020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নিচের ছবিগুলো দেখে বল আজকের পাঠ কি হতে পারে?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kbflkn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90600"/>
            <a:ext cx="3581400" cy="2302328"/>
          </a:xfrm>
          <a:prstGeom prst="rect">
            <a:avLst/>
          </a:prstGeom>
        </p:spPr>
      </p:pic>
      <p:pic>
        <p:nvPicPr>
          <p:cNvPr id="8" name="Picture 7" descr="klkdblk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8620" y="914400"/>
            <a:ext cx="3582237" cy="2286000"/>
          </a:xfrm>
          <a:prstGeom prst="rect">
            <a:avLst/>
          </a:prstGeom>
        </p:spPr>
      </p:pic>
      <p:pic>
        <p:nvPicPr>
          <p:cNvPr id="9" name="Picture 8" descr="vc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3886199"/>
            <a:ext cx="3733800" cy="2569129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34E8-93CB-49D4-94A8-00A27346E91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3352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দুইভাই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কোলাকুলি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করছে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276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দৃশ্য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6477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একত্রে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AC6C-3073-4DAD-A77F-09744D8249F6}" type="datetime2">
              <a:rPr lang="bn-IN" smtClean="0">
                <a:solidFill>
                  <a:srgbClr val="FF0000"/>
                </a:solidFill>
              </a:rPr>
              <a:pPr/>
              <a:t>শুক্রবার, 10 এপ্রিল 2020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28800" y="304800"/>
            <a:ext cx="4495800" cy="2438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ভ্রাতৃত্ব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,.,mfb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9400"/>
            <a:ext cx="4876800" cy="35370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800" smtClean="0">
                <a:solidFill>
                  <a:srgbClr val="FF0000"/>
                </a:solidFill>
              </a:rPr>
              <a:pPr/>
              <a:t>4</a:t>
            </a:fld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1828800" y="228600"/>
            <a:ext cx="4724400" cy="2133600"/>
          </a:xfrm>
          <a:prstGeom prst="flowChartDecision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8194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….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ভ্রাতৃত্ব কি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ভ্রাতৃত্বের প্রকারভেদ বর্ণনা করতে পারবে;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ইসলামী ভ্রাতৃত্বের গুরুত্ব ব্যাখ্যা পারবে।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210C-F4E8-4E20-A179-53E58420407E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381000"/>
            <a:ext cx="4495800" cy="2514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ভ্রাতৃত্বের পরিচয়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200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ভ্রাতৃত্ব অর্থ ভাইয়ের সম্পর্ক। পরস্পরের মধ্যে হৃদ্যতা ও আন্তরিকতার সম্পর্ককে ভ্রাতৃত্ব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BAB4-B756-4EF6-9508-F768C3996790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76EA-C525-461C-A435-12CF69DE0241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0" y="228600"/>
            <a:ext cx="4495800" cy="990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ullayon.jpg"/>
          <p:cNvPicPr>
            <a:picLocks noChangeAspect="1"/>
          </p:cNvPicPr>
          <p:nvPr/>
        </p:nvPicPr>
        <p:blipFill>
          <a:blip r:embed="rId2"/>
          <a:srcRect l="26857" t="5709" r="23010"/>
          <a:stretch>
            <a:fillRect/>
          </a:stretch>
        </p:blipFill>
        <p:spPr>
          <a:xfrm>
            <a:off x="2209800" y="1447800"/>
            <a:ext cx="2590800" cy="28738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9530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১/ ভ্রাতৃত্বের আরবি প্রতিশব্দ কি?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48400" y="533400"/>
            <a:ext cx="25908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 ১ মিঃ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83C0-1A6C-4EB2-A3CD-949EE533E254}" type="datetime2">
              <a:rPr lang="bn-IN" sz="1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শুক্রবার, 10 এপ্রিল 2020</a:t>
            </a:fld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228600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800" smtClean="0">
                <a:solidFill>
                  <a:srgbClr val="FF0000"/>
                </a:solidFill>
              </a:rPr>
              <a:pPr/>
              <a:t>8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1F38B5-A913-4D15-B50D-DD88B70AA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graphicEl>
                                              <a:dgm id="{4B1F38B5-A913-4D15-B50D-DD88B70AA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graphicEl>
                                              <a:dgm id="{4B1F38B5-A913-4D15-B50D-DD88B70AA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graphicEl>
                                              <a:dgm id="{4B1F38B5-A913-4D15-B50D-DD88B70AA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graphicEl>
                                              <a:dgm id="{4B1F38B5-A913-4D15-B50D-DD88B70AA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1F38B5-A913-4D15-B50D-DD88B70AA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1F38B5-A913-4D15-B50D-DD88B70AA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243671-6B10-4182-83DF-AEA6BF72D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graphicEl>
                                              <a:dgm id="{C7243671-6B10-4182-83DF-AEA6BF72D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graphicEl>
                                              <a:dgm id="{C7243671-6B10-4182-83DF-AEA6BF72D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graphicEl>
                                              <a:dgm id="{C7243671-6B10-4182-83DF-AEA6BF72D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graphicEl>
                                              <a:dgm id="{C7243671-6B10-4182-83DF-AEA6BF72D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243671-6B10-4182-83DF-AEA6BF72D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243671-6B10-4182-83DF-AEA6BF72D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6A2B99-220A-483F-AA5D-3F67F03CC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>
                                            <p:graphicEl>
                                              <a:dgm id="{286A2B99-220A-483F-AA5D-3F67F03CC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graphicEl>
                                              <a:dgm id="{286A2B99-220A-483F-AA5D-3F67F03CC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graphicEl>
                                              <a:dgm id="{286A2B99-220A-483F-AA5D-3F67F03CC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graphicEl>
                                              <a:dgm id="{286A2B99-220A-483F-AA5D-3F67F03CC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6A2B99-220A-483F-AA5D-3F67F03CC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6A2B99-220A-483F-AA5D-3F67F03CC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8CEFF6-7FE4-446C-A40D-5F89A65A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>
                                            <p:graphicEl>
                                              <a:dgm id="{C78CEFF6-7FE4-446C-A40D-5F89A65AE1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graphicEl>
                                              <a:dgm id="{C78CEFF6-7FE4-446C-A40D-5F89A65A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>
                                            <p:graphicEl>
                                              <a:dgm id="{C78CEFF6-7FE4-446C-A40D-5F89A65A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graphicEl>
                                              <a:dgm id="{C78CEFF6-7FE4-446C-A40D-5F89A65A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8CEFF6-7FE4-446C-A40D-5F89A65A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8CEFF6-7FE4-446C-A40D-5F89A65A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BC3546-DC4E-4570-AB15-74D4854DC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">
                                            <p:graphicEl>
                                              <a:dgm id="{87BC3546-DC4E-4570-AB15-74D4854DC4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graphicEl>
                                              <a:dgm id="{87BC3546-DC4E-4570-AB15-74D4854DC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>
                                            <p:graphicEl>
                                              <a:dgm id="{87BC3546-DC4E-4570-AB15-74D4854DC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graphicEl>
                                              <a:dgm id="{87BC3546-DC4E-4570-AB15-74D4854DC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BC3546-DC4E-4570-AB15-74D4854DC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BC3546-DC4E-4570-AB15-74D4854DC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9B8502-B9AE-4026-854E-4DB893D22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5">
                                            <p:graphicEl>
                                              <a:dgm id="{4F9B8502-B9AE-4026-854E-4DB893D22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">
                                            <p:graphicEl>
                                              <a:dgm id="{4F9B8502-B9AE-4026-854E-4DB893D22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>
                                            <p:graphicEl>
                                              <a:dgm id="{4F9B8502-B9AE-4026-854E-4DB893D22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>
                                            <p:graphicEl>
                                              <a:dgm id="{4F9B8502-B9AE-4026-854E-4DB893D22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9B8502-B9AE-4026-854E-4DB893D22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9B8502-B9AE-4026-854E-4DB893D22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E0865F-7CC9-4B5C-9A41-340C47252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5">
                                            <p:graphicEl>
                                              <a:dgm id="{96E0865F-7CC9-4B5C-9A41-340C47252C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">
                                            <p:graphicEl>
                                              <a:dgm id="{96E0865F-7CC9-4B5C-9A41-340C47252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">
                                            <p:graphicEl>
                                              <a:dgm id="{96E0865F-7CC9-4B5C-9A41-340C47252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">
                                            <p:graphicEl>
                                              <a:dgm id="{96E0865F-7CC9-4B5C-9A41-340C47252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E0865F-7CC9-4B5C-9A41-340C47252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E0865F-7CC9-4B5C-9A41-340C47252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4ACB-DFC4-465D-AAB4-88937FCEE16F}" type="datetime2">
              <a:rPr lang="bn-IN" smtClean="0"/>
              <a:pPr/>
              <a:t>শুক্রবার, 10 এপ্রিল 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Down Arrow Callout 12"/>
          <p:cNvSpPr/>
          <p:nvPr/>
        </p:nvSpPr>
        <p:spPr>
          <a:xfrm>
            <a:off x="1676400" y="0"/>
            <a:ext cx="5257800" cy="1219200"/>
          </a:xfrm>
          <a:prstGeom prst="downArrowCallout">
            <a:avLst>
              <a:gd name="adj1" fmla="val 25000"/>
              <a:gd name="adj2" fmla="val 20385"/>
              <a:gd name="adj3" fmla="val 23975"/>
              <a:gd name="adj4" fmla="val 6536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ঔরসজাত ভ্রাতৃত্ব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430369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একই পিতার ঔরসে বা একই মায়ের গর্ভে জন্মগ্রহণ করার কারণে যে ভ্রাতৃত্ব সৃষ্টি হয় তাকে ঔরসজাত ভ্রাতৃত্ব বলে।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kbflkn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295399"/>
            <a:ext cx="3962400" cy="2547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361</Words>
  <Application>Microsoft Office PowerPoint</Application>
  <PresentationFormat>On-screen Show (4:3)</PresentationFormat>
  <Paragraphs>111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35</cp:revision>
  <dcterms:created xsi:type="dcterms:W3CDTF">2006-08-16T00:00:00Z</dcterms:created>
  <dcterms:modified xsi:type="dcterms:W3CDTF">2020-04-10T15:02:32Z</dcterms:modified>
</cp:coreProperties>
</file>