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  <p:sldMasterId id="2147483755" r:id="rId3"/>
  </p:sldMasterIdLst>
  <p:sldIdLst>
    <p:sldId id="332" r:id="rId4"/>
    <p:sldId id="331" r:id="rId5"/>
    <p:sldId id="326" r:id="rId6"/>
    <p:sldId id="322" r:id="rId7"/>
    <p:sldId id="298" r:id="rId8"/>
    <p:sldId id="318" r:id="rId9"/>
    <p:sldId id="287" r:id="rId10"/>
    <p:sldId id="300" r:id="rId11"/>
    <p:sldId id="301" r:id="rId12"/>
    <p:sldId id="305" r:id="rId13"/>
    <p:sldId id="306" r:id="rId14"/>
    <p:sldId id="307" r:id="rId15"/>
    <p:sldId id="327" r:id="rId16"/>
    <p:sldId id="308" r:id="rId17"/>
    <p:sldId id="328" r:id="rId18"/>
    <p:sldId id="309" r:id="rId19"/>
    <p:sldId id="310" r:id="rId20"/>
    <p:sldId id="295" r:id="rId21"/>
    <p:sldId id="311" r:id="rId22"/>
    <p:sldId id="312" r:id="rId23"/>
    <p:sldId id="302" r:id="rId24"/>
    <p:sldId id="294" r:id="rId25"/>
    <p:sldId id="303" r:id="rId26"/>
    <p:sldId id="290" r:id="rId27"/>
    <p:sldId id="329" r:id="rId28"/>
    <p:sldId id="313" r:id="rId29"/>
    <p:sldId id="316" r:id="rId30"/>
    <p:sldId id="317" r:id="rId31"/>
    <p:sldId id="314" r:id="rId32"/>
    <p:sldId id="334" r:id="rId33"/>
    <p:sldId id="33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xIT" initials="F" lastIdx="0" clrIdx="0">
    <p:extLst>
      <p:ext uri="{19B8F6BF-5375-455C-9EA6-DF929625EA0E}">
        <p15:presenceInfo xmlns:p15="http://schemas.microsoft.com/office/powerpoint/2012/main" userId="Fix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6D0D3-0DAA-424B-A6F3-AB3E8166F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9A6C28D-DE67-44D4-9D83-206DEF86A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0D3385-ADFD-458C-9942-A556ACFA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6F133A-38A3-40AF-912E-4FEF0D1E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F6D197-9695-4449-9D5A-85E5B7EF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1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BC87E1-4168-4D44-865D-CF84D1DA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5E3EA1-4013-453F-B358-98C79F4C4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EDEC33-0A91-4829-803D-B7C6A6E5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7529EC-0762-41AF-B5D4-9E347F10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CFF38D-3C05-4B7E-AA4A-0DE3980F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1F5992F-80CC-49B9-9C4D-107A44676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A4564A-6A19-4E82-BC1B-D0FA37F2B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BBF45D-E848-44C8-9AEE-926A003D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A48B1F-B7D4-4951-97C2-AF4A1D75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D6AC69-1D30-4CC1-AB6B-F2CBC469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9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BB2354-87EE-4155-B6A1-DD6F0988F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6F1AF8-604C-4EF4-B07C-239B6BF21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BDBC89-376C-4882-9754-2668DF82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0C19DB-3D6C-4309-8F5C-A7FA31B8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DE4810-4545-4B34-9750-8D9EBF71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32F5F4-DEB5-486D-B9B8-53E4AFE4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098426-DA0C-4685-9974-7106D9E0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1A8E35-FF6F-4553-980C-4BB520FE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D182D7-F8D8-4DA5-9C87-BCB535A1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383E26-0FD9-40E9-A3FA-5E959E90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5D7E68-0E02-4FE1-86F4-707DB5AD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1ABB85-A3BC-4438-ADF3-81AB98459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3D172E-F253-46F2-A88E-9EC26592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E3A77E-22DF-47A9-9D05-9428A2F2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B073C9-3751-49FA-8DD9-A28BA5E7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1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06D8ED-5F8F-4536-880E-E17FCAAF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28E18C-B928-4F02-8DEF-0EF11EB9E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E91A3C-58F6-4BCF-90ED-A5F88E7A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5EA387-6C93-4B41-BBD9-4854A422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A31224-6514-406D-B1D5-7333DE9D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4C448E-DA56-4253-ACF3-508E581D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3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0A40EF-3148-4723-8B21-19F33C02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F3D50E6-3331-475A-B690-58E4C8B3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940D551-3A35-4FEA-8CCD-0FC00C3EA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38F5E63-10A7-48D0-B390-8A5CCBEFA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7C7684F-DCDB-410A-829F-EC8078EEA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8F4AE9-E953-4503-BE95-F8A281BE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CB4AAD6-6684-475D-A71B-87E3011A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66669C8-6326-4421-A463-DF4A931E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91B67B-59E5-4444-9845-040446B4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2E32B1A-7406-444A-AD15-A4A8C4D5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8780076-6E82-44D7-9388-B28BDA7A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1ED7C3-F838-4FE4-A97F-80F1DC9C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8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247C7C-6FDE-45FC-9CD0-EDB55F0E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557D2C0-35A8-4267-9EF3-D726D4F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D5836EC-B13A-45A4-9E05-84F5137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1F176B-0CC7-41E4-B54A-F07BDF5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D41CDB-43D4-41A0-8685-B32889AC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ECD05F-18F8-49A1-A7E8-8C4DDBCD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7A9A1E-1ECA-412C-990D-D2A34886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6FBA5A-1CBF-4B4A-B7F2-54344E6E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82F0A0-F44F-4908-9594-46CF6283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C12B28-4BE1-4B41-8112-C6A59CDF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B4B1F9-83E2-4AB6-8781-0DD3D237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B41CFD-2406-4C38-AAD4-9AFC368B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097A8A-BE34-4FA4-9663-9B351235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9EB26D-5B78-4899-99CD-790654AD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9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56604A-E5C6-44E9-98F6-9ED41E08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2C6286E-E499-4403-B8B6-578896BF0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C9AD82-6004-49F7-98BB-19F159B9E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27E53D-1C52-43AE-AD39-7F1F83C6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C9DF77-7456-4F90-871A-7C51D1EC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315A82-ADB3-4708-AB74-D6FDA539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ADCCE-F701-402E-8665-2C8B2FAC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E7BF71A-9F55-4CBA-BD72-1B874F6BF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B84577-EED1-4E7F-9B7B-1E86039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252820-FB29-41AD-B9B1-75754E14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6300CB-52EA-4365-8793-B4566467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71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94E0802-12D5-4FD9-B390-DFB9E910F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F95D4F-C60A-492D-97D5-015CFDAFC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A77828-290C-4DD4-9FF0-5C6BBCD0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F0B707-A6D1-40FD-9654-A35DE601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38524C-C4F4-4F75-91C9-A87E5D5F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7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1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42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8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2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4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0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B37CA0-2FB5-4AA9-BD39-1976B139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DD05F0-D95E-4AE3-B4A1-3B260DC6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78317C-3769-4EDC-9E9E-A4D5070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6C8F13-D4A6-42A4-A756-5458B6A2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467414-02FA-4BF4-B99C-574D1F71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0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7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2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48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3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53103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0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8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53A6ED-3E0F-4E45-985E-2A725F35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30D133-9EC4-4267-88EB-ABB947D98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8AE786F-D72E-41A3-9CB8-B65B2C39C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2F6A7A-0F4B-41EE-BEEE-FBB26674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581DF5-8A3D-4EF3-8D3F-BFB953EC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DF12CB-9557-4921-AEC0-27071C85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46CD83-19A4-433D-AC49-5A51138D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078C25-09DD-4721-86E6-1D7D7EC4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6459F7-30C3-48AB-A551-4080C10F4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6E4B0BF-9F55-4E4A-AB62-1E99F3C94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0E8E77C-E601-4B2B-91A0-8DC874F49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9392B90-4085-4AC4-8E03-01C4F26F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668BC5E-D293-4752-9C52-D824D5D7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6903B95-0155-4347-B737-97877A6D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963D20-7306-4E34-A474-DFFA7B79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4023955-18B7-46FD-B1E8-6D6C7465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AB3120-4456-4FE9-B310-678BFD01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7AA26F6-BEAE-4E93-826F-C0D600F5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1C2368E-4D84-4E8A-8644-B817EF01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B22F818-561A-475F-8074-E87EA765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2113D8-A2B9-4A7C-91CF-55617E04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3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20468-DF4D-498F-9EEC-7736D2DB6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40E9D8-0527-4716-BB33-3F96CCBE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69704A-4163-4D4D-8EC2-CC21BB14F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308FEC-149B-437F-8D31-8E8EC48A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693668-6EDF-4A7F-AAEE-2CA7FABC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9159E3-A695-428C-9005-38ED4D70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B9F804-D3A0-406B-8185-3B6D22D2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4449D8B-24FE-4F65-B0EA-1DC65A610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3751B2-0B7A-4DCA-9A28-45B01E645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A2B7D6-AF67-45A2-8959-45B0156F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BCB5E4-6F07-49A0-AE8F-2EB074E9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74F2F6-9270-4140-9879-45DE1AF5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AFCC5E-7E49-4BA9-B0CE-1F89287CC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B4323C-1673-4FC2-B31C-D644DD1C1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01AFD1-BD9A-4504-8C55-81701654E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8E95CD-77E9-4834-A238-331012331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1C9442-CCE9-409D-83A3-D23E9E9AC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A4A13A3-1695-4F86-8B96-F4C64DAE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20C9F4-2AE6-4EE9-B24F-3F08BABDD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D581C6-99A6-4ACC-8E56-952FC20C9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DBB035-E855-4B8A-9C55-87305AB93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B873A0-A75F-46A5-90C7-9C3056076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10" Type="http://schemas.openxmlformats.org/officeDocument/2006/relationships/image" Target="../media/image31.jpeg"/><Relationship Id="rId4" Type="http://schemas.openxmlformats.org/officeDocument/2006/relationships/image" Target="../media/image25.jpg"/><Relationship Id="rId9" Type="http://schemas.openxmlformats.org/officeDocument/2006/relationships/image" Target="../media/image30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6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90600"/>
            <a:ext cx="6858000" cy="838200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পিসিসট্রেটাস এবং ক্লিসথেনিস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858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সোলনের পর জনগণের কল্যাণে তাদের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দেওয়ার জন্য এগিয়ে আসেন পিসিসট্রেটাস এবং ক্লিসথেনিস।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জনগণের কল্যাণের জন্য অনেক আইন পাস করেন।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1999"/>
            <a:ext cx="1905000" cy="685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পেরিক্লিস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858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চূড়ান্ত গণতন্ত্র প্রতিষ্ঠা হয় পেরিক্লিসের সময় । তার সময় গ্রিকসভ্যতার “স্বর্ণযুগ” বলা হয়ে থাকে।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৪৬০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ব্দে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ক্ষমতায় এসে তিনি ৩০ বছর রাজত্ব করেন।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নাগরিকদের সব রাজনৈতিক অধিকারের দাবি মেনে নেন।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প্রশাসন, আইন ও বিচার বিভাগে নাগরিকদের অবাধ  অংশগ্রহণের অধিকার প্রতিষ্ঠা করেন।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 মধ্য থেকে নিযুক্ত জুরি বিচারের দায়িত্ব পালন করত।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8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8601"/>
            <a:ext cx="6858000" cy="990599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858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৪৩০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ব্দে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এথেন্সের ভয়াবহ মহামারিতে এক-চতুর্থাংশ লোক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ত্যুবরণ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করে।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মহামারিতে পেরিক্লিসেরও মৃত্যু ঘটে।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এথেন্সের পতন হয় সামরিক নগররাষ্ট্র স্পার্টার কাছে।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8E015AE-0C5E-402D-9C94-F95508CED6DA}"/>
              </a:ext>
            </a:extLst>
          </p:cNvPr>
          <p:cNvSpPr/>
          <p:nvPr/>
        </p:nvSpPr>
        <p:spPr>
          <a:xfrm>
            <a:off x="1676400" y="675081"/>
            <a:ext cx="16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পেরিক্লিস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4788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8601"/>
            <a:ext cx="6858000" cy="990599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1" y="3244334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সভ্যতায় গ্রিসের অবদান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6071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295400"/>
            <a:ext cx="13335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শিক্ষাঃ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4419599"/>
          </a:xfrm>
        </p:spPr>
        <p:txBody>
          <a:bodyPr>
            <a:noAutofit/>
          </a:bodyPr>
          <a:lstStyle/>
          <a:p>
            <a:pPr algn="l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শিক্ষার মূল উদ্দশ্য ছিল আনুগত্য ও শৃংঙ্খলা শিক্ষা দেওয়া।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গ্রিসবাসীর ছেলেরা সাত বছর বয়স থেকে পাঠশালায় যাওয়া-আসা করত। 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ধনী ব্যক্তিদের ছেলেদের ১৮ বছর পর্যন্ত লেখাপড়া করতে হতো।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কারিগর আর কৃষকদের ছেলেরা প্রাথমিক শিক্ষা পেত।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দাসদের সন্তানদের জন্য বিদ্যালয়ে যাওয়া নিষিদ্ধ ছিল।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মেয়েরাও কোন প্রতিষ্টানে গিয়ে লেখাপড়া করতে পারত না।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8601"/>
            <a:ext cx="6858000" cy="990599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79" y="1504854"/>
            <a:ext cx="2914650" cy="2340952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="" xmlns:a16="http://schemas.microsoft.com/office/drawing/2014/main" id="{10941C3C-FA7F-4A2E-8ED8-AF7725211820}"/>
              </a:ext>
            </a:extLst>
          </p:cNvPr>
          <p:cNvSpPr/>
          <p:nvPr/>
        </p:nvSpPr>
        <p:spPr>
          <a:xfrm>
            <a:off x="1361346" y="4037423"/>
            <a:ext cx="2914650" cy="2996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গণিতবিদ পিথাগোরাস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37184" y="1504854"/>
            <a:ext cx="3036278" cy="2870186"/>
            <a:chOff x="685800" y="914400"/>
            <a:chExt cx="3522133" cy="3259298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FEB30D4B-BE05-45FA-B099-BD3EA5B2DC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685800" y="914400"/>
              <a:ext cx="3522133" cy="256155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535555" y="3719345"/>
              <a:ext cx="1807975" cy="454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b="1" dirty="0" smtClean="0"/>
                <a:t>জ্যামিতি</a:t>
              </a:r>
              <a:endParaRPr lang="en-US" sz="2000" b="1" dirty="0"/>
            </a:p>
          </p:txBody>
        </p:sp>
      </p:grpSp>
      <p:pic>
        <p:nvPicPr>
          <p:cNvPr id="12" name="Content Placeholder 4">
            <a:extLst>
              <a:ext uri="{FF2B5EF4-FFF2-40B4-BE49-F238E27FC236}">
                <a16:creationId xmlns="" xmlns:a16="http://schemas.microsoft.com/office/drawing/2014/main" id="{788908B3-F11B-4CC2-9715-344B623ADA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502838"/>
            <a:ext cx="3276600" cy="213434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2DA1ABCE-3756-4B1A-8046-8AD7A3F6DF47}"/>
              </a:ext>
            </a:extLst>
          </p:cNvPr>
          <p:cNvSpPr txBox="1">
            <a:spLocks/>
          </p:cNvSpPr>
          <p:nvPr/>
        </p:nvSpPr>
        <p:spPr>
          <a:xfrm>
            <a:off x="4234684" y="6097864"/>
            <a:ext cx="1758738" cy="556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উপপাদ্য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51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16764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44195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হোমার ‘ইলিয়াড’ ও ‘ওডিসি’ মহাকাব্য রচনা করেছিলেন।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বিয়োদান্ত নাটক রচনায় গ্রিকরা বিশেষ পারদর্শী ছিল। এসকাইলাসকে এই ধরনের নাটকের জনক বলা হয়।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 রচিত নাটকের নাম ‘প্রমিথিউস বাউন্ড’।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গ্রিসের শ্রেষ্ঠ নাট্যকার ছিলেন সোফোক্লিস।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একশ’টিরও বেশি নাটক রচনা করেন। তার বিখ্যাত নাটকের মধ্যে রাজা ইডিপাস, আন্তিগোনে ও ইলেকট্রা অন্যতম।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হেরোডটাস রচনা করেন ইতিহাস-সংক্রান্ত বই।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 ইতিহাসের জনক লিখেছেন ‘দ্য পেলোপনেসিয়ান ওয়র।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7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219200"/>
            <a:ext cx="1524000" cy="609599"/>
          </a:xfrm>
        </p:spPr>
        <p:txBody>
          <a:bodyPr>
            <a:noAutofit/>
          </a:bodyPr>
          <a:lstStyle/>
          <a:p>
            <a:pPr algn="l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ধর্মঃ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44195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গ্রিকদের বারোটি দেব-দেবী ছিল। তারা বীরযোদ্ধাদের পূজা করত।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বারোজনের মধ্যে চার জন ছিল শ্রেষ্ঠ।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জিউস ছিল দেবতাদের রাজা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অ্যাপোলো ছিল সূর্য দেবতা।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পোসিডন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ছিল সাগরের দেবতা।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এথেনা ছিল জ্ঞানের দেবী।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নির্দেশে পুরোহিতরা ধর্মীয় দায়িত্ব পালন করতেন।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ডেলাস দ্বিপে অবস্থিত ডেলফির মন্দিরে অ্যাপোলো দেবতার পূজা করত।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795BE8-8F2B-4D72-9EF7-4942E2FC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2952751" cy="844917"/>
          </a:xfrm>
        </p:spPr>
        <p:txBody>
          <a:bodyPr>
            <a:norm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দেবতা 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D2A9EAD-5717-456D-96FA-6C1B7B632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763000" cy="4587874"/>
          </a:xfrm>
        </p:spPr>
      </p:pic>
    </p:spTree>
    <p:extLst>
      <p:ext uri="{BB962C8B-B14F-4D97-AF65-F5344CB8AC3E}">
        <p14:creationId xmlns:p14="http://schemas.microsoft.com/office/powerpoint/2010/main" val="26184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19200"/>
            <a:ext cx="1676400" cy="609599"/>
          </a:xfrm>
        </p:spPr>
        <p:txBody>
          <a:bodyPr>
            <a:noAutofit/>
          </a:bodyPr>
          <a:lstStyle/>
          <a:p>
            <a:pPr algn="l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 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44195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থালেস ছিলেন গ্রিসের প্রথম দিকের দার্শনিক। তিনিই প্রথম সূর্যগ্রহণের প্রাকৃতিক কারণ ব্যাখ্যা করেন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যুক্তিবাদী দার্শনিকদের বলা হতো  সফিস্ট। তারা বিশ্বাস করত-চূড়ান্ত সত্য বলে কিছু নেই। পেরিক্লিস তাদের অনুসারি ছিলেন।সক্রেটিস ছিলেন দার্শনিকদের মধ্যে সবচেয়ে খ্যাতিমান।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 শিক্ষার মূল দিক ছিল আদর্শ রাষ্ট্র ও সৎ নাগরিক গড়ে তোলা। অন্যায় শাসনের প্রতিবাদ করার শিক্ষাও তিনি দেন।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সক্রেটিসের শিষ্য প্লেটো এবং প্লেটোর শিষ্য অ্যারিস্টটলও  একজন বড়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 ছিলেন।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518457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0"/>
          </a:p>
        </p:txBody>
      </p:sp>
      <p:sp>
        <p:nvSpPr>
          <p:cNvPr id="3" name="Rectangle 2"/>
          <p:cNvSpPr/>
          <p:nvPr/>
        </p:nvSpPr>
        <p:spPr>
          <a:xfrm>
            <a:off x="1591090" y="909432"/>
            <a:ext cx="5961825" cy="664797"/>
          </a:xfrm>
          <a:prstGeom prst="rect">
            <a:avLst/>
          </a:prstGeom>
          <a:noFill/>
        </p:spPr>
        <p:txBody>
          <a:bodyPr wrap="none" lIns="73152" tIns="36576" rIns="73152" bIns="36576">
            <a:spAutoFit/>
          </a:bodyPr>
          <a:lstStyle/>
          <a:p>
            <a:pPr algn="ctr"/>
            <a:r>
              <a:rPr lang="bn-IN" sz="384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শ্রেণি কক্ষে  সবাইকে স্বাগতম</a:t>
            </a:r>
            <a:endParaRPr lang="en-US" sz="384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587651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24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57200"/>
            <a:ext cx="2133600" cy="609599"/>
          </a:xfrm>
        </p:spPr>
        <p:txBody>
          <a:bodyPr>
            <a:noAutofit/>
          </a:bodyPr>
          <a:lstStyle/>
          <a:p>
            <a:pPr algn="l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696200" cy="44195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৬০০ খ্রিষ্টপূর্বাদ্বে পৃথিবীর মানচিত্র প্রথম অঙ্কন করেন গ্রিক বিজ্ঞানীরা।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তারাই প্রথম প্রমান করেন যে, পৃথিবী একটি গ্রহ এবং তা নিজ কক্ষপথে আবর্তিত হয়।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গ্রিক জ্যোতিবির্দরা সূর্য ও চন্দ্রগ্রহনের কারন নির্ণয় করতে সক্ষম হন।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জিউসের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ৃতিক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ইউক্লিভ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য়ও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্শী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বিখ্যাত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িজ্ঞানী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হিপোক্রেটসের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খ্যাতি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926057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3429000" cy="990599"/>
          </a:xfrm>
        </p:spPr>
        <p:txBody>
          <a:bodyPr anchor="t"/>
          <a:lstStyle/>
          <a:p>
            <a:pPr algn="l"/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স্থাপত্য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ভাস্কর</a:t>
            </a:r>
            <a:r>
              <a:rPr lang="as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858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বড় বড় স্তম্ভের উপর প্রাসাদ তৈরি করত।প্রাসাদের স্তম্ভগুলো থাকত অপূর্ব কারুকার্যখচিত।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এথেন্সের   অ্যাক্রোপলিসে স্থাপত্যর সুন্দর নিদর্শের ভগ্নাবশেষ এখনও  চোখে পড়ে।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 যুগের প্রখ্যাত ভাস্কর্য শিল্পী ছিলেন মাইরন, ফিদিয়াস ও প্রাকসিটেলেস।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48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04828-6F87-4AE5-9E62-87DDA3B8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524" y="0"/>
            <a:ext cx="2114551" cy="1325563"/>
          </a:xfrm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মৃৎপাত্র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614F58A-74C7-4277-A00F-9D0654990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447800"/>
            <a:ext cx="4419600" cy="3276599"/>
          </a:xfrm>
        </p:spPr>
      </p:pic>
      <p:pic>
        <p:nvPicPr>
          <p:cNvPr id="4" name="Content Placeholder 4">
            <a:extLst>
              <a:ext uri="{FF2B5EF4-FFF2-40B4-BE49-F238E27FC236}">
                <a16:creationId xmlns="" xmlns:a16="http://schemas.microsoft.com/office/drawing/2014/main" id="{BBAA379E-6B87-4D5F-89B3-B47C8DB9D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7800"/>
            <a:ext cx="4038600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12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2057400" cy="990599"/>
          </a:xfrm>
        </p:spPr>
        <p:txBody>
          <a:bodyPr anchor="t"/>
          <a:lstStyle/>
          <a:p>
            <a:pPr algn="l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858000" cy="51816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তাদের খেলার হাতেখড়ি হতো।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শরীরচর্চা খেলাধুলার প্রতি গ্রিকদের যথেষ্ট আগ্রহ ছিল।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ক্রীড়া প্রতিযোগিতার মধ্যে সবচেয়ে বিখ্যাত ছিল দেবতা জিউসের সম্মানে অনুষ্ঠিত প্রতিযোগিতা।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অলিম্পিক ক্রীড়া প্রতিযোগিতায় গ্রিসের শ্রেষ্ঠ ক্রীড়াবিদরা অংশ নিত।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এতে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দৌড়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ঝাঁপ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, মল্লযুদ্ধ,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্‌তি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নিক্ষেপ, বর্শা ছোড়া, মুষ্টিযুদ্ধ ইত্যাদি বিষয় প্রতিযোগিতার ব্যবস্থা থাকত।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বিজয়ীদের জলপাই গাছের ডাল-পালার পাতায় তৈরি মালা দিয়ে পুরস্কৃত করা হতো।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 চার বছর পর পর এই খেলা অনুষ্ঠিত হতো।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 খেলায় বিভিন্ন নগররাষ্ট্রের খেলোয়াড়রা অংশ নিত।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5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F94F0-C4B5-48DB-8125-1CF6E72A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24" y="3842599"/>
            <a:ext cx="2427735" cy="723405"/>
          </a:xfrm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তীরধনুক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ছোড়া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C4005DB-38EC-4EDE-A29B-834A09151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05" y="914400"/>
            <a:ext cx="3124200" cy="3009983"/>
          </a:xfrm>
        </p:spPr>
      </p:pic>
      <p:grpSp>
        <p:nvGrpSpPr>
          <p:cNvPr id="3" name="Group 2"/>
          <p:cNvGrpSpPr/>
          <p:nvPr/>
        </p:nvGrpSpPr>
        <p:grpSpPr>
          <a:xfrm>
            <a:off x="3508654" y="914400"/>
            <a:ext cx="5539969" cy="3055284"/>
            <a:chOff x="3418335" y="1129853"/>
            <a:chExt cx="5539969" cy="3055284"/>
          </a:xfrm>
        </p:grpSpPr>
        <p:pic>
          <p:nvPicPr>
            <p:cNvPr id="4" name="Content Placeholder 4">
              <a:extLst>
                <a:ext uri="{FF2B5EF4-FFF2-40B4-BE49-F238E27FC236}">
                  <a16:creationId xmlns="" xmlns:a16="http://schemas.microsoft.com/office/drawing/2014/main" id="{38321957-099E-4E96-93DE-16C560D16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335" y="1137138"/>
              <a:ext cx="2667000" cy="304799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3302374D-0AA3-4F6D-8C7D-37EB0F69D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5835" y="1129853"/>
              <a:ext cx="2682469" cy="3036276"/>
            </a:xfrm>
            <a:prstGeom prst="rect">
              <a:avLst/>
            </a:prstGeom>
          </p:spPr>
        </p:pic>
      </p:grp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1DEA36D0-BC99-48BC-B1E8-EB45361B2E48}"/>
              </a:ext>
            </a:extLst>
          </p:cNvPr>
          <p:cNvSpPr txBox="1">
            <a:spLocks/>
          </p:cNvSpPr>
          <p:nvPr/>
        </p:nvSpPr>
        <p:spPr>
          <a:xfrm>
            <a:off x="4308754" y="3842599"/>
            <a:ext cx="2057400" cy="853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কুস্তি খেলা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806" y="4577506"/>
            <a:ext cx="1978675" cy="1786854"/>
            <a:chOff x="555105" y="3924383"/>
            <a:chExt cx="2286001" cy="2286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105" y="3924383"/>
              <a:ext cx="2286000" cy="2286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50218" y="5630801"/>
              <a:ext cx="17908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চাক্‌তি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06652" y="4716094"/>
            <a:ext cx="2227741" cy="1556096"/>
            <a:chOff x="2306652" y="4716094"/>
            <a:chExt cx="2227741" cy="155609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652" y="4716094"/>
              <a:ext cx="2227741" cy="11100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620101" y="5836625"/>
              <a:ext cx="1095543" cy="435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/>
                <a:t>হেমার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25275" y="6364360"/>
            <a:ext cx="1871324" cy="493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হেমার থ্রো</a:t>
            </a:r>
            <a:endParaRPr lang="en-US" sz="2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469" y="4097508"/>
            <a:ext cx="2013695" cy="207469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09600" y="228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যে সব খেলাধুলা গ্রিসে অনুষ্ঠিত হত----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14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613" y="2090403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74" y="5057775"/>
            <a:ext cx="2714625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32" y="80628"/>
            <a:ext cx="2841868" cy="19182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32" y="130730"/>
            <a:ext cx="2592519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157697"/>
            <a:ext cx="2084495" cy="2130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2215698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52" y="80628"/>
            <a:ext cx="2857500" cy="2009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02" y="5029200"/>
            <a:ext cx="2667000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5029200"/>
            <a:ext cx="2496203" cy="16641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233528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অলিম্পিক গেমসে্‌র বিভিন্ন প্রকার খেলাধুলা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6691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2B092D-EC67-4A6A-98F2-E2649B5BF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0" y="0"/>
            <a:ext cx="2209800" cy="685801"/>
          </a:xfrm>
        </p:spPr>
        <p:txBody>
          <a:bodyPr>
            <a:noAutofit/>
          </a:bodyPr>
          <a:lstStyle/>
          <a:p>
            <a:pPr algn="l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F1C154-4DEA-43C4-8732-4960BC09B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838200"/>
            <a:ext cx="8915400" cy="5791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হোমারের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মহাকাব্য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ইলিয়ড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ওডিসি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ডোরিয়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গণতন্ত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পেরিক্লিসের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ধ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িষিদ্ধ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5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8DB4E3-878E-4B8D-9A6E-D86CBA5F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-152400"/>
            <a:ext cx="2381794" cy="838199"/>
          </a:xfrm>
        </p:spPr>
        <p:txBody>
          <a:bodyPr>
            <a:normAutofit/>
          </a:bodyPr>
          <a:lstStyle/>
          <a:p>
            <a:pPr algn="l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EEFE14-E481-4813-9664-4F67CCF24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189" y="838200"/>
            <a:ext cx="8342811" cy="57912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গ্রিসের শ্রেষ্ঠ নাট্যকার কে ছিলেন?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সোফোক্লিস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সম্মত ইতিহাসের জনক কে?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থুকিডাই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endParaRPr lang="bn-IN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গ্রীকদের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কতগু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দেব-দেবী ছিল?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বারোটি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ডেলফির মন্দিরে কোন দেবতার পূজা করা হতো?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অ্যাপোলো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সক্রেটিসের শিষ্য কে ছিলেন?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প্লেটো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প্লেটোর শিষ্য কে ছিলেন?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এরিস্টটল</a:t>
            </a:r>
          </a:p>
          <a:p>
            <a:pPr algn="l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8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E8172B-667F-4C04-8017-6E9873369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37011"/>
            <a:ext cx="2133600" cy="762000"/>
          </a:xfrm>
        </p:spPr>
        <p:txBody>
          <a:bodyPr>
            <a:normAutofit/>
          </a:bodyPr>
          <a:lstStyle/>
          <a:p>
            <a:pPr algn="l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9DD60E0-5E5A-4B86-BF55-BE1986B14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8001000" cy="3124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 কে ছিলেন?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বিখ্যাত গণিতবিদ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ক্রীড়া প্রতিযোগিতায় বিজয়ীদের কি দিয়ে পুরস্কৃত করা হতো?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জলপাই গাছের ডাল-পাতার তৈরি মালা দিয়ে।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কত বছর পর পর অলিম্পিক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 হতো?</a:t>
            </a:r>
          </a:p>
          <a:p>
            <a:pPr algn="l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৪ বছর পর পর।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034EED-E934-4850-9528-78216C50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33400"/>
            <a:ext cx="2952750" cy="1325563"/>
          </a:xfrm>
        </p:spPr>
        <p:txBody>
          <a:bodyPr>
            <a:norm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410CB7-16E5-4F3A-97E6-B0C8396B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743200"/>
            <a:ext cx="6629400" cy="251460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 ও বিজ্ঞানে গ্রিকদের অবদান মূল্যায়ন কর।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56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82" y="76200"/>
            <a:ext cx="9144000" cy="6781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294" tIns="32148" rIns="64294" bIns="32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66"/>
          </a:p>
        </p:txBody>
      </p:sp>
      <p:sp>
        <p:nvSpPr>
          <p:cNvPr id="3" name="TextBox 2"/>
          <p:cNvSpPr txBox="1"/>
          <p:nvPr/>
        </p:nvSpPr>
        <p:spPr>
          <a:xfrm>
            <a:off x="965229" y="242318"/>
            <a:ext cx="258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236" y="3434310"/>
            <a:ext cx="4419600" cy="2215991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আবদুল মজিদ 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bn-IN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ঈদগাহ্</a:t>
            </a:r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r>
              <a:rPr lang="en-US" sz="2100" dirty="0" err="1">
                <a:latin typeface="NikoshBAN" panose="02000000000000000000" pitchFamily="2" charset="0"/>
                <a:cs typeface="NikoshBAN" panose="02000000000000000000" pitchFamily="2" charset="0"/>
              </a:rPr>
              <a:t>ঈদগাঁও,কক্‌সবাজার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৮৭২১১২২১১</a:t>
            </a:r>
            <a:endParaRPr lang="bn-IN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1500" dirty="0">
                <a:solidFill>
                  <a:srgbClr val="00206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abdulmajid201973@gmail.com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7943" y="431357"/>
            <a:ext cx="3069733" cy="267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বিশ্বসভ্যতা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endParaRPr lang="bn-IN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০৯/০৪/২০২০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9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268" y="1170374"/>
            <a:ext cx="2620200" cy="4579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84" y="1054767"/>
            <a:ext cx="2005028" cy="2214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48" y="3292493"/>
            <a:ext cx="2548991" cy="264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0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609600"/>
            <a:ext cx="7467600" cy="5095875"/>
            <a:chOff x="914400" y="609600"/>
            <a:chExt cx="7467600" cy="5095875"/>
          </a:xfrm>
        </p:grpSpPr>
        <p:sp>
          <p:nvSpPr>
            <p:cNvPr id="2" name="TextBox 1"/>
            <p:cNvSpPr txBox="1"/>
            <p:nvPr/>
          </p:nvSpPr>
          <p:spPr>
            <a:xfrm>
              <a:off x="2514600" y="609600"/>
              <a:ext cx="3581400" cy="646331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সবাইকে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ধন্যবাদ</a:t>
              </a:r>
              <a:endParaRPr lang="en-US" sz="36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1676400"/>
              <a:ext cx="7467600" cy="4029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92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399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CE123A-8B57-4BA4-A94F-1A292A20F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71" y="2746956"/>
            <a:ext cx="2620550" cy="552734"/>
          </a:xfrm>
        </p:spPr>
        <p:txBody>
          <a:bodyPr anchor="t">
            <a:normAutofit/>
          </a:bodyPr>
          <a:lstStyle/>
          <a:p>
            <a:pPr algn="l"/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দার্শনিক-প্লেটো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8B7F06A-E474-44D1-A2CF-5052B6825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3" y="721609"/>
            <a:ext cx="2632768" cy="198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2259BBA-D05D-471D-9F1F-B3CFFE1B3F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108" y="721938"/>
            <a:ext cx="2667000" cy="2085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2B9DDE3-B4E2-49FA-ACC0-50E7F660858D}"/>
              </a:ext>
            </a:extLst>
          </p:cNvPr>
          <p:cNvSpPr txBox="1">
            <a:spLocks/>
          </p:cNvSpPr>
          <p:nvPr/>
        </p:nvSpPr>
        <p:spPr>
          <a:xfrm>
            <a:off x="3715474" y="2561574"/>
            <a:ext cx="3124200" cy="838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দার্শনিক-সক্রেটিস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82918" y="338221"/>
            <a:ext cx="2424753" cy="2607070"/>
            <a:chOff x="152400" y="3449766"/>
            <a:chExt cx="3218641" cy="2798634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19DAD75F-8EE8-44C9-AD72-D1B3E20C3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114800"/>
              <a:ext cx="2743200" cy="2133600"/>
            </a:xfrm>
            <a:prstGeom prst="rect">
              <a:avLst/>
            </a:prstGeom>
          </p:spPr>
        </p:pic>
        <p:sp>
          <p:nvSpPr>
            <p:cNvPr id="9" name="Title 1">
              <a:extLst>
                <a:ext uri="{FF2B5EF4-FFF2-40B4-BE49-F238E27FC236}">
                  <a16:creationId xmlns="" xmlns:a16="http://schemas.microsoft.com/office/drawing/2014/main" id="{01BD4D92-6987-4447-85E2-8A9BC78202F8}"/>
                </a:ext>
              </a:extLst>
            </p:cNvPr>
            <p:cNvSpPr txBox="1">
              <a:spLocks/>
            </p:cNvSpPr>
            <p:nvPr/>
          </p:nvSpPr>
          <p:spPr>
            <a:xfrm rot="2962219">
              <a:off x="1751019" y="3936312"/>
              <a:ext cx="2106568" cy="113347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রাষ্ট্রবিজ্ঞানের জনক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3157350-8FEE-49E5-AF5E-865BA029336A}"/>
              </a:ext>
            </a:extLst>
          </p:cNvPr>
          <p:cNvSpPr/>
          <p:nvPr/>
        </p:nvSpPr>
        <p:spPr>
          <a:xfrm>
            <a:off x="6109663" y="2855339"/>
            <a:ext cx="2590800" cy="6390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স্টে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টল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39032" y="2991134"/>
            <a:ext cx="2810189" cy="3171697"/>
            <a:chOff x="339032" y="2991134"/>
            <a:chExt cx="2810189" cy="3171697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E6CDCC10-39BB-4681-A889-3115544EF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032" y="4003832"/>
              <a:ext cx="2419978" cy="2158999"/>
            </a:xfrm>
            <a:prstGeom prst="rect">
              <a:avLst/>
            </a:prstGeom>
          </p:spPr>
        </p:pic>
        <p:sp>
          <p:nvSpPr>
            <p:cNvPr id="12" name="Title 1">
              <a:extLst>
                <a:ext uri="{FF2B5EF4-FFF2-40B4-BE49-F238E27FC236}">
                  <a16:creationId xmlns="" xmlns:a16="http://schemas.microsoft.com/office/drawing/2014/main" id="{091BCCCE-0791-4B87-B007-4D168AEDA72D}"/>
                </a:ext>
              </a:extLst>
            </p:cNvPr>
            <p:cNvSpPr txBox="1">
              <a:spLocks/>
            </p:cNvSpPr>
            <p:nvPr/>
          </p:nvSpPr>
          <p:spPr>
            <a:xfrm>
              <a:off x="653696" y="2991134"/>
              <a:ext cx="2495525" cy="106679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সূর্য দেবতাঃ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2E864C8-1095-4C52-937E-B58E71256E12}"/>
              </a:ext>
            </a:extLst>
          </p:cNvPr>
          <p:cNvSpPr/>
          <p:nvPr/>
        </p:nvSpPr>
        <p:spPr>
          <a:xfrm>
            <a:off x="341779" y="619331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অ্যাপোলো</a:t>
            </a:r>
            <a:endParaRPr lang="en-US" sz="3200" dirty="0">
              <a:solidFill>
                <a:srgbClr val="0070C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32663" y="3172898"/>
            <a:ext cx="2829026" cy="3169354"/>
            <a:chOff x="3732663" y="3172898"/>
            <a:chExt cx="2829026" cy="3169354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EA6EA634-F05F-47DA-BAC9-92C098CDE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2663" y="4055115"/>
              <a:ext cx="2287137" cy="2287137"/>
            </a:xfrm>
            <a:prstGeom prst="rect">
              <a:avLst/>
            </a:prstGeom>
          </p:spPr>
        </p:pic>
        <p:sp>
          <p:nvSpPr>
            <p:cNvPr id="15" name="Title 1">
              <a:extLst>
                <a:ext uri="{FF2B5EF4-FFF2-40B4-BE49-F238E27FC236}">
                  <a16:creationId xmlns="" xmlns:a16="http://schemas.microsoft.com/office/drawing/2014/main" id="{772DAE3D-F9F7-4EAB-8F10-8B8035BF91A4}"/>
                </a:ext>
              </a:extLst>
            </p:cNvPr>
            <p:cNvSpPr txBox="1">
              <a:spLocks/>
            </p:cNvSpPr>
            <p:nvPr/>
          </p:nvSpPr>
          <p:spPr>
            <a:xfrm>
              <a:off x="3746011" y="3172898"/>
              <a:ext cx="2815678" cy="91439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bn-BD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l"/>
              <a:r>
                <a:rPr lang="bn-IN" sz="2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চিকিৎসা বিজ্ঞানীঃ </a:t>
              </a:r>
              <a:endPara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DDAD16F-BB10-4D45-B0B2-DC83889ACC79}"/>
              </a:ext>
            </a:extLst>
          </p:cNvPr>
          <p:cNvSpPr/>
          <p:nvPr/>
        </p:nvSpPr>
        <p:spPr>
          <a:xfrm>
            <a:off x="4164842" y="6083194"/>
            <a:ext cx="2438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হিপোক্রেটস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02908" y="3829975"/>
            <a:ext cx="2667000" cy="2489200"/>
            <a:chOff x="6187167" y="3656852"/>
            <a:chExt cx="2667000" cy="2489200"/>
          </a:xfrm>
        </p:grpSpPr>
        <p:pic>
          <p:nvPicPr>
            <p:cNvPr id="17" name="Picture 16">
              <a:extLst>
                <a:ext uri="{FF2B5EF4-FFF2-40B4-BE49-F238E27FC236}">
                  <a16:creationId xmlns="" xmlns:a16="http://schemas.microsoft.com/office/drawing/2014/main" id="{B277E206-1C58-42A0-B5AA-EC4503C74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6749" y="3835308"/>
              <a:ext cx="2514600" cy="231074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6FFE1AE0-1A09-45A9-90CC-19C205D16DDC}"/>
                </a:ext>
              </a:extLst>
            </p:cNvPr>
            <p:cNvSpPr/>
            <p:nvPr/>
          </p:nvSpPr>
          <p:spPr>
            <a:xfrm>
              <a:off x="6187167" y="3656852"/>
              <a:ext cx="2667000" cy="7413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IN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ডেলফিল মন্দির </a:t>
              </a:r>
              <a:endParaRPr lang="en-US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BC539C84-2EB8-4A2E-8840-7886C282652B}"/>
              </a:ext>
            </a:extLst>
          </p:cNvPr>
          <p:cNvSpPr txBox="1">
            <a:spLocks/>
          </p:cNvSpPr>
          <p:nvPr/>
        </p:nvSpPr>
        <p:spPr>
          <a:xfrm>
            <a:off x="1730286" y="-200063"/>
            <a:ext cx="4548822" cy="8937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কিছু ছবি দেখি...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 animBg="1"/>
      <p:bldP spid="13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E62C209-3967-490D-8066-DEF57E90A005}"/>
              </a:ext>
            </a:extLst>
          </p:cNvPr>
          <p:cNvSpPr txBox="1"/>
          <p:nvPr/>
        </p:nvSpPr>
        <p:spPr>
          <a:xfrm>
            <a:off x="1828800" y="30480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গ্রিক সভ্যতা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60426CE-4597-4CB8-AEBF-2868485D247F}"/>
              </a:ext>
            </a:extLst>
          </p:cNvPr>
          <p:cNvSpPr/>
          <p:nvPr/>
        </p:nvSpPr>
        <p:spPr>
          <a:xfrm>
            <a:off x="1371600" y="990600"/>
            <a:ext cx="50292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 পাঠ-----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4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C89AF1C-7662-4D5B-805E-F6244D8011B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09600" y="0"/>
            <a:ext cx="6858000" cy="1697037"/>
          </a:xfrm>
          <a:prstGeom prst="downArrowCallout">
            <a:avLst>
              <a:gd name="adj1" fmla="val 49060"/>
              <a:gd name="adj2" fmla="val 31015"/>
              <a:gd name="adj3" fmla="val 22431"/>
              <a:gd name="adj4" fmla="val 59942"/>
            </a:avLst>
          </a:prstGeom>
          <a:solidFill>
            <a:schemeClr val="accent1"/>
          </a:solidFill>
          <a:ln w="38100"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 err="1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143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7072A2C-C56A-45AA-B7BC-9A1871464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46" y="2001837"/>
            <a:ext cx="9144000" cy="48561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IN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ক্ষার্থীরা-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গ্রিসের স্পার্টা ও এথেন্সের নগর রাষ্ট্র সম্পর্কে জানতে ও বলতে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গ্রিসের সংস্কারকদের নাম ও অবদান সম্পর্কে জানতে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গ্রিসের শিক্ষা,বিজ্ঞান,সাহিত্য, ধর্ম ও দেবতাদের সম্পর্কে </a:t>
            </a:r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বলতে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endParaRPr lang="bn-IN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0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2B3E9-520C-4A97-A7F3-355D374A5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19200"/>
            <a:ext cx="68580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 নগর রাষ্ট্র – স্পার্টা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D6E24B-E23D-400D-BA9C-FFF658C39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44195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স্পার্টা একটি নগর রাষ্ট্র। এখানে মানুষের মানবিক উন্নতির দিকে নজর না দিয়ে সামরিক শক্তি সঞ্চয়ের দিকে তাদের দৃষ্টি ছিল বেশি।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৮০০ খ্রিষ্টপূর্বাদ্বে দীর্ঘ যুদ্ধের পর ডোরিয় যোদ্ধারা স্পার্টা দখল করতে সক্ষম হয়েছিল।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পরাজিত স্থানীয় অধিবাসিদের ভূমিদাস বা হেলট বলা হতো।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পরাজিত অধিবাসীরা সংখ্যায় বেশি হওয়ায় ক্ষমতা টিকিয়ে রাখা আর বিদ্রোহ দমন ছাড়া স্পার্টার রাজাদের মাথায় আর কোন চিন্তা ছিল না।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সরকারের মূল উদ্দেশ্য ছিল যুদ্ধের জন্য নাগরিকদের প্রস্তত করা ও যুদ্ধ পরিচালনা করা।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সামরিক দিকে অত্যাধিক মনোযোগ দেওয়ার কারনে সামাজিক, রাজনৈতিক।অর্থনৈতিক এবং সাংস্কৃতিক ক্ষেত্রে তারা ছিল অনগ্রসর।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56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858000" cy="990599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নগররাষ্ট্র-এথেন্স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063" y="2209800"/>
            <a:ext cx="6858000" cy="3048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গ্রিসে প্রথম গণতন্ত্রের সূচনা হয়। তবে প্রথম দিকে এথেন্স ছিল রাজতন্ত্র।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আগে অভিজাত পরিবারের সন্তান অভিজাত বলে গণ্য হতো।কিন্তু সপ্তম খ্রিষ্টপূর্বাদ্বের মাঝামাঝি সময়ে রাষ্ট্রব্যবস্থায় এক পরিবর্তন আসে।অর্থের মানদন্ডে অভিজাত হিসেবে স্বীকৃতি দেওয়া হলো।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5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BB01D-3A06-4E2B-AEA6-041B882C1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799"/>
            <a:ext cx="2743200" cy="762000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সোলন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94DD7B-1B8F-4CD5-A084-9A78F9CC6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858000" cy="5181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দেশে মারাত্মক সংকটের সময় কয়েকজন সংস্কারের মধ্যে সবচেয়ে খ্যাতিমান ছিলেন অভিজাত বংশে জন্ম নেওয়া সোলন।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নতুন আইন প্রণয়ন করেন এবং গ্রিক আইনের কঠোরতা হ্রাস করেন।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ঋণ থেকে কৃষকদের মুক্ত করার আইন পাস  করেন।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তাঁর সময় অনেক অর্থনৈতিক সংস্কারও করা হয়।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798</TotalTime>
  <Words>1196</Words>
  <Application>Microsoft Office PowerPoint</Application>
  <PresentationFormat>On-screen Show (4:3)</PresentationFormat>
  <Paragraphs>163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NikoshBAN</vt:lpstr>
      <vt:lpstr>Trebuchet MS</vt:lpstr>
      <vt:lpstr>Vrinda</vt:lpstr>
      <vt:lpstr>Wingdings</vt:lpstr>
      <vt:lpstr>Wingdings 3</vt:lpstr>
      <vt:lpstr>Office Theme</vt:lpstr>
      <vt:lpstr>1_Office Theme</vt:lpstr>
      <vt:lpstr>Facet</vt:lpstr>
      <vt:lpstr>PowerPoint Presentation</vt:lpstr>
      <vt:lpstr>PowerPoint Presentation</vt:lpstr>
      <vt:lpstr>PowerPoint Presentation</vt:lpstr>
      <vt:lpstr>দার্শনিক-প্লেটো </vt:lpstr>
      <vt:lpstr>PowerPoint Presentation</vt:lpstr>
      <vt:lpstr>শিখনফল</vt:lpstr>
      <vt:lpstr>সামরিক নগর রাষ্ট্র – স্পার্টা </vt:lpstr>
      <vt:lpstr>নগররাষ্ট্র-এথেন্স </vt:lpstr>
      <vt:lpstr> সোলন </vt:lpstr>
      <vt:lpstr>পিসিসট্রেটাস এবং ক্লিসথেনিস </vt:lpstr>
      <vt:lpstr>পেরিক্লিস </vt:lpstr>
      <vt:lpstr> </vt:lpstr>
      <vt:lpstr> </vt:lpstr>
      <vt:lpstr>শিক্ষাঃ  </vt:lpstr>
      <vt:lpstr> </vt:lpstr>
      <vt:lpstr>সাহিত্য </vt:lpstr>
      <vt:lpstr>ধর্মঃ </vt:lpstr>
      <vt:lpstr>বিভিন্ন দেবতা  </vt:lpstr>
      <vt:lpstr>দর্শন  </vt:lpstr>
      <vt:lpstr>বিজ্ঞান </vt:lpstr>
      <vt:lpstr>স্থাপত্য ও ভাস্কর্য  </vt:lpstr>
      <vt:lpstr>মৃৎপাত্র </vt:lpstr>
      <vt:lpstr>খেলাধুলা  </vt:lpstr>
      <vt:lpstr>তীরধনুক ছোড়া </vt:lpstr>
      <vt:lpstr>PowerPoint Presentation</vt:lpstr>
      <vt:lpstr>মূল্যায়ন </vt:lpstr>
      <vt:lpstr>মূল্যায়নঃ</vt:lpstr>
      <vt:lpstr>মূল্যায়নঃ </vt:lpstr>
      <vt:lpstr>বাড়ির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FixIT</dc:creator>
  <cp:lastModifiedBy>User</cp:lastModifiedBy>
  <cp:revision>158</cp:revision>
  <dcterms:created xsi:type="dcterms:W3CDTF">2006-08-16T00:00:00Z</dcterms:created>
  <dcterms:modified xsi:type="dcterms:W3CDTF">2020-04-11T06:45:55Z</dcterms:modified>
</cp:coreProperties>
</file>