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1" r:id="rId3"/>
    <p:sldId id="258" r:id="rId4"/>
    <p:sldId id="259" r:id="rId5"/>
    <p:sldId id="260" r:id="rId6"/>
    <p:sldId id="292" r:id="rId7"/>
    <p:sldId id="293" r:id="rId8"/>
    <p:sldId id="295" r:id="rId9"/>
    <p:sldId id="294" r:id="rId10"/>
    <p:sldId id="307" r:id="rId11"/>
    <p:sldId id="296" r:id="rId12"/>
    <p:sldId id="299" r:id="rId13"/>
    <p:sldId id="300" r:id="rId14"/>
    <p:sldId id="298" r:id="rId15"/>
    <p:sldId id="301" r:id="rId16"/>
    <p:sldId id="302" r:id="rId17"/>
    <p:sldId id="30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4E5-B2E4-4E22-804E-3B878B0C1E03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FCC6-A3A6-4DA2-BDA1-1D91D2B6D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7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4E5-B2E4-4E22-804E-3B878B0C1E03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FCC6-A3A6-4DA2-BDA1-1D91D2B6D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3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4E5-B2E4-4E22-804E-3B878B0C1E03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FCC6-A3A6-4DA2-BDA1-1D91D2B6D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9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4E5-B2E4-4E22-804E-3B878B0C1E03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FCC6-A3A6-4DA2-BDA1-1D91D2B6D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1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4E5-B2E4-4E22-804E-3B878B0C1E03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FCC6-A3A6-4DA2-BDA1-1D91D2B6D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6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4E5-B2E4-4E22-804E-3B878B0C1E03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FCC6-A3A6-4DA2-BDA1-1D91D2B6D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4E5-B2E4-4E22-804E-3B878B0C1E03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FCC6-A3A6-4DA2-BDA1-1D91D2B6D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1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4E5-B2E4-4E22-804E-3B878B0C1E03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FCC6-A3A6-4DA2-BDA1-1D91D2B6D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9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4E5-B2E4-4E22-804E-3B878B0C1E03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FCC6-A3A6-4DA2-BDA1-1D91D2B6D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5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4E5-B2E4-4E22-804E-3B878B0C1E03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FCC6-A3A6-4DA2-BDA1-1D91D2B6D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3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4E5-B2E4-4E22-804E-3B878B0C1E03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FCC6-A3A6-4DA2-BDA1-1D91D2B6D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8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000">
              <a:srgbClr val="FF0000">
                <a:alpha val="62000"/>
              </a:srgbClr>
            </a:gs>
            <a:gs pos="62000">
              <a:srgbClr val="FFFF00">
                <a:alpha val="64000"/>
              </a:srgbClr>
            </a:gs>
            <a:gs pos="49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3F4E5-B2E4-4E22-804E-3B878B0C1E03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5FCC6-A3A6-4DA2-BDA1-1D91D2B6D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5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4296"/>
            <a:ext cx="9148300" cy="6870879"/>
            <a:chOff x="0" y="-4296"/>
            <a:chExt cx="9148300" cy="68708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308" y="0"/>
              <a:ext cx="5063383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76"/>
            <a:stretch/>
          </p:blipFill>
          <p:spPr>
            <a:xfrm>
              <a:off x="1342702" y="0"/>
              <a:ext cx="705039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76"/>
            <a:stretch/>
          </p:blipFill>
          <p:spPr>
            <a:xfrm>
              <a:off x="645097" y="0"/>
              <a:ext cx="705039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76"/>
            <a:stretch/>
          </p:blipFill>
          <p:spPr>
            <a:xfrm>
              <a:off x="0" y="0"/>
              <a:ext cx="705039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11" r="215" b="10391"/>
            <a:stretch/>
          </p:blipFill>
          <p:spPr>
            <a:xfrm>
              <a:off x="7044741" y="0"/>
              <a:ext cx="476519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11" r="215" b="10391"/>
            <a:stretch/>
          </p:blipFill>
          <p:spPr>
            <a:xfrm>
              <a:off x="7441842" y="-2148"/>
              <a:ext cx="476519" cy="68601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11" r="215" b="10391"/>
            <a:stretch/>
          </p:blipFill>
          <p:spPr>
            <a:xfrm>
              <a:off x="7877579" y="-4296"/>
              <a:ext cx="476519" cy="68622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11" r="215" b="10391"/>
            <a:stretch/>
          </p:blipFill>
          <p:spPr>
            <a:xfrm>
              <a:off x="8248922" y="6435"/>
              <a:ext cx="476519" cy="68601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11" r="215" b="10391"/>
            <a:stretch/>
          </p:blipFill>
          <p:spPr>
            <a:xfrm>
              <a:off x="8671781" y="4287"/>
              <a:ext cx="476519" cy="686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96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3727781" y="371733"/>
            <a:ext cx="1578315" cy="1585855"/>
          </a:xfrm>
          <a:custGeom>
            <a:avLst/>
            <a:gdLst>
              <a:gd name="connsiteX0" fmla="*/ 0 w 1412380"/>
              <a:gd name="connsiteY0" fmla="*/ 678299 h 1356598"/>
              <a:gd name="connsiteX1" fmla="*/ 706190 w 1412380"/>
              <a:gd name="connsiteY1" fmla="*/ 0 h 1356598"/>
              <a:gd name="connsiteX2" fmla="*/ 1412380 w 1412380"/>
              <a:gd name="connsiteY2" fmla="*/ 678299 h 1356598"/>
              <a:gd name="connsiteX3" fmla="*/ 706190 w 1412380"/>
              <a:gd name="connsiteY3" fmla="*/ 1356598 h 1356598"/>
              <a:gd name="connsiteX4" fmla="*/ 0 w 1412380"/>
              <a:gd name="connsiteY4" fmla="*/ 678299 h 135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380" h="1356598">
                <a:moveTo>
                  <a:pt x="0" y="678299"/>
                </a:moveTo>
                <a:cubicBezTo>
                  <a:pt x="0" y="303685"/>
                  <a:pt x="316172" y="0"/>
                  <a:pt x="706190" y="0"/>
                </a:cubicBezTo>
                <a:cubicBezTo>
                  <a:pt x="1096208" y="0"/>
                  <a:pt x="1412380" y="303685"/>
                  <a:pt x="1412380" y="678299"/>
                </a:cubicBezTo>
                <a:cubicBezTo>
                  <a:pt x="1412380" y="1052913"/>
                  <a:pt x="1096208" y="1356598"/>
                  <a:pt x="706190" y="1356598"/>
                </a:cubicBezTo>
                <a:cubicBezTo>
                  <a:pt x="316172" y="1356598"/>
                  <a:pt x="0" y="1052913"/>
                  <a:pt x="0" y="678299"/>
                </a:cubicBez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  <a:alpha val="51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42398" tIns="234229" rIns="242398" bIns="23422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লিখিত</a:t>
            </a:r>
            <a:r>
              <a:rPr lang="en-US" sz="2800" kern="12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2800" kern="12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ভাষা</a:t>
            </a:r>
            <a:endParaRPr lang="en-US" sz="2800" kern="12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2899" y="1944704"/>
            <a:ext cx="4250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লিখিত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ভাষা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কাকে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বলে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?</a:t>
            </a:r>
            <a:endParaRPr lang="en-US" sz="4000" dirty="0">
              <a:solidFill>
                <a:schemeClr val="accent6">
                  <a:lumMod val="50000"/>
                </a:schemeClr>
              </a:solidFill>
              <a:cs typeface="Ekushey Azad" panose="03080603080002020207" pitchFamily="66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7858" y="1915102"/>
            <a:ext cx="7456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লিখিত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ভাষা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হচ্ছে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লেখার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মাধ্যমে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সৃষ্ট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ভাষা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;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যা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চোখে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দেখা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যায়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cs typeface="Ekushey Azad" panose="03080603080002020207" pitchFamily="66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2962" y="1947408"/>
            <a:ext cx="4151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লিখিত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ভাষা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কত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প্রকার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?</a:t>
            </a:r>
            <a:endParaRPr lang="en-US" sz="4000" dirty="0">
              <a:solidFill>
                <a:schemeClr val="accent6">
                  <a:lumMod val="50000"/>
                </a:schemeClr>
              </a:solidFill>
              <a:cs typeface="Ekushey Azad" panose="03080603080002020207" pitchFamily="66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0928" y="1941852"/>
            <a:ext cx="4151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লিখিত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ভাষা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দুই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প্রকার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?</a:t>
            </a:r>
            <a:endParaRPr lang="en-US" sz="4000" dirty="0">
              <a:solidFill>
                <a:schemeClr val="accent6">
                  <a:lumMod val="50000"/>
                </a:schemeClr>
              </a:solidFill>
              <a:cs typeface="Ekushey Azad" panose="03080603080002020207" pitchFamily="66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812338" y="490900"/>
            <a:ext cx="1412380" cy="1356598"/>
          </a:xfrm>
          <a:custGeom>
            <a:avLst/>
            <a:gdLst>
              <a:gd name="connsiteX0" fmla="*/ 0 w 1412380"/>
              <a:gd name="connsiteY0" fmla="*/ 678299 h 1356598"/>
              <a:gd name="connsiteX1" fmla="*/ 706190 w 1412380"/>
              <a:gd name="connsiteY1" fmla="*/ 0 h 1356598"/>
              <a:gd name="connsiteX2" fmla="*/ 1412380 w 1412380"/>
              <a:gd name="connsiteY2" fmla="*/ 678299 h 1356598"/>
              <a:gd name="connsiteX3" fmla="*/ 706190 w 1412380"/>
              <a:gd name="connsiteY3" fmla="*/ 1356598 h 1356598"/>
              <a:gd name="connsiteX4" fmla="*/ 0 w 1412380"/>
              <a:gd name="connsiteY4" fmla="*/ 678299 h 135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380" h="1356598">
                <a:moveTo>
                  <a:pt x="0" y="678299"/>
                </a:moveTo>
                <a:cubicBezTo>
                  <a:pt x="0" y="303685"/>
                  <a:pt x="316172" y="0"/>
                  <a:pt x="706190" y="0"/>
                </a:cubicBezTo>
                <a:cubicBezTo>
                  <a:pt x="1096208" y="0"/>
                  <a:pt x="1412380" y="303685"/>
                  <a:pt x="1412380" y="678299"/>
                </a:cubicBezTo>
                <a:cubicBezTo>
                  <a:pt x="1412380" y="1052913"/>
                  <a:pt x="1096208" y="1356598"/>
                  <a:pt x="706190" y="1356598"/>
                </a:cubicBezTo>
                <a:cubicBezTo>
                  <a:pt x="316172" y="1356598"/>
                  <a:pt x="0" y="1052913"/>
                  <a:pt x="0" y="678299"/>
                </a:cubicBezTo>
                <a:close/>
              </a:path>
            </a:pathLst>
          </a:custGeom>
          <a:solidFill>
            <a:srgbClr val="00B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42398" tIns="234229" rIns="242398" bIns="23422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cs typeface="Ekushey Azad" panose="03080603080002020207" pitchFamily="66"/>
              </a:rPr>
              <a:t>সাধু</a:t>
            </a:r>
            <a:endParaRPr lang="en-US" sz="3200" kern="1200" dirty="0">
              <a:cs typeface="Ekushey Azad" panose="03080603080002020207" pitchFamily="66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829047" y="468798"/>
            <a:ext cx="1366850" cy="1366850"/>
          </a:xfrm>
          <a:custGeom>
            <a:avLst/>
            <a:gdLst>
              <a:gd name="connsiteX0" fmla="*/ 0 w 1366850"/>
              <a:gd name="connsiteY0" fmla="*/ 683425 h 1366850"/>
              <a:gd name="connsiteX1" fmla="*/ 683425 w 1366850"/>
              <a:gd name="connsiteY1" fmla="*/ 0 h 1366850"/>
              <a:gd name="connsiteX2" fmla="*/ 1366850 w 1366850"/>
              <a:gd name="connsiteY2" fmla="*/ 683425 h 1366850"/>
              <a:gd name="connsiteX3" fmla="*/ 683425 w 1366850"/>
              <a:gd name="connsiteY3" fmla="*/ 1366850 h 1366850"/>
              <a:gd name="connsiteX4" fmla="*/ 0 w 1366850"/>
              <a:gd name="connsiteY4" fmla="*/ 683425 h 13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850" h="1366850">
                <a:moveTo>
                  <a:pt x="0" y="683425"/>
                </a:moveTo>
                <a:cubicBezTo>
                  <a:pt x="0" y="305980"/>
                  <a:pt x="305980" y="0"/>
                  <a:pt x="683425" y="0"/>
                </a:cubicBezTo>
                <a:cubicBezTo>
                  <a:pt x="1060870" y="0"/>
                  <a:pt x="1366850" y="305980"/>
                  <a:pt x="1366850" y="683425"/>
                </a:cubicBezTo>
                <a:cubicBezTo>
                  <a:pt x="1366850" y="1060870"/>
                  <a:pt x="1060870" y="1366850"/>
                  <a:pt x="683425" y="1366850"/>
                </a:cubicBezTo>
                <a:cubicBezTo>
                  <a:pt x="305980" y="1366850"/>
                  <a:pt x="0" y="1060870"/>
                  <a:pt x="0" y="683425"/>
                </a:cubicBezTo>
                <a:close/>
              </a:path>
            </a:pathLst>
          </a:custGeom>
          <a:solidFill>
            <a:schemeClr val="accent6">
              <a:alpha val="67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2941338"/>
              <a:satOff val="-4091"/>
              <a:lumOff val="-1569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30651" tIns="230651" rIns="230651" bIns="2306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cs typeface="Ekushey Azad" panose="03080603080002020207" pitchFamily="66"/>
              </a:rPr>
              <a:t>চলিত</a:t>
            </a:r>
            <a:endParaRPr lang="en-US" sz="3200" kern="1200" dirty="0">
              <a:cs typeface="Ekushey Azad" panose="03080603080002020207" pitchFamily="66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9527" y="3477290"/>
            <a:ext cx="3932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চলিত</a:t>
            </a:r>
            <a:r>
              <a:rPr lang="en-US" sz="40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ভাষা</a:t>
            </a:r>
            <a:r>
              <a:rPr lang="en-US" sz="40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কাকে</a:t>
            </a:r>
            <a:r>
              <a:rPr lang="en-US" sz="40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বলে</a:t>
            </a:r>
            <a:r>
              <a:rPr lang="en-US" sz="4000" dirty="0" smtClean="0">
                <a:solidFill>
                  <a:srgbClr val="0070C0"/>
                </a:solidFill>
                <a:cs typeface="Ekushey Azad" panose="03080603080002020207" pitchFamily="66"/>
              </a:rPr>
              <a:t>?</a:t>
            </a:r>
            <a:endParaRPr lang="en-US" sz="4000" dirty="0">
              <a:solidFill>
                <a:srgbClr val="0070C0"/>
              </a:solidFill>
              <a:cs typeface="Ekushey Azad" panose="03080603080002020207" pitchFamily="66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3945" y="4115867"/>
            <a:ext cx="79462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সংক্ষেপে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চলিত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ভাষা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হচ্ছে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এমন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এক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ভাষারীতি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যার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শব্দসমূহ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বিভিন্ন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অঞ্চলে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মানুষের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মুখের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ভাষা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থেকে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সংগ্রহ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এমন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কিছু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শব্দ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যে-গুলো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সকল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অঞ্চলের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লোকেরা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বুঝতে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পারে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। এ-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ভাষাও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নির্দিষ্ট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আঞ্চলিকতা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মুক্ত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।</a:t>
            </a:r>
            <a:endParaRPr lang="en-US" sz="3200" dirty="0">
              <a:solidFill>
                <a:srgbClr val="0070C0"/>
              </a:solidFill>
              <a:cs typeface="Ekushey Azad" panose="03080603080002020207" pitchFamily="66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09869" y="3490744"/>
            <a:ext cx="378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সাধু</a:t>
            </a:r>
            <a:r>
              <a:rPr lang="en-US" sz="40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ভাষা</a:t>
            </a:r>
            <a:r>
              <a:rPr lang="en-US" sz="40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কাকে</a:t>
            </a:r>
            <a:r>
              <a:rPr lang="en-US" sz="40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বলে</a:t>
            </a:r>
            <a:r>
              <a:rPr lang="en-US" sz="4000" dirty="0" smtClean="0">
                <a:solidFill>
                  <a:srgbClr val="7030A0"/>
                </a:solidFill>
                <a:cs typeface="Ekushey Azad" panose="03080603080002020207" pitchFamily="66"/>
              </a:rPr>
              <a:t>?</a:t>
            </a:r>
            <a:endParaRPr lang="en-US" sz="4000" dirty="0">
              <a:solidFill>
                <a:srgbClr val="7030A0"/>
              </a:solidFill>
              <a:cs typeface="Ekushey Azad" panose="03080603080002020207" pitchFamily="66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012" y="4129309"/>
            <a:ext cx="7866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সংক্ষেপে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সাধু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ভাষা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হচ্ছে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এমন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এক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ভাষারীতি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যার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শব্দসমূহ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রীতি-পদ্ধতি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সংস্কৃত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পণ্ডিতগণ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তাদের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নিজেদের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পাণ্ডিত্ব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প্রদর্শের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বিশেষ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প্রয়োজনে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সৃষ্টি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করেছিলেন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লিখিত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বাংলা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ভাষা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বিকাশের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প্রথম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দিকে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এ-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রীতি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-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পদ্ধতি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অনুসরণ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করা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হতো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।</a:t>
            </a:r>
            <a:endParaRPr lang="en-US" sz="3200" dirty="0">
              <a:solidFill>
                <a:srgbClr val="7030A0"/>
              </a:solidFill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185594686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5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"/>
                            </p:stCondLst>
                            <p:childTnLst>
                              <p:par>
                                <p:cTn id="6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111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"/>
                            </p:stCondLst>
                            <p:childTnLst>
                              <p:par>
                                <p:cTn id="7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40573 0.3027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513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39965 0.3037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3792" y="3090925"/>
            <a:ext cx="80750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বি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দ্র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.</a:t>
            </a:r>
          </a:p>
          <a:p>
            <a:pPr algn="just"/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মৌখিক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প্রমিত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ভাষার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লিখিত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রূপই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চলিত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ভাষা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বর্তমানে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সাধু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ভাষায়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লোকে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কথা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Ekushey Mohua" panose="03080603080002020207" pitchFamily="66"/>
              </a:rPr>
              <a:t>যেমন</a:t>
            </a:r>
            <a:r>
              <a:rPr lang="en-US" sz="3200" dirty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বলে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না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তেমনি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নতুন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কিছু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লেখেও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না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বর্তমানে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সৃষ্টিশীল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কাজে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গল্প,কবিতা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উপন্যাস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নাটকে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)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আঞ্চলিক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ভাষার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ব্যবহার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বেড়েছে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অর্থা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ৎ,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আঞ্চলিক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ভাষা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কেবল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মৌখিক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ভাষা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হিসেবে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সীমাবদ্ধ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নয়</a:t>
            </a:r>
            <a:r>
              <a:rPr lang="en-US" sz="3200" dirty="0" smtClean="0">
                <a:solidFill>
                  <a:srgbClr val="FF0000"/>
                </a:solidFill>
                <a:cs typeface="Ekushey Mohua" panose="03080603080002020207" pitchFamily="66"/>
              </a:rPr>
              <a:t>।</a:t>
            </a:r>
            <a:endParaRPr lang="en-US" sz="3200" dirty="0">
              <a:solidFill>
                <a:srgbClr val="FF0000"/>
              </a:solidFill>
              <a:cs typeface="Ekushey Mohua" panose="03080603080002020207" pitchFamily="66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65171" y="257577"/>
            <a:ext cx="2846231" cy="278183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5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6443" y="365800"/>
            <a:ext cx="6191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Mohua" panose="03080603080002020207" pitchFamily="66"/>
              </a:rPr>
              <a:t>এসো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Mohua" panose="03080603080002020207" pitchFamily="66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Mohua" panose="03080603080002020207" pitchFamily="66"/>
              </a:rPr>
              <a:t>দু’টি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Mohua" panose="03080603080002020207" pitchFamily="66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Mohua" panose="03080603080002020207" pitchFamily="66"/>
              </a:rPr>
              <a:t>ভাষারীতি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Mohua" panose="03080603080002020207" pitchFamily="66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Mohua" panose="03080603080002020207" pitchFamily="66"/>
              </a:rPr>
              <a:t>দেখি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Mohua" panose="03080603080002020207" pitchFamily="66"/>
              </a:rPr>
              <a:t>-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Ekushey Mohua" panose="03080603080002020207" pitchFamily="6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066" y="1210609"/>
            <a:ext cx="78818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‍‍“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এই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পরম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রমণীয়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স্থানে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কিয়ৎক্ষণ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সঞ্চরণ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করিয়া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রাজকুমার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অশ্ব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হইতে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অবতীর্ণ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হইলেন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এবং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সমীপবর্তী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বকুলবৃক্ষের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স্কন্ধে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অশ্ববন্ধন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করিয়া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সরোবরে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অবগাহনপূর্বক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স্নান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করিলেন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অনন্তর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অনতিদূরবর্তী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দেবাদিদেব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মহাদেবের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মন্দিরে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প্রবেশপূর্বক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দর্শন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পূজা</a:t>
            </a:r>
            <a:r>
              <a:rPr lang="en-US" sz="2800" dirty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ও 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প্রণাম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করিয়া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কিয়ৎক্ষণ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পরে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বহির্গত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হইলেন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।”</a:t>
            </a:r>
          </a:p>
          <a:p>
            <a:pPr algn="r"/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বিদ্যাসাগর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বেতালপঞ্চবিংশতি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)</a:t>
            </a:r>
            <a:endParaRPr lang="en-US" sz="2800" dirty="0">
              <a:solidFill>
                <a:srgbClr val="7030A0"/>
              </a:solidFill>
              <a:cs typeface="Ekushey Mohua" panose="03080603080002020207" pitchFamily="6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555" y="4170605"/>
            <a:ext cx="7881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‍‍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এই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সুন্দর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জায়গায়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কিছু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সময়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ঘোরাঘুরি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রাজকুমার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ঘোড়া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থেকে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নামলেন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কাছেই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বকুল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গাছের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ডালে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ঘোড়াটা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বেঁধে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পদ্মফোঁটা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পুকুরে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ডুব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দিয়ে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গোসল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করলেন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;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তারপর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পাশেই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প্রধান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দেবতা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মহাদেবের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মন্দিরে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ঢুকে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দেখে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পূজা</a:t>
            </a:r>
            <a:r>
              <a:rPr lang="en-US" sz="2800" dirty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ও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প্রণাম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কিছু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সময়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পরে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বের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হলেন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3903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08" y="643945"/>
            <a:ext cx="8397026" cy="31810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cs typeface="Ekushey Mohua" panose="03080603080002020207" pitchFamily="66"/>
              </a:rPr>
              <a:t>এ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cs typeface="Ekushey Mohua" panose="03080603080002020207" pitchFamily="66"/>
              </a:rPr>
              <a:t>দুই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cs typeface="Ekushey Mohua" panose="03080603080002020207" pitchFamily="66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cs typeface="Ekushey Mohua" panose="03080603080002020207" pitchFamily="66"/>
              </a:rPr>
              <a:t>ভাষারীতিতে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cs typeface="Ekushey Mohua" panose="03080603080002020207" pitchFamily="66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cs typeface="Ekushey Mohua" panose="03080603080002020207" pitchFamily="66"/>
              </a:rPr>
              <a:t>কোনো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cs typeface="Ekushey Mohua" panose="03080603080002020207" pitchFamily="66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cs typeface="Ekushey Mohua" panose="03080603080002020207" pitchFamily="66"/>
              </a:rPr>
              <a:t>পার্থক্য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cs typeface="Ekushey Mohua" panose="03080603080002020207" pitchFamily="66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cs typeface="Ekushey Mohua" panose="03080603080002020207" pitchFamily="66"/>
              </a:rPr>
              <a:t>চোখে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cs typeface="Ekushey Mohua" panose="03080603080002020207" pitchFamily="66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cs typeface="Ekushey Mohua" panose="03080603080002020207" pitchFamily="66"/>
              </a:rPr>
              <a:t>পড়ে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cs typeface="Ekushey Mohua" panose="03080603080002020207" pitchFamily="66"/>
              </a:rPr>
              <a:t>?</a:t>
            </a:r>
            <a:endParaRPr lang="en-US" sz="5400" b="1" cap="none" spc="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/>
              <a:cs typeface="Ekushey Mohua" panose="03080603080002020207" pitchFamily="6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338" y="1390912"/>
            <a:ext cx="7753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সাধু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রীতি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সংস্কৃত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ব্যাকরণের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নিয়ম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অনুসরণ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এর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পদ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বিন্যাস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সুনির্দিষ্ট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সুনিয়ন্ত্রিত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যেমন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: “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বকুলবৃক্ষ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”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কখনই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“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বকুল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গাছ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”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হবে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না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। 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আবার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, “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অশ্ববন্ধন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করিয়া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”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কখনই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“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অশ্ব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বান্ধিয়া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”, “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অশ্ব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বেঁধে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”, “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ঘোড়াবন্ধন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করিয়া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”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হবে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Ekushey Mohua" panose="03080603080002020207" pitchFamily="66"/>
              </a:rPr>
              <a:t>না</a:t>
            </a:r>
            <a:r>
              <a:rPr lang="en-US" sz="2800" dirty="0" smtClean="0">
                <a:solidFill>
                  <a:srgbClr val="7030A0"/>
                </a:solidFill>
                <a:cs typeface="Ekushey Mohua" panose="03080603080002020207" pitchFamily="66"/>
              </a:rPr>
              <a:t>।</a:t>
            </a:r>
            <a:endParaRPr lang="en-US" sz="2800" dirty="0">
              <a:solidFill>
                <a:srgbClr val="7030A0"/>
              </a:solidFill>
              <a:cs typeface="Ekushey Mohua" panose="03080603080002020207" pitchFamily="6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190" y="3706964"/>
            <a:ext cx="7753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সাধু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রীতি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গুরুগম্ভীর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কেন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না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, এ-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ভাষা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রীতিতে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সন্ধি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সমাসবদ্ধ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শব্দ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বেশি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থাকে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। 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যেমন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কিয়ৎক্ষণ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রাজকুমার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বকুলবৃক্ষ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অশ্ববন্ধন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অবগাহনপূর্বক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দেবাদিদেব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প্রভৃতি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অবশ্য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বর্তমানে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ঠাট্রা-মস্করা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করতে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কেউ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কেউ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সাধু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রীতি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ব্যবহার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করেন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। এ-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কথা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নাটকের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সংলাপ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বক্তৃতার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ক্ষেত্রে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Ekushey Mohua" panose="03080603080002020207" pitchFamily="66"/>
              </a:rPr>
              <a:t>প্রযোজ্য</a:t>
            </a:r>
            <a:r>
              <a:rPr lang="en-US" sz="2800" dirty="0" smtClean="0">
                <a:solidFill>
                  <a:srgbClr val="0070C0"/>
                </a:solidFill>
                <a:cs typeface="Ekushey Mohua" panose="03080603080002020207" pitchFamily="66"/>
              </a:rPr>
              <a:t>।</a:t>
            </a:r>
            <a:endParaRPr lang="en-US" sz="2800" dirty="0">
              <a:solidFill>
                <a:srgbClr val="0070C0"/>
              </a:solidFill>
              <a:cs typeface="Ekushey Mohua" panose="03080603080002020207" pitchFamily="6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042" y="2107832"/>
            <a:ext cx="7753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সাধু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রীতিতে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তৎসম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বা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সংস্কৃত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শব্দ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বেশি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দেখা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যায়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।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প্রথম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উদ্ধৃতির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সকল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শব্দই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তৎসম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শব্দ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। </a:t>
            </a:r>
            <a:endParaRPr lang="en-US" sz="2800" dirty="0">
              <a:solidFill>
                <a:schemeClr val="accent6">
                  <a:lumMod val="50000"/>
                </a:schemeClr>
              </a:solidFill>
              <a:cs typeface="Ekushey Mohua" panose="03080603080002020207" pitchFamily="6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894" y="4153425"/>
            <a:ext cx="7753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সাধু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রীতি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সর্বনাম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ও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ক্রিয়া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পদের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বিশেষ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গঠন-পদ্ধতি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মেনে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চলে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।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যেমন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: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তাহার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উহার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ইহার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;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করিয়া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করিলেন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হইলেন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ইত্যাদি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Ekushey Mohua" panose="03080603080002020207" pitchFamily="66"/>
              </a:rPr>
              <a:t>।</a:t>
            </a:r>
            <a:endParaRPr lang="en-US" sz="2800" dirty="0">
              <a:solidFill>
                <a:schemeClr val="accent6">
                  <a:lumMod val="50000"/>
                </a:schemeClr>
              </a:solidFill>
              <a:cs typeface="Ekushey Mohua" panose="03080603080002020207" pitchFamily="6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190" y="1697860"/>
            <a:ext cx="7753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সাধারণ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মানুষের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মুখের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ভাষার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শব্দ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সংগ্রহ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চলিত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ভাষারীতি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সৃষ্টি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হয়েছে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এ-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ধারা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আজও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প্রবহমান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তাই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এ-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ভাষারীতি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পরিবর্তনশীল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।</a:t>
            </a:r>
            <a:endParaRPr lang="en-US" sz="2800" dirty="0">
              <a:solidFill>
                <a:srgbClr val="FF0000"/>
              </a:solidFill>
              <a:cs typeface="Ekushey Mohua" panose="03080603080002020207" pitchFamily="66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190" y="3977423"/>
            <a:ext cx="7753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চলিত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ভাষারীতিতে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তদ্ভব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শব্দের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ব্যবহার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বেশি</a:t>
            </a:r>
            <a:r>
              <a:rPr lang="en-US" sz="2800" dirty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সন্ধি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সমাসবদ্ধ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শব্দের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ব্যবহার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কম</a:t>
            </a:r>
            <a:r>
              <a:rPr lang="en-US" sz="2800" dirty="0">
                <a:solidFill>
                  <a:srgbClr val="002060"/>
                </a:solidFill>
                <a:cs typeface="Ekushey Mohua" panose="03080603080002020207" pitchFamily="66"/>
              </a:rPr>
              <a:t>,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এ-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কারণে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এটা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বুঝতে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সহজ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।</a:t>
            </a:r>
            <a:endParaRPr lang="en-US" sz="2800" dirty="0">
              <a:solidFill>
                <a:srgbClr val="002060"/>
              </a:solidFill>
              <a:cs typeface="Ekushey Mohua" panose="03080603080002020207" pitchFamily="66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190" y="1697860"/>
            <a:ext cx="7753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চলিত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ভাষারীতি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বক্তৃতা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আলাপ-আলোচনা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নাটকের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সংলাপের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জন্য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বেশি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Ekushey Mohua" panose="03080603080002020207" pitchFamily="66"/>
              </a:rPr>
              <a:t>উপযোগী</a:t>
            </a:r>
            <a:r>
              <a:rPr lang="en-US" sz="2800" dirty="0" smtClean="0">
                <a:solidFill>
                  <a:srgbClr val="002060"/>
                </a:solidFill>
                <a:cs typeface="Ekushey Mohua" panose="03080603080002020207" pitchFamily="66"/>
              </a:rPr>
              <a:t>। </a:t>
            </a:r>
            <a:endParaRPr lang="en-US" sz="2800" dirty="0">
              <a:solidFill>
                <a:srgbClr val="002060"/>
              </a:solidFill>
              <a:cs typeface="Ekushey Mohua" panose="03080603080002020207" pitchFamily="66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6190" y="3990302"/>
            <a:ext cx="7753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চলিত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ভাষারীতিতে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সর্বনাম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ক্রিয়া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পদের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সহজ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সংক্ষিপ্ত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রূপ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থাকে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যেমন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তার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করলেন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Mohua" panose="03080603080002020207" pitchFamily="66"/>
              </a:rPr>
              <a:t>প্রভৃতি</a:t>
            </a:r>
            <a:r>
              <a:rPr lang="en-US" sz="2800" dirty="0" smtClean="0">
                <a:solidFill>
                  <a:srgbClr val="FF0000"/>
                </a:solidFill>
                <a:cs typeface="Ekushey Mohua" panose="03080603080002020207" pitchFamily="66"/>
              </a:rPr>
              <a:t>।</a:t>
            </a:r>
            <a:endParaRPr lang="en-US" sz="2800" dirty="0">
              <a:solidFill>
                <a:srgbClr val="FF0000"/>
              </a:solidFill>
              <a:cs typeface="Ekushey Mohua" panose="03080603080002020207" pitchFamily="66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8166" y="648197"/>
            <a:ext cx="5474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/>
                <a:cs typeface="Ekushey Mohua" panose="03080603080002020207" pitchFamily="66"/>
              </a:rPr>
              <a:t>চলো</a:t>
            </a:r>
            <a:r>
              <a:rPr lang="en-US" sz="5400" b="1" cap="none" spc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/>
                <a:cs typeface="Ekushey Mohua" panose="03080603080002020207" pitchFamily="66"/>
              </a:rPr>
              <a:t> </a:t>
            </a:r>
            <a:r>
              <a:rPr lang="en-US" sz="5400" b="1" cap="none" spc="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/>
                <a:cs typeface="Ekushey Mohua" panose="03080603080002020207" pitchFamily="66"/>
              </a:rPr>
              <a:t>দেখি</a:t>
            </a:r>
            <a:r>
              <a:rPr lang="en-US" sz="5400" b="1" cap="none" spc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/>
                <a:cs typeface="Ekushey Mohua" panose="03080603080002020207" pitchFamily="66"/>
              </a:rPr>
              <a:t> </a:t>
            </a:r>
            <a:r>
              <a:rPr lang="en-US" sz="5400" b="1" cap="none" spc="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/>
                <a:cs typeface="Ekushey Mohua" panose="03080603080002020207" pitchFamily="66"/>
              </a:rPr>
              <a:t>পার্থক্যগুলো</a:t>
            </a:r>
            <a:r>
              <a:rPr lang="en-US" sz="5400" b="1" cap="none" spc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/>
                <a:cs typeface="Ekushey Mohua" panose="03080603080002020207" pitchFamily="66"/>
              </a:rPr>
              <a:t>-</a:t>
            </a:r>
            <a:endParaRPr lang="en-US" sz="5400" b="1" cap="none" spc="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/>
              <a:cs typeface="Ekushey Mohua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1039457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5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528" fill="hold" grpId="0" nodeType="click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528" fill="hold" grpId="0" nodeType="click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528" fill="hold" grpId="0" nodeType="click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528" fill="hold" grpId="0" nodeType="click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8" grpId="0"/>
      <p:bldP spid="8" grpId="1"/>
      <p:bldP spid="11" grpId="0"/>
      <p:bldP spid="11" grpId="1"/>
      <p:bldP spid="12" grpId="0"/>
      <p:bldP spid="13" grpId="0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1334" y="326227"/>
            <a:ext cx="5508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/>
                <a:cs typeface="Ekushey Mohua" panose="03080603080002020207" pitchFamily="66"/>
              </a:rPr>
              <a:t>চলো</a:t>
            </a:r>
            <a:r>
              <a:rPr lang="en-US" sz="5400" b="1" cap="none" spc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/>
                <a:cs typeface="Ekushey Mohua" panose="03080603080002020207" pitchFamily="66"/>
              </a:rPr>
              <a:t> </a:t>
            </a:r>
            <a:r>
              <a:rPr lang="en-US" sz="5400" b="1" cap="none" spc="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/>
                <a:cs typeface="Ekushey Mohua" panose="03080603080002020207" pitchFamily="66"/>
              </a:rPr>
              <a:t>দেখি</a:t>
            </a:r>
            <a:r>
              <a:rPr lang="en-US" sz="5400" b="1" cap="none" spc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/>
                <a:cs typeface="Ekushey Mohua" panose="03080603080002020207" pitchFamily="66"/>
              </a:rPr>
              <a:t> </a:t>
            </a:r>
            <a:r>
              <a:rPr lang="en-US" sz="5400" b="1" cap="none" spc="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/>
                <a:cs typeface="Ekushey Mohua" panose="03080603080002020207" pitchFamily="66"/>
              </a:rPr>
              <a:t>বই</a:t>
            </a:r>
            <a:r>
              <a:rPr lang="en-US" sz="5400" b="1" cap="none" spc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/>
                <a:cs typeface="Ekushey Mohua" panose="03080603080002020207" pitchFamily="66"/>
              </a:rPr>
              <a:t> </a:t>
            </a:r>
            <a:r>
              <a:rPr lang="en-US" sz="5400" b="1" cap="none" spc="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/>
                <a:cs typeface="Ekushey Mohua" panose="03080603080002020207" pitchFamily="66"/>
              </a:rPr>
              <a:t>কী</a:t>
            </a:r>
            <a:r>
              <a:rPr lang="en-US" sz="5400" b="1" cap="none" spc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/>
                <a:cs typeface="Ekushey Mohua" panose="03080603080002020207" pitchFamily="66"/>
              </a:rPr>
              <a:t> </a:t>
            </a:r>
            <a:r>
              <a:rPr lang="en-US" sz="5400" b="1" cap="none" spc="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/>
                <a:cs typeface="Ekushey Mohua" panose="03080603080002020207" pitchFamily="66"/>
              </a:rPr>
              <a:t>বলে</a:t>
            </a:r>
            <a:r>
              <a:rPr lang="en-US" sz="5400" b="1" cap="none" spc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/>
                <a:cs typeface="Ekushey Mohua" panose="03080603080002020207" pitchFamily="66"/>
              </a:rPr>
              <a:t>-</a:t>
            </a:r>
            <a:endParaRPr lang="en-US" sz="5400" b="1" cap="none" spc="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/>
              <a:cs typeface="Ekushey Mohua" panose="03080603080002020207" pitchFamily="66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0"/>
            <a:ext cx="6568226" cy="6606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0"/>
            <a:ext cx="6645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315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7743" y="314286"/>
            <a:ext cx="3948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মৌখিক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মূল্যায়ন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-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489" y="2406202"/>
            <a:ext cx="7753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প্রতিটি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সাধরণত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কতটি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রূপ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বিদ্যমান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সাধু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কাদের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চলিত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কাদের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শব্দের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মাধ্যমে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সাধু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চলিত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পার্থক্য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সহজে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বুঝা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যায়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নাটকের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সংলাপের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উপযোগী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2438532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7280" y="314286"/>
            <a:ext cx="3589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লিখিত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মূল্যায়ন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-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914" y="1440280"/>
            <a:ext cx="77144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চলিত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কাকে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চলিত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নাটকের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সংলাপের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উপযোগী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কেন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চলিত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তিনটি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সংলাপ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লিখ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সাধু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কাকে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সাধু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নাটকের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সংলাপের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উপযোগী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নয়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কেন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সাধু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তিনটি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সংলাপ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লিখ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সাধু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চলিত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৫টি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পার্থক্য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লিখ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1336243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880" y="0"/>
            <a:ext cx="915687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এতক্ষণ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ক্লাসে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মনোযোগী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থাকার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জন্য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সকলকে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আবারও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ধন্যবাদ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;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সকলে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সুস্থ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থেকো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সুন্দর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থেকো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;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আবার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দেখা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হবে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।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সকলের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শুভকামনায়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আজকের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মতো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এখানেই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বিদায়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3375829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2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flipH="1">
            <a:off x="128790" y="708339"/>
            <a:ext cx="1854558" cy="198334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  <a:effectLst>
            <a:glow rad="4191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56833" y="1635620"/>
            <a:ext cx="5731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আজকের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বাংলা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ব্যাকরণ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ক্লাসে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সকলকে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স্বাগত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জানাচ্ছি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আমি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- </a:t>
            </a:r>
          </a:p>
          <a:p>
            <a:pPr algn="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কাজী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আমিরুল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ইসলাম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Ekushey Azad" panose="03080603080002020207" pitchFamily="66"/>
            </a:endParaRPr>
          </a:p>
          <a:p>
            <a:pPr algn="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সহকারী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শিক্ষক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,</a:t>
            </a:r>
          </a:p>
          <a:p>
            <a:pPr algn="r"/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সলুয়া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সরকারি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প্রাথমিক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বিদ্যালয়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,</a:t>
            </a:r>
          </a:p>
          <a:p>
            <a:pPr algn="r"/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নড়াইল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সদর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নড়াইল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।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933010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835" y="2018359"/>
            <a:ext cx="8182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আজ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তোমরা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কেমন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আছো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089" y="2130754"/>
            <a:ext cx="8881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এখন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কিছু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অ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ডিও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শুনলে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কেমন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হয়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306" y="2120703"/>
            <a:ext cx="7907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তাহলে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চলো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, </a:t>
            </a:r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চারটি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অ</a:t>
            </a:r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ডিও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শুনি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-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  <p:pic>
        <p:nvPicPr>
          <p:cNvPr id="9" name="ভাষা-রাজশাহ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74006" y="1887829"/>
            <a:ext cx="609600" cy="609600"/>
          </a:xfrm>
          <a:prstGeom prst="rect">
            <a:avLst/>
          </a:prstGeom>
        </p:spPr>
      </p:pic>
      <p:pic>
        <p:nvPicPr>
          <p:cNvPr id="10" name="ভাষা  ঢাকা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83110" y="3162836"/>
            <a:ext cx="609600" cy="609600"/>
          </a:xfrm>
          <a:prstGeom prst="rect">
            <a:avLst/>
          </a:prstGeom>
        </p:spPr>
      </p:pic>
      <p:pic>
        <p:nvPicPr>
          <p:cNvPr id="11" name="ভাষা-যশো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425521" y="4682546"/>
            <a:ext cx="609600" cy="609600"/>
          </a:xfrm>
          <a:prstGeom prst="rect">
            <a:avLst/>
          </a:prstGeom>
        </p:spPr>
      </p:pic>
      <p:pic>
        <p:nvPicPr>
          <p:cNvPr id="12" name="ভাষা-বরিশাল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08868" y="550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3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"/>
                            </p:stCondLst>
                            <p:childTnLst>
                              <p:par>
                                <p:cTn id="6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"/>
                            </p:stCondLst>
                            <p:childTnLst>
                              <p:par>
                                <p:cTn id="6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600"/>
                            </p:stCondLst>
                            <p:childTnLst>
                              <p:par>
                                <p:cTn id="7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60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30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00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60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  <p:bldP spid="4" grpId="0"/>
      <p:bldP spid="4" grpId="1"/>
      <p:bldP spid="4" grpId="2"/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213" y="1468191"/>
            <a:ext cx="8397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অডিওগুলোতে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তোমরা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কোন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দেশের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বা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কোন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ভাষার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সংলাপ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শুনলে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?</a:t>
            </a:r>
            <a:endParaRPr lang="en-US" sz="54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341" y="1468193"/>
            <a:ext cx="7856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সবগুলো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সংলাপ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কি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একই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অঞ্চলের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?</a:t>
            </a:r>
            <a:endParaRPr lang="en-US" sz="54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341" y="1468193"/>
            <a:ext cx="7856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কে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কে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বলতে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পারবে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কোনটি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কোন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অঞ্চলের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সংলাপ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?</a:t>
            </a:r>
            <a:endParaRPr lang="en-US" sz="54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556" y="680422"/>
            <a:ext cx="78561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সকলকে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অনেক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অনেক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ধন্যবাদ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।</a:t>
            </a: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চলো</a:t>
            </a:r>
            <a:r>
              <a:rPr lang="en-US" sz="5400" dirty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দেখি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আজকের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পাঠে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কী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কী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আছে</a:t>
            </a:r>
            <a:r>
              <a:rPr lang="en-US" sz="5400" dirty="0" smtClean="0">
                <a:solidFill>
                  <a:srgbClr val="FF0000"/>
                </a:solidFill>
                <a:cs typeface="Ekushey Azad" panose="03080603080002020207" pitchFamily="66"/>
              </a:rPr>
              <a:t>?</a:t>
            </a:r>
            <a:endParaRPr lang="en-US" sz="54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2135872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957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"/>
                            </p:stCondLst>
                            <p:childTnLst>
                              <p:par>
                                <p:cTn id="4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"/>
                            </p:stCondLst>
                            <p:childTnLst>
                              <p:par>
                                <p:cTn id="6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4" grpId="0" build="allAtOnce"/>
      <p:bldP spid="4" grpId="1" build="allAtOnce"/>
      <p:bldP spid="5" grpId="0" build="allAtOnce"/>
      <p:bldP spid="5" grpId="1" build="allAtOnce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946" y="713532"/>
            <a:ext cx="62591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7620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আজকের</a:t>
            </a:r>
            <a:r>
              <a:rPr lang="en-US" sz="8000" b="1" dirty="0" smtClean="0">
                <a:ln w="7620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000" b="1" dirty="0" err="1" smtClean="0">
                <a:ln w="7620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পাঠ্যবস্তু</a:t>
            </a:r>
            <a:endParaRPr lang="en-US" sz="8000" b="1" cap="none" spc="0" dirty="0">
              <a:ln w="7620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8880" y="2413542"/>
            <a:ext cx="4067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শ্রেণি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: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নবম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/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দশম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7243" y="3302186"/>
            <a:ext cx="6494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বিষয়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: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বাংলা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ভাষার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ব্যাকরণ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8501" y="4152197"/>
            <a:ext cx="4650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অধ্যায়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: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প্রথম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অধ্যায়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534" y="5156745"/>
            <a:ext cx="87126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পরিচ্ছেদ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: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প্রথম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পরিচ্ছেদ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(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ভাষা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: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বাংলা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ভাষারীতি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)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402741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2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600"/>
                            </p:stCondLst>
                            <p:childTnLst>
                              <p:par>
                                <p:cTn id="4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0013" y="257577"/>
            <a:ext cx="5306096" cy="88989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240" dirty="0" err="1" smtClean="0">
                <a:ln w="571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571500">
                    <a:schemeClr val="bg1">
                      <a:alpha val="46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শিখনফল</a:t>
            </a:r>
            <a:endParaRPr lang="en-US" sz="5400" b="1" cap="none" spc="240" dirty="0">
              <a:ln w="571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571500">
                  <a:schemeClr val="bg1">
                    <a:alpha val="46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852" y="1254359"/>
            <a:ext cx="84227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শিক্ষার্থীরা</a:t>
            </a:r>
            <a:r>
              <a:rPr lang="en-US" sz="4400" dirty="0">
                <a:solidFill>
                  <a:srgbClr val="FF0000"/>
                </a:solidFill>
                <a:cs typeface="Ekushey Azad" panose="03080603080002020207" pitchFamily="66"/>
              </a:rPr>
              <a:t>-</a:t>
            </a:r>
            <a:endParaRPr lang="en-US" sz="4400" dirty="0" smtClean="0">
              <a:solidFill>
                <a:srgbClr val="FF0000"/>
              </a:solidFill>
              <a:cs typeface="Ekushey Azad" panose="03080603080002020207" pitchFamily="66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বাংলা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ভাষারীতি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 (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মৌখিক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লিখিত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 : 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আঞ্চলিক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প্রমিত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সাধু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চলিত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ভাষা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) 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সম্পর্কে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বলতে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লিখতে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পারবে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।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উদাহরণসহ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সাধু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চলিত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ভাষার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পার্থক্য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সম্পর্কে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বলতে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400" dirty="0">
                <a:solidFill>
                  <a:srgbClr val="FF0000"/>
                </a:solidFill>
                <a:cs typeface="Ekushey Azad" panose="03080603080002020207" pitchFamily="66"/>
              </a:rPr>
              <a:t>ও </a:t>
            </a:r>
            <a:r>
              <a:rPr lang="en-US" sz="4400" dirty="0" err="1">
                <a:solidFill>
                  <a:srgbClr val="FF0000"/>
                </a:solidFill>
                <a:cs typeface="Ekushey Azad" panose="03080603080002020207" pitchFamily="66"/>
              </a:rPr>
              <a:t>লিখতে</a:t>
            </a:r>
            <a:r>
              <a:rPr lang="en-US" sz="4400" dirty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Ekushey Azad" panose="03080603080002020207" pitchFamily="66"/>
              </a:rPr>
              <a:t>পারবে</a:t>
            </a:r>
            <a:r>
              <a:rPr lang="en-US" sz="4400" dirty="0" smtClean="0">
                <a:solidFill>
                  <a:srgbClr val="FF0000"/>
                </a:solidFill>
                <a:cs typeface="Ekushey Azad" panose="03080603080002020207" pitchFamily="66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5706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835" y="450757"/>
            <a:ext cx="6117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cs typeface="Ekushey Azad" panose="03080603080002020207" pitchFamily="66"/>
              </a:rPr>
              <a:t>এবার</a:t>
            </a:r>
            <a:r>
              <a:rPr lang="en-US" sz="4800" dirty="0" smtClean="0">
                <a:solidFill>
                  <a:srgbClr val="C00000"/>
                </a:solidFill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Ekushey Azad" panose="03080603080002020207" pitchFamily="66"/>
              </a:rPr>
              <a:t>তোমরা</a:t>
            </a:r>
            <a:r>
              <a:rPr lang="en-US" sz="4800" dirty="0" smtClean="0">
                <a:solidFill>
                  <a:srgbClr val="C00000"/>
                </a:solidFill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Ekushey Azad" panose="03080603080002020207" pitchFamily="66"/>
              </a:rPr>
              <a:t>প্রথমে</a:t>
            </a:r>
            <a:r>
              <a:rPr lang="en-US" sz="4800" dirty="0" smtClean="0">
                <a:solidFill>
                  <a:srgbClr val="C00000"/>
                </a:solidFill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Ekushey Azad" panose="03080603080002020207" pitchFamily="66"/>
              </a:rPr>
              <a:t>কয়েকটি</a:t>
            </a:r>
            <a:r>
              <a:rPr lang="en-US" sz="4800" dirty="0" smtClean="0">
                <a:solidFill>
                  <a:srgbClr val="C00000"/>
                </a:solidFill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Ekushey Azad" panose="03080603080002020207" pitchFamily="66"/>
              </a:rPr>
              <a:t>দলে</a:t>
            </a:r>
            <a:r>
              <a:rPr lang="en-US" sz="4800" dirty="0" smtClean="0">
                <a:solidFill>
                  <a:srgbClr val="C00000"/>
                </a:solidFill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Ekushey Azad" panose="03080603080002020207" pitchFamily="66"/>
              </a:rPr>
              <a:t>ভাগ</a:t>
            </a:r>
            <a:r>
              <a:rPr lang="en-US" sz="4800" dirty="0" smtClean="0">
                <a:solidFill>
                  <a:srgbClr val="C00000"/>
                </a:solidFill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Ekushey Azad" panose="03080603080002020207" pitchFamily="66"/>
              </a:rPr>
              <a:t>হয়ে</a:t>
            </a:r>
            <a:r>
              <a:rPr lang="en-US" sz="4800" dirty="0" smtClean="0">
                <a:solidFill>
                  <a:srgbClr val="C00000"/>
                </a:solidFill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Ekushey Azad" panose="03080603080002020207" pitchFamily="66"/>
              </a:rPr>
              <a:t>পরবর্তী</a:t>
            </a:r>
            <a:r>
              <a:rPr lang="en-US" sz="4800" dirty="0" smtClean="0">
                <a:solidFill>
                  <a:srgbClr val="C00000"/>
                </a:solidFill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Ekushey Azad" panose="03080603080002020207" pitchFamily="66"/>
              </a:rPr>
              <a:t>প্রশ্নটির</a:t>
            </a:r>
            <a:r>
              <a:rPr lang="en-US" sz="4800" dirty="0" smtClean="0">
                <a:solidFill>
                  <a:srgbClr val="C00000"/>
                </a:solidFill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Ekushey Azad" panose="03080603080002020207" pitchFamily="66"/>
              </a:rPr>
              <a:t>উত্তর</a:t>
            </a:r>
            <a:r>
              <a:rPr lang="en-US" sz="4800" dirty="0" smtClean="0">
                <a:solidFill>
                  <a:srgbClr val="C00000"/>
                </a:solidFill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Ekushey Azad" panose="03080603080002020207" pitchFamily="66"/>
              </a:rPr>
              <a:t>খুঁজতে</a:t>
            </a:r>
            <a:r>
              <a:rPr lang="en-US" sz="4800" dirty="0" smtClean="0">
                <a:solidFill>
                  <a:srgbClr val="C00000"/>
                </a:solidFill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Ekushey Azad" panose="03080603080002020207" pitchFamily="66"/>
              </a:rPr>
              <a:t>চেষ্টা</a:t>
            </a:r>
            <a:r>
              <a:rPr lang="en-US" sz="4800" dirty="0" smtClean="0">
                <a:solidFill>
                  <a:srgbClr val="C00000"/>
                </a:solidFill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Ekushey Azad" panose="03080603080002020207" pitchFamily="66"/>
              </a:rPr>
              <a:t>করো</a:t>
            </a:r>
            <a:r>
              <a:rPr lang="en-US" sz="4800" dirty="0" smtClean="0">
                <a:solidFill>
                  <a:srgbClr val="C00000"/>
                </a:solidFill>
                <a:cs typeface="Ekushey Azad" panose="03080603080002020207" pitchFamily="66"/>
              </a:rPr>
              <a:t>-</a:t>
            </a:r>
            <a:endParaRPr lang="en-US" sz="4800" dirty="0">
              <a:solidFill>
                <a:srgbClr val="C00000"/>
              </a:solidFill>
              <a:cs typeface="Ekushey Azad" panose="03080603080002020207" pitchFamily="66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12191" r="15325" b="13688"/>
          <a:stretch/>
        </p:blipFill>
        <p:spPr>
          <a:xfrm>
            <a:off x="0" y="2601531"/>
            <a:ext cx="1094705" cy="1174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12191" r="15325" b="13688"/>
          <a:stretch/>
        </p:blipFill>
        <p:spPr>
          <a:xfrm>
            <a:off x="2753927" y="5117171"/>
            <a:ext cx="1094705" cy="1174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12191" r="15325" b="13688"/>
          <a:stretch/>
        </p:blipFill>
        <p:spPr>
          <a:xfrm flipH="1">
            <a:off x="0" y="4464673"/>
            <a:ext cx="1133340" cy="1174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12191" r="15325" b="13688"/>
          <a:stretch/>
        </p:blipFill>
        <p:spPr>
          <a:xfrm flipH="1">
            <a:off x="5885644" y="5155806"/>
            <a:ext cx="1114022" cy="1174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12191" r="15325" b="13688"/>
          <a:stretch/>
        </p:blipFill>
        <p:spPr>
          <a:xfrm>
            <a:off x="8049295" y="4241404"/>
            <a:ext cx="1094705" cy="1174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12191" r="15325" b="13688"/>
          <a:stretch/>
        </p:blipFill>
        <p:spPr>
          <a:xfrm flipH="1">
            <a:off x="8049296" y="2745343"/>
            <a:ext cx="1094704" cy="11741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2282" y="262728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বাংলা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ভাষার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কতগুলো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রীতি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থাকতে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পারে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?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অথবা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উপায়ে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বাংলা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ভাষার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প্রকাশ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হতে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পারে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?</a:t>
            </a:r>
            <a:endParaRPr lang="en-US" sz="3600" dirty="0">
              <a:solidFill>
                <a:srgbClr val="7030A0"/>
              </a:solidFill>
              <a:cs typeface="Ekushey Azad" panose="03080603080002020207" pitchFamily="66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11" y="455321"/>
            <a:ext cx="1699204" cy="24403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394"/>
            <a:ext cx="1957589" cy="1957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9138" y="790172"/>
            <a:ext cx="1545465" cy="20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2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54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800"/>
                            </p:stCondLst>
                            <p:childTnLst>
                              <p:par>
                                <p:cTn id="7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22176" y="2456235"/>
            <a:ext cx="2055414" cy="1965804"/>
          </a:xfrm>
          <a:custGeom>
            <a:avLst/>
            <a:gdLst>
              <a:gd name="connsiteX0" fmla="*/ 0 w 2055414"/>
              <a:gd name="connsiteY0" fmla="*/ 982902 h 1965804"/>
              <a:gd name="connsiteX1" fmla="*/ 1027707 w 2055414"/>
              <a:gd name="connsiteY1" fmla="*/ 0 h 1965804"/>
              <a:gd name="connsiteX2" fmla="*/ 2055414 w 2055414"/>
              <a:gd name="connsiteY2" fmla="*/ 982902 h 1965804"/>
              <a:gd name="connsiteX3" fmla="*/ 1027707 w 2055414"/>
              <a:gd name="connsiteY3" fmla="*/ 1965804 h 1965804"/>
              <a:gd name="connsiteX4" fmla="*/ 0 w 2055414"/>
              <a:gd name="connsiteY4" fmla="*/ 982902 h 196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414" h="1965804">
                <a:moveTo>
                  <a:pt x="0" y="982902"/>
                </a:moveTo>
                <a:cubicBezTo>
                  <a:pt x="0" y="440060"/>
                  <a:pt x="460120" y="0"/>
                  <a:pt x="1027707" y="0"/>
                </a:cubicBezTo>
                <a:cubicBezTo>
                  <a:pt x="1595294" y="0"/>
                  <a:pt x="2055414" y="440060"/>
                  <a:pt x="2055414" y="982902"/>
                </a:cubicBezTo>
                <a:cubicBezTo>
                  <a:pt x="2055414" y="1525744"/>
                  <a:pt x="1595294" y="1965804"/>
                  <a:pt x="1027707" y="1965804"/>
                </a:cubicBezTo>
                <a:cubicBezTo>
                  <a:pt x="460120" y="1965804"/>
                  <a:pt x="0" y="1525744"/>
                  <a:pt x="0" y="982902"/>
                </a:cubicBezTo>
                <a:close/>
              </a:path>
            </a:pathLst>
          </a:cu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648" tIns="328525" rIns="341648" bIns="32852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বাংলা</a:t>
            </a:r>
            <a:r>
              <a:rPr lang="en-US" sz="3200" kern="12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3200" kern="12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ভাষারীতি</a:t>
            </a:r>
            <a:endParaRPr lang="en-US" sz="3200" kern="12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3" name="Freeform 2"/>
          <p:cNvSpPr/>
          <p:nvPr/>
        </p:nvSpPr>
        <p:spPr>
          <a:xfrm rot="16200000">
            <a:off x="4483268" y="2101951"/>
            <a:ext cx="133230" cy="464729"/>
          </a:xfrm>
          <a:custGeom>
            <a:avLst/>
            <a:gdLst>
              <a:gd name="connsiteX0" fmla="*/ 0 w 133230"/>
              <a:gd name="connsiteY0" fmla="*/ 92946 h 464729"/>
              <a:gd name="connsiteX1" fmla="*/ 66615 w 133230"/>
              <a:gd name="connsiteY1" fmla="*/ 92946 h 464729"/>
              <a:gd name="connsiteX2" fmla="*/ 66615 w 133230"/>
              <a:gd name="connsiteY2" fmla="*/ 0 h 464729"/>
              <a:gd name="connsiteX3" fmla="*/ 133230 w 133230"/>
              <a:gd name="connsiteY3" fmla="*/ 232365 h 464729"/>
              <a:gd name="connsiteX4" fmla="*/ 66615 w 133230"/>
              <a:gd name="connsiteY4" fmla="*/ 464729 h 464729"/>
              <a:gd name="connsiteX5" fmla="*/ 66615 w 133230"/>
              <a:gd name="connsiteY5" fmla="*/ 371783 h 464729"/>
              <a:gd name="connsiteX6" fmla="*/ 0 w 133230"/>
              <a:gd name="connsiteY6" fmla="*/ 371783 h 464729"/>
              <a:gd name="connsiteX7" fmla="*/ 0 w 133230"/>
              <a:gd name="connsiteY7" fmla="*/ 92946 h 46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230" h="464729">
                <a:moveTo>
                  <a:pt x="0" y="92946"/>
                </a:moveTo>
                <a:lnTo>
                  <a:pt x="66615" y="92946"/>
                </a:lnTo>
                <a:lnTo>
                  <a:pt x="66615" y="0"/>
                </a:lnTo>
                <a:lnTo>
                  <a:pt x="133230" y="232365"/>
                </a:lnTo>
                <a:lnTo>
                  <a:pt x="66615" y="464729"/>
                </a:lnTo>
                <a:lnTo>
                  <a:pt x="66615" y="371783"/>
                </a:lnTo>
                <a:lnTo>
                  <a:pt x="0" y="371783"/>
                </a:lnTo>
                <a:lnTo>
                  <a:pt x="0" y="9294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2946" rIns="39969" bIns="9294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4" name="Freeform 3"/>
          <p:cNvSpPr/>
          <p:nvPr/>
        </p:nvSpPr>
        <p:spPr>
          <a:xfrm>
            <a:off x="3843693" y="848257"/>
            <a:ext cx="1412380" cy="1356598"/>
          </a:xfrm>
          <a:custGeom>
            <a:avLst/>
            <a:gdLst>
              <a:gd name="connsiteX0" fmla="*/ 0 w 1412380"/>
              <a:gd name="connsiteY0" fmla="*/ 678299 h 1356598"/>
              <a:gd name="connsiteX1" fmla="*/ 706190 w 1412380"/>
              <a:gd name="connsiteY1" fmla="*/ 0 h 1356598"/>
              <a:gd name="connsiteX2" fmla="*/ 1412380 w 1412380"/>
              <a:gd name="connsiteY2" fmla="*/ 678299 h 1356598"/>
              <a:gd name="connsiteX3" fmla="*/ 706190 w 1412380"/>
              <a:gd name="connsiteY3" fmla="*/ 1356598 h 1356598"/>
              <a:gd name="connsiteX4" fmla="*/ 0 w 1412380"/>
              <a:gd name="connsiteY4" fmla="*/ 678299 h 135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380" h="1356598">
                <a:moveTo>
                  <a:pt x="0" y="678299"/>
                </a:moveTo>
                <a:cubicBezTo>
                  <a:pt x="0" y="303685"/>
                  <a:pt x="316172" y="0"/>
                  <a:pt x="706190" y="0"/>
                </a:cubicBezTo>
                <a:cubicBezTo>
                  <a:pt x="1096208" y="0"/>
                  <a:pt x="1412380" y="303685"/>
                  <a:pt x="1412380" y="678299"/>
                </a:cubicBezTo>
                <a:cubicBezTo>
                  <a:pt x="1412380" y="1052913"/>
                  <a:pt x="1096208" y="1356598"/>
                  <a:pt x="706190" y="1356598"/>
                </a:cubicBezTo>
                <a:cubicBezTo>
                  <a:pt x="316172" y="1356598"/>
                  <a:pt x="0" y="1052913"/>
                  <a:pt x="0" y="678299"/>
                </a:cubicBezTo>
                <a:close/>
              </a:path>
            </a:pathLst>
          </a:cu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42398" tIns="234229" rIns="242398" bIns="23422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cs typeface="Ekushey Azad" panose="03080603080002020207" pitchFamily="66"/>
              </a:rPr>
              <a:t>মৌখিক</a:t>
            </a:r>
            <a:endParaRPr lang="en-US" sz="2800" kern="1200" dirty="0">
              <a:cs typeface="Ekushey Azad" panose="03080603080002020207" pitchFamily="66"/>
            </a:endParaRPr>
          </a:p>
        </p:txBody>
      </p:sp>
      <p:sp>
        <p:nvSpPr>
          <p:cNvPr id="5" name="Freeform 4"/>
          <p:cNvSpPr/>
          <p:nvPr/>
        </p:nvSpPr>
        <p:spPr>
          <a:xfrm rot="19800000">
            <a:off x="5460363" y="2650851"/>
            <a:ext cx="104807" cy="464729"/>
          </a:xfrm>
          <a:custGeom>
            <a:avLst/>
            <a:gdLst>
              <a:gd name="connsiteX0" fmla="*/ 0 w 104807"/>
              <a:gd name="connsiteY0" fmla="*/ 92946 h 464729"/>
              <a:gd name="connsiteX1" fmla="*/ 52404 w 104807"/>
              <a:gd name="connsiteY1" fmla="*/ 92946 h 464729"/>
              <a:gd name="connsiteX2" fmla="*/ 52404 w 104807"/>
              <a:gd name="connsiteY2" fmla="*/ 0 h 464729"/>
              <a:gd name="connsiteX3" fmla="*/ 104807 w 104807"/>
              <a:gd name="connsiteY3" fmla="*/ 232365 h 464729"/>
              <a:gd name="connsiteX4" fmla="*/ 52404 w 104807"/>
              <a:gd name="connsiteY4" fmla="*/ 464729 h 464729"/>
              <a:gd name="connsiteX5" fmla="*/ 52404 w 104807"/>
              <a:gd name="connsiteY5" fmla="*/ 371783 h 464729"/>
              <a:gd name="connsiteX6" fmla="*/ 0 w 104807"/>
              <a:gd name="connsiteY6" fmla="*/ 371783 h 464729"/>
              <a:gd name="connsiteX7" fmla="*/ 0 w 104807"/>
              <a:gd name="connsiteY7" fmla="*/ 92946 h 46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807" h="464729">
                <a:moveTo>
                  <a:pt x="0" y="92946"/>
                </a:moveTo>
                <a:lnTo>
                  <a:pt x="52404" y="92946"/>
                </a:lnTo>
                <a:lnTo>
                  <a:pt x="52404" y="0"/>
                </a:lnTo>
                <a:lnTo>
                  <a:pt x="104807" y="232365"/>
                </a:lnTo>
                <a:lnTo>
                  <a:pt x="52404" y="464729"/>
                </a:lnTo>
                <a:lnTo>
                  <a:pt x="52404" y="371783"/>
                </a:lnTo>
                <a:lnTo>
                  <a:pt x="0" y="371783"/>
                </a:lnTo>
                <a:lnTo>
                  <a:pt x="0" y="9294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2946" rIns="31442" bIns="9294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6" name="Freeform 5"/>
          <p:cNvSpPr/>
          <p:nvPr/>
        </p:nvSpPr>
        <p:spPr>
          <a:xfrm>
            <a:off x="5500036" y="1804547"/>
            <a:ext cx="1412380" cy="1356598"/>
          </a:xfrm>
          <a:custGeom>
            <a:avLst/>
            <a:gdLst>
              <a:gd name="connsiteX0" fmla="*/ 0 w 1412380"/>
              <a:gd name="connsiteY0" fmla="*/ 678299 h 1356598"/>
              <a:gd name="connsiteX1" fmla="*/ 706190 w 1412380"/>
              <a:gd name="connsiteY1" fmla="*/ 0 h 1356598"/>
              <a:gd name="connsiteX2" fmla="*/ 1412380 w 1412380"/>
              <a:gd name="connsiteY2" fmla="*/ 678299 h 1356598"/>
              <a:gd name="connsiteX3" fmla="*/ 706190 w 1412380"/>
              <a:gd name="connsiteY3" fmla="*/ 1356598 h 1356598"/>
              <a:gd name="connsiteX4" fmla="*/ 0 w 1412380"/>
              <a:gd name="connsiteY4" fmla="*/ 678299 h 135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380" h="1356598">
                <a:moveTo>
                  <a:pt x="0" y="678299"/>
                </a:moveTo>
                <a:cubicBezTo>
                  <a:pt x="0" y="303685"/>
                  <a:pt x="316172" y="0"/>
                  <a:pt x="706190" y="0"/>
                </a:cubicBezTo>
                <a:cubicBezTo>
                  <a:pt x="1096208" y="0"/>
                  <a:pt x="1412380" y="303685"/>
                  <a:pt x="1412380" y="678299"/>
                </a:cubicBezTo>
                <a:cubicBezTo>
                  <a:pt x="1412380" y="1052913"/>
                  <a:pt x="1096208" y="1356598"/>
                  <a:pt x="706190" y="1356598"/>
                </a:cubicBezTo>
                <a:cubicBezTo>
                  <a:pt x="316172" y="1356598"/>
                  <a:pt x="0" y="1052913"/>
                  <a:pt x="0" y="678299"/>
                </a:cubicBezTo>
                <a:close/>
              </a:path>
            </a:pathLst>
          </a:cu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42398" tIns="234229" rIns="242398" bIns="23422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 smtClean="0">
                <a:cs typeface="Ekushey Azad" panose="03080603080002020207" pitchFamily="66"/>
              </a:rPr>
              <a:t>প্রমিত</a:t>
            </a:r>
            <a:endParaRPr lang="en-US" sz="2800" kern="1200" dirty="0">
              <a:cs typeface="Ekushey Azad" panose="03080603080002020207" pitchFamily="66"/>
            </a:endParaRPr>
          </a:p>
        </p:txBody>
      </p:sp>
      <p:sp>
        <p:nvSpPr>
          <p:cNvPr id="7" name="Freeform 6"/>
          <p:cNvSpPr/>
          <p:nvPr/>
        </p:nvSpPr>
        <p:spPr>
          <a:xfrm rot="1800000">
            <a:off x="5462762" y="3766445"/>
            <a:ext cx="113007" cy="464729"/>
          </a:xfrm>
          <a:custGeom>
            <a:avLst/>
            <a:gdLst>
              <a:gd name="connsiteX0" fmla="*/ 0 w 113007"/>
              <a:gd name="connsiteY0" fmla="*/ 92946 h 464729"/>
              <a:gd name="connsiteX1" fmla="*/ 56504 w 113007"/>
              <a:gd name="connsiteY1" fmla="*/ 92946 h 464729"/>
              <a:gd name="connsiteX2" fmla="*/ 56504 w 113007"/>
              <a:gd name="connsiteY2" fmla="*/ 0 h 464729"/>
              <a:gd name="connsiteX3" fmla="*/ 113007 w 113007"/>
              <a:gd name="connsiteY3" fmla="*/ 232365 h 464729"/>
              <a:gd name="connsiteX4" fmla="*/ 56504 w 113007"/>
              <a:gd name="connsiteY4" fmla="*/ 464729 h 464729"/>
              <a:gd name="connsiteX5" fmla="*/ 56504 w 113007"/>
              <a:gd name="connsiteY5" fmla="*/ 371783 h 464729"/>
              <a:gd name="connsiteX6" fmla="*/ 0 w 113007"/>
              <a:gd name="connsiteY6" fmla="*/ 371783 h 464729"/>
              <a:gd name="connsiteX7" fmla="*/ 0 w 113007"/>
              <a:gd name="connsiteY7" fmla="*/ 92946 h 46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07" h="464729">
                <a:moveTo>
                  <a:pt x="0" y="92946"/>
                </a:moveTo>
                <a:lnTo>
                  <a:pt x="56504" y="92946"/>
                </a:lnTo>
                <a:lnTo>
                  <a:pt x="56504" y="0"/>
                </a:lnTo>
                <a:lnTo>
                  <a:pt x="113007" y="232365"/>
                </a:lnTo>
                <a:lnTo>
                  <a:pt x="56504" y="464729"/>
                </a:lnTo>
                <a:lnTo>
                  <a:pt x="56504" y="371783"/>
                </a:lnTo>
                <a:lnTo>
                  <a:pt x="0" y="371783"/>
                </a:lnTo>
                <a:lnTo>
                  <a:pt x="0" y="9294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2941338"/>
              <a:satOff val="-4091"/>
              <a:lumOff val="-1569"/>
              <a:alphaOff val="0"/>
            </a:schemeClr>
          </a:fillRef>
          <a:effectRef idx="2">
            <a:schemeClr val="accent5">
              <a:hueOff val="-2941338"/>
              <a:satOff val="-4091"/>
              <a:lumOff val="-1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2946" rIns="33901" bIns="9294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8" name="Freeform 7"/>
          <p:cNvSpPr/>
          <p:nvPr/>
        </p:nvSpPr>
        <p:spPr>
          <a:xfrm>
            <a:off x="5522801" y="3712002"/>
            <a:ext cx="1366850" cy="1366850"/>
          </a:xfrm>
          <a:custGeom>
            <a:avLst/>
            <a:gdLst>
              <a:gd name="connsiteX0" fmla="*/ 0 w 1366850"/>
              <a:gd name="connsiteY0" fmla="*/ 683425 h 1366850"/>
              <a:gd name="connsiteX1" fmla="*/ 683425 w 1366850"/>
              <a:gd name="connsiteY1" fmla="*/ 0 h 1366850"/>
              <a:gd name="connsiteX2" fmla="*/ 1366850 w 1366850"/>
              <a:gd name="connsiteY2" fmla="*/ 683425 h 1366850"/>
              <a:gd name="connsiteX3" fmla="*/ 683425 w 1366850"/>
              <a:gd name="connsiteY3" fmla="*/ 1366850 h 1366850"/>
              <a:gd name="connsiteX4" fmla="*/ 0 w 1366850"/>
              <a:gd name="connsiteY4" fmla="*/ 683425 h 13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850" h="1366850">
                <a:moveTo>
                  <a:pt x="0" y="683425"/>
                </a:moveTo>
                <a:cubicBezTo>
                  <a:pt x="0" y="305980"/>
                  <a:pt x="305980" y="0"/>
                  <a:pt x="683425" y="0"/>
                </a:cubicBezTo>
                <a:cubicBezTo>
                  <a:pt x="1060870" y="0"/>
                  <a:pt x="1366850" y="305980"/>
                  <a:pt x="1366850" y="683425"/>
                </a:cubicBezTo>
                <a:cubicBezTo>
                  <a:pt x="1366850" y="1060870"/>
                  <a:pt x="1060870" y="1366850"/>
                  <a:pt x="683425" y="1366850"/>
                </a:cubicBezTo>
                <a:cubicBezTo>
                  <a:pt x="305980" y="1366850"/>
                  <a:pt x="0" y="1060870"/>
                  <a:pt x="0" y="683425"/>
                </a:cubicBezTo>
                <a:close/>
              </a:path>
            </a:pathLst>
          </a:cu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2941338"/>
              <a:satOff val="-4091"/>
              <a:lumOff val="-1569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30651" tIns="230651" rIns="230651" bIns="2306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cs typeface="Ekushey Azad" panose="03080603080002020207" pitchFamily="66"/>
              </a:rPr>
              <a:t>আঞ্চলিক</a:t>
            </a:r>
            <a:endParaRPr lang="en-US" sz="2400" kern="1200" dirty="0">
              <a:cs typeface="Ekushey Azad" panose="03080603080002020207" pitchFamily="66"/>
            </a:endParaRPr>
          </a:p>
        </p:txBody>
      </p:sp>
      <p:sp>
        <p:nvSpPr>
          <p:cNvPr id="9" name="Freeform 8"/>
          <p:cNvSpPr/>
          <p:nvPr/>
        </p:nvSpPr>
        <p:spPr>
          <a:xfrm rot="5400000">
            <a:off x="4484626" y="4309107"/>
            <a:ext cx="130514" cy="464729"/>
          </a:xfrm>
          <a:custGeom>
            <a:avLst/>
            <a:gdLst>
              <a:gd name="connsiteX0" fmla="*/ 0 w 130514"/>
              <a:gd name="connsiteY0" fmla="*/ 92946 h 464729"/>
              <a:gd name="connsiteX1" fmla="*/ 65257 w 130514"/>
              <a:gd name="connsiteY1" fmla="*/ 92946 h 464729"/>
              <a:gd name="connsiteX2" fmla="*/ 65257 w 130514"/>
              <a:gd name="connsiteY2" fmla="*/ 0 h 464729"/>
              <a:gd name="connsiteX3" fmla="*/ 130514 w 130514"/>
              <a:gd name="connsiteY3" fmla="*/ 232365 h 464729"/>
              <a:gd name="connsiteX4" fmla="*/ 65257 w 130514"/>
              <a:gd name="connsiteY4" fmla="*/ 464729 h 464729"/>
              <a:gd name="connsiteX5" fmla="*/ 65257 w 130514"/>
              <a:gd name="connsiteY5" fmla="*/ 371783 h 464729"/>
              <a:gd name="connsiteX6" fmla="*/ 0 w 130514"/>
              <a:gd name="connsiteY6" fmla="*/ 371783 h 464729"/>
              <a:gd name="connsiteX7" fmla="*/ 0 w 130514"/>
              <a:gd name="connsiteY7" fmla="*/ 92946 h 46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514" h="464729">
                <a:moveTo>
                  <a:pt x="0" y="92946"/>
                </a:moveTo>
                <a:lnTo>
                  <a:pt x="65257" y="92946"/>
                </a:lnTo>
                <a:lnTo>
                  <a:pt x="65257" y="0"/>
                </a:lnTo>
                <a:lnTo>
                  <a:pt x="130514" y="232365"/>
                </a:lnTo>
                <a:lnTo>
                  <a:pt x="65257" y="464729"/>
                </a:lnTo>
                <a:lnTo>
                  <a:pt x="65257" y="371783"/>
                </a:lnTo>
                <a:lnTo>
                  <a:pt x="0" y="371783"/>
                </a:lnTo>
                <a:lnTo>
                  <a:pt x="0" y="9294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412007"/>
              <a:satOff val="-6137"/>
              <a:lumOff val="-2353"/>
              <a:alphaOff val="0"/>
            </a:schemeClr>
          </a:fillRef>
          <a:effectRef idx="2">
            <a:schemeClr val="accent5">
              <a:hueOff val="-4412007"/>
              <a:satOff val="-6137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2945" rIns="39153" bIns="9294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10" name="Freeform 9"/>
          <p:cNvSpPr/>
          <p:nvPr/>
        </p:nvSpPr>
        <p:spPr>
          <a:xfrm>
            <a:off x="3866458" y="4668292"/>
            <a:ext cx="1366850" cy="1366850"/>
          </a:xfrm>
          <a:custGeom>
            <a:avLst/>
            <a:gdLst>
              <a:gd name="connsiteX0" fmla="*/ 0 w 1366850"/>
              <a:gd name="connsiteY0" fmla="*/ 683425 h 1366850"/>
              <a:gd name="connsiteX1" fmla="*/ 683425 w 1366850"/>
              <a:gd name="connsiteY1" fmla="*/ 0 h 1366850"/>
              <a:gd name="connsiteX2" fmla="*/ 1366850 w 1366850"/>
              <a:gd name="connsiteY2" fmla="*/ 683425 h 1366850"/>
              <a:gd name="connsiteX3" fmla="*/ 683425 w 1366850"/>
              <a:gd name="connsiteY3" fmla="*/ 1366850 h 1366850"/>
              <a:gd name="connsiteX4" fmla="*/ 0 w 1366850"/>
              <a:gd name="connsiteY4" fmla="*/ 683425 h 13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850" h="1366850">
                <a:moveTo>
                  <a:pt x="0" y="683425"/>
                </a:moveTo>
                <a:cubicBezTo>
                  <a:pt x="0" y="305980"/>
                  <a:pt x="305980" y="0"/>
                  <a:pt x="683425" y="0"/>
                </a:cubicBezTo>
                <a:cubicBezTo>
                  <a:pt x="1060870" y="0"/>
                  <a:pt x="1366850" y="305980"/>
                  <a:pt x="1366850" y="683425"/>
                </a:cubicBezTo>
                <a:cubicBezTo>
                  <a:pt x="1366850" y="1060870"/>
                  <a:pt x="1060870" y="1366850"/>
                  <a:pt x="683425" y="1366850"/>
                </a:cubicBezTo>
                <a:cubicBezTo>
                  <a:pt x="305980" y="1366850"/>
                  <a:pt x="0" y="1060870"/>
                  <a:pt x="0" y="683425"/>
                </a:cubicBezTo>
                <a:close/>
              </a:path>
            </a:pathLst>
          </a:cu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412007"/>
              <a:satOff val="-6137"/>
              <a:lumOff val="-2353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40811" tIns="240811" rIns="240811" bIns="24081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cs typeface="Ekushey Azad" panose="03080603080002020207" pitchFamily="66"/>
              </a:rPr>
              <a:t>লিখিত</a:t>
            </a:r>
            <a:endParaRPr lang="en-US" sz="3200" kern="1200" dirty="0">
              <a:cs typeface="Ekushey Azad" panose="03080603080002020207" pitchFamily="66"/>
            </a:endParaRPr>
          </a:p>
        </p:txBody>
      </p:sp>
      <p:sp>
        <p:nvSpPr>
          <p:cNvPr id="11" name="Freeform 10"/>
          <p:cNvSpPr/>
          <p:nvPr/>
        </p:nvSpPr>
        <p:spPr>
          <a:xfrm rot="19800000">
            <a:off x="3523997" y="3766444"/>
            <a:ext cx="113008" cy="464730"/>
          </a:xfrm>
          <a:custGeom>
            <a:avLst/>
            <a:gdLst>
              <a:gd name="connsiteX0" fmla="*/ 0 w 113007"/>
              <a:gd name="connsiteY0" fmla="*/ 92946 h 464729"/>
              <a:gd name="connsiteX1" fmla="*/ 56504 w 113007"/>
              <a:gd name="connsiteY1" fmla="*/ 92946 h 464729"/>
              <a:gd name="connsiteX2" fmla="*/ 56504 w 113007"/>
              <a:gd name="connsiteY2" fmla="*/ 0 h 464729"/>
              <a:gd name="connsiteX3" fmla="*/ 113007 w 113007"/>
              <a:gd name="connsiteY3" fmla="*/ 232365 h 464729"/>
              <a:gd name="connsiteX4" fmla="*/ 56504 w 113007"/>
              <a:gd name="connsiteY4" fmla="*/ 464729 h 464729"/>
              <a:gd name="connsiteX5" fmla="*/ 56504 w 113007"/>
              <a:gd name="connsiteY5" fmla="*/ 371783 h 464729"/>
              <a:gd name="connsiteX6" fmla="*/ 0 w 113007"/>
              <a:gd name="connsiteY6" fmla="*/ 371783 h 464729"/>
              <a:gd name="connsiteX7" fmla="*/ 0 w 113007"/>
              <a:gd name="connsiteY7" fmla="*/ 92946 h 46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07" h="464729">
                <a:moveTo>
                  <a:pt x="113006" y="371783"/>
                </a:moveTo>
                <a:lnTo>
                  <a:pt x="56503" y="371783"/>
                </a:lnTo>
                <a:lnTo>
                  <a:pt x="56503" y="464729"/>
                </a:lnTo>
                <a:lnTo>
                  <a:pt x="1" y="232364"/>
                </a:lnTo>
                <a:lnTo>
                  <a:pt x="56503" y="0"/>
                </a:lnTo>
                <a:lnTo>
                  <a:pt x="56503" y="92946"/>
                </a:lnTo>
                <a:lnTo>
                  <a:pt x="113006" y="92946"/>
                </a:lnTo>
                <a:lnTo>
                  <a:pt x="113006" y="3717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882676"/>
              <a:satOff val="-8182"/>
              <a:lumOff val="-3138"/>
              <a:alphaOff val="0"/>
            </a:schemeClr>
          </a:fillRef>
          <a:effectRef idx="2">
            <a:schemeClr val="accent5">
              <a:hueOff val="-5882676"/>
              <a:satOff val="-8182"/>
              <a:lumOff val="-31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901" tIns="92947" rIns="1" bIns="9294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12" name="Freeform 11"/>
          <p:cNvSpPr/>
          <p:nvPr/>
        </p:nvSpPr>
        <p:spPr>
          <a:xfrm>
            <a:off x="2210115" y="3712002"/>
            <a:ext cx="1366850" cy="1366850"/>
          </a:xfrm>
          <a:custGeom>
            <a:avLst/>
            <a:gdLst>
              <a:gd name="connsiteX0" fmla="*/ 0 w 1366850"/>
              <a:gd name="connsiteY0" fmla="*/ 683425 h 1366850"/>
              <a:gd name="connsiteX1" fmla="*/ 683425 w 1366850"/>
              <a:gd name="connsiteY1" fmla="*/ 0 h 1366850"/>
              <a:gd name="connsiteX2" fmla="*/ 1366850 w 1366850"/>
              <a:gd name="connsiteY2" fmla="*/ 683425 h 1366850"/>
              <a:gd name="connsiteX3" fmla="*/ 683425 w 1366850"/>
              <a:gd name="connsiteY3" fmla="*/ 1366850 h 1366850"/>
              <a:gd name="connsiteX4" fmla="*/ 0 w 1366850"/>
              <a:gd name="connsiteY4" fmla="*/ 683425 h 13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850" h="1366850">
                <a:moveTo>
                  <a:pt x="0" y="683425"/>
                </a:moveTo>
                <a:cubicBezTo>
                  <a:pt x="0" y="305980"/>
                  <a:pt x="305980" y="0"/>
                  <a:pt x="683425" y="0"/>
                </a:cubicBezTo>
                <a:cubicBezTo>
                  <a:pt x="1060870" y="0"/>
                  <a:pt x="1366850" y="305980"/>
                  <a:pt x="1366850" y="683425"/>
                </a:cubicBezTo>
                <a:cubicBezTo>
                  <a:pt x="1366850" y="1060870"/>
                  <a:pt x="1060870" y="1366850"/>
                  <a:pt x="683425" y="1366850"/>
                </a:cubicBezTo>
                <a:cubicBezTo>
                  <a:pt x="305980" y="1366850"/>
                  <a:pt x="0" y="1060870"/>
                  <a:pt x="0" y="683425"/>
                </a:cubicBezTo>
                <a:close/>
              </a:path>
            </a:pathLst>
          </a:cu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882676"/>
              <a:satOff val="-8182"/>
              <a:lumOff val="-3138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45891" tIns="245891" rIns="245891" bIns="24589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>
                <a:cs typeface="Ekushey Azad" panose="03080603080002020207" pitchFamily="66"/>
              </a:rPr>
              <a:t>সাধু</a:t>
            </a:r>
            <a:endParaRPr lang="en-US" sz="5100" kern="1200" dirty="0">
              <a:cs typeface="Ekushey Azad" panose="03080603080002020207" pitchFamily="66"/>
            </a:endParaRPr>
          </a:p>
        </p:txBody>
      </p:sp>
      <p:sp>
        <p:nvSpPr>
          <p:cNvPr id="13" name="Freeform 12"/>
          <p:cNvSpPr/>
          <p:nvPr/>
        </p:nvSpPr>
        <p:spPr>
          <a:xfrm rot="1800000">
            <a:off x="3523997" y="2647098"/>
            <a:ext cx="113008" cy="464730"/>
          </a:xfrm>
          <a:custGeom>
            <a:avLst/>
            <a:gdLst>
              <a:gd name="connsiteX0" fmla="*/ 0 w 113007"/>
              <a:gd name="connsiteY0" fmla="*/ 92946 h 464729"/>
              <a:gd name="connsiteX1" fmla="*/ 56504 w 113007"/>
              <a:gd name="connsiteY1" fmla="*/ 92946 h 464729"/>
              <a:gd name="connsiteX2" fmla="*/ 56504 w 113007"/>
              <a:gd name="connsiteY2" fmla="*/ 0 h 464729"/>
              <a:gd name="connsiteX3" fmla="*/ 113007 w 113007"/>
              <a:gd name="connsiteY3" fmla="*/ 232365 h 464729"/>
              <a:gd name="connsiteX4" fmla="*/ 56504 w 113007"/>
              <a:gd name="connsiteY4" fmla="*/ 464729 h 464729"/>
              <a:gd name="connsiteX5" fmla="*/ 56504 w 113007"/>
              <a:gd name="connsiteY5" fmla="*/ 371783 h 464729"/>
              <a:gd name="connsiteX6" fmla="*/ 0 w 113007"/>
              <a:gd name="connsiteY6" fmla="*/ 371783 h 464729"/>
              <a:gd name="connsiteX7" fmla="*/ 0 w 113007"/>
              <a:gd name="connsiteY7" fmla="*/ 92946 h 46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07" h="464729">
                <a:moveTo>
                  <a:pt x="113006" y="371783"/>
                </a:moveTo>
                <a:lnTo>
                  <a:pt x="56503" y="371783"/>
                </a:lnTo>
                <a:lnTo>
                  <a:pt x="56503" y="464729"/>
                </a:lnTo>
                <a:lnTo>
                  <a:pt x="1" y="232364"/>
                </a:lnTo>
                <a:lnTo>
                  <a:pt x="56503" y="0"/>
                </a:lnTo>
                <a:lnTo>
                  <a:pt x="56503" y="92946"/>
                </a:lnTo>
                <a:lnTo>
                  <a:pt x="113006" y="92946"/>
                </a:lnTo>
                <a:lnTo>
                  <a:pt x="113006" y="3717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353344"/>
              <a:satOff val="-10228"/>
              <a:lumOff val="-3922"/>
              <a:alphaOff val="0"/>
            </a:schemeClr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902" tIns="92947" rIns="0" bIns="9294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14" name="Freeform 13"/>
          <p:cNvSpPr/>
          <p:nvPr/>
        </p:nvSpPr>
        <p:spPr>
          <a:xfrm>
            <a:off x="2210115" y="1799422"/>
            <a:ext cx="1366850" cy="1366850"/>
          </a:xfrm>
          <a:custGeom>
            <a:avLst/>
            <a:gdLst>
              <a:gd name="connsiteX0" fmla="*/ 0 w 1366850"/>
              <a:gd name="connsiteY0" fmla="*/ 683425 h 1366850"/>
              <a:gd name="connsiteX1" fmla="*/ 683425 w 1366850"/>
              <a:gd name="connsiteY1" fmla="*/ 0 h 1366850"/>
              <a:gd name="connsiteX2" fmla="*/ 1366850 w 1366850"/>
              <a:gd name="connsiteY2" fmla="*/ 683425 h 1366850"/>
              <a:gd name="connsiteX3" fmla="*/ 683425 w 1366850"/>
              <a:gd name="connsiteY3" fmla="*/ 1366850 h 1366850"/>
              <a:gd name="connsiteX4" fmla="*/ 0 w 1366850"/>
              <a:gd name="connsiteY4" fmla="*/ 683425 h 13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850" h="1366850">
                <a:moveTo>
                  <a:pt x="0" y="683425"/>
                </a:moveTo>
                <a:cubicBezTo>
                  <a:pt x="0" y="305980"/>
                  <a:pt x="305980" y="0"/>
                  <a:pt x="683425" y="0"/>
                </a:cubicBezTo>
                <a:cubicBezTo>
                  <a:pt x="1060870" y="0"/>
                  <a:pt x="1366850" y="305980"/>
                  <a:pt x="1366850" y="683425"/>
                </a:cubicBezTo>
                <a:cubicBezTo>
                  <a:pt x="1366850" y="1060870"/>
                  <a:pt x="1060870" y="1366850"/>
                  <a:pt x="683425" y="1366850"/>
                </a:cubicBezTo>
                <a:cubicBezTo>
                  <a:pt x="305980" y="1366850"/>
                  <a:pt x="0" y="1060870"/>
                  <a:pt x="0" y="683425"/>
                </a:cubicBezTo>
                <a:close/>
              </a:path>
            </a:pathLst>
          </a:cu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353344"/>
              <a:satOff val="-10228"/>
              <a:lumOff val="-3922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40811" tIns="240811" rIns="240811" bIns="24081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cs typeface="Ekushey Azad" panose="03080603080002020207" pitchFamily="66"/>
              </a:rPr>
              <a:t>চলিত</a:t>
            </a:r>
            <a:endParaRPr lang="en-US" sz="3200" kern="1200" dirty="0"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921968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3727781" y="371733"/>
            <a:ext cx="1578315" cy="1585855"/>
          </a:xfrm>
          <a:custGeom>
            <a:avLst/>
            <a:gdLst>
              <a:gd name="connsiteX0" fmla="*/ 0 w 1412380"/>
              <a:gd name="connsiteY0" fmla="*/ 678299 h 1356598"/>
              <a:gd name="connsiteX1" fmla="*/ 706190 w 1412380"/>
              <a:gd name="connsiteY1" fmla="*/ 0 h 1356598"/>
              <a:gd name="connsiteX2" fmla="*/ 1412380 w 1412380"/>
              <a:gd name="connsiteY2" fmla="*/ 678299 h 1356598"/>
              <a:gd name="connsiteX3" fmla="*/ 706190 w 1412380"/>
              <a:gd name="connsiteY3" fmla="*/ 1356598 h 1356598"/>
              <a:gd name="connsiteX4" fmla="*/ 0 w 1412380"/>
              <a:gd name="connsiteY4" fmla="*/ 678299 h 135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380" h="1356598">
                <a:moveTo>
                  <a:pt x="0" y="678299"/>
                </a:moveTo>
                <a:cubicBezTo>
                  <a:pt x="0" y="303685"/>
                  <a:pt x="316172" y="0"/>
                  <a:pt x="706190" y="0"/>
                </a:cubicBezTo>
                <a:cubicBezTo>
                  <a:pt x="1096208" y="0"/>
                  <a:pt x="1412380" y="303685"/>
                  <a:pt x="1412380" y="678299"/>
                </a:cubicBezTo>
                <a:cubicBezTo>
                  <a:pt x="1412380" y="1052913"/>
                  <a:pt x="1096208" y="1356598"/>
                  <a:pt x="706190" y="1356598"/>
                </a:cubicBezTo>
                <a:cubicBezTo>
                  <a:pt x="316172" y="1356598"/>
                  <a:pt x="0" y="1052913"/>
                  <a:pt x="0" y="678299"/>
                </a:cubicBezTo>
                <a:close/>
              </a:path>
            </a:pathLst>
          </a:cu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42398" tIns="234229" rIns="242398" bIns="23422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মৌখিক</a:t>
            </a:r>
            <a:r>
              <a:rPr lang="en-US" sz="2800" kern="12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2800" kern="12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ভাষা</a:t>
            </a:r>
            <a:endParaRPr lang="en-US" sz="2800" kern="12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2899" y="1944704"/>
            <a:ext cx="4250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মৌখিক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ভাষা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কাকে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বলে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?</a:t>
            </a:r>
            <a:endParaRPr lang="en-US" sz="4000" dirty="0">
              <a:solidFill>
                <a:schemeClr val="accent6">
                  <a:lumMod val="50000"/>
                </a:schemeClr>
              </a:solidFill>
              <a:cs typeface="Ekushey Azad" panose="03080603080002020207" pitchFamily="66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7858" y="1929674"/>
            <a:ext cx="7456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মৌখিক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ভাষা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হচ্ছে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স্বরযন্ত্রের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মাধ্যমে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সৃষ্ট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ভাষা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;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যা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কানে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শোনা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যায়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cs typeface="Ekushey Azad" panose="03080603080002020207" pitchFamily="66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5727" y="1940403"/>
            <a:ext cx="4151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মৌখিক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ভাষা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কত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প্রকার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?</a:t>
            </a:r>
            <a:endParaRPr lang="en-US" sz="4000" dirty="0">
              <a:solidFill>
                <a:schemeClr val="accent6">
                  <a:lumMod val="50000"/>
                </a:schemeClr>
              </a:solidFill>
              <a:cs typeface="Ekushey Azad" panose="03080603080002020207" pitchFamily="66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6458" y="1938251"/>
            <a:ext cx="4151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মৌখিক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ভাষা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দুই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প্রকার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cs typeface="Ekushey Azad" panose="03080603080002020207" pitchFamily="66"/>
              </a:rPr>
              <a:t>?</a:t>
            </a:r>
            <a:endParaRPr lang="en-US" sz="4000" dirty="0">
              <a:solidFill>
                <a:schemeClr val="accent6">
                  <a:lumMod val="50000"/>
                </a:schemeClr>
              </a:solidFill>
              <a:cs typeface="Ekushey Azad" panose="03080603080002020207" pitchFamily="66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825782" y="478021"/>
            <a:ext cx="1412380" cy="1356598"/>
          </a:xfrm>
          <a:custGeom>
            <a:avLst/>
            <a:gdLst>
              <a:gd name="connsiteX0" fmla="*/ 0 w 1412380"/>
              <a:gd name="connsiteY0" fmla="*/ 678299 h 1356598"/>
              <a:gd name="connsiteX1" fmla="*/ 706190 w 1412380"/>
              <a:gd name="connsiteY1" fmla="*/ 0 h 1356598"/>
              <a:gd name="connsiteX2" fmla="*/ 1412380 w 1412380"/>
              <a:gd name="connsiteY2" fmla="*/ 678299 h 1356598"/>
              <a:gd name="connsiteX3" fmla="*/ 706190 w 1412380"/>
              <a:gd name="connsiteY3" fmla="*/ 1356598 h 1356598"/>
              <a:gd name="connsiteX4" fmla="*/ 0 w 1412380"/>
              <a:gd name="connsiteY4" fmla="*/ 678299 h 135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380" h="1356598">
                <a:moveTo>
                  <a:pt x="0" y="678299"/>
                </a:moveTo>
                <a:cubicBezTo>
                  <a:pt x="0" y="303685"/>
                  <a:pt x="316172" y="0"/>
                  <a:pt x="706190" y="0"/>
                </a:cubicBezTo>
                <a:cubicBezTo>
                  <a:pt x="1096208" y="0"/>
                  <a:pt x="1412380" y="303685"/>
                  <a:pt x="1412380" y="678299"/>
                </a:cubicBezTo>
                <a:cubicBezTo>
                  <a:pt x="1412380" y="1052913"/>
                  <a:pt x="1096208" y="1356598"/>
                  <a:pt x="706190" y="1356598"/>
                </a:cubicBezTo>
                <a:cubicBezTo>
                  <a:pt x="316172" y="1356598"/>
                  <a:pt x="0" y="1052913"/>
                  <a:pt x="0" y="678299"/>
                </a:cubicBezTo>
                <a:close/>
              </a:path>
            </a:pathLst>
          </a:cu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42398" tIns="234229" rIns="242398" bIns="23422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 smtClean="0">
                <a:cs typeface="Ekushey Azad" panose="03080603080002020207" pitchFamily="66"/>
              </a:rPr>
              <a:t>প্রমিত</a:t>
            </a:r>
            <a:endParaRPr lang="en-US" sz="2800" kern="1200" dirty="0">
              <a:cs typeface="Ekushey Azad" panose="03080603080002020207" pitchFamily="66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821654" y="466525"/>
            <a:ext cx="1366850" cy="1366850"/>
          </a:xfrm>
          <a:custGeom>
            <a:avLst/>
            <a:gdLst>
              <a:gd name="connsiteX0" fmla="*/ 0 w 1366850"/>
              <a:gd name="connsiteY0" fmla="*/ 683425 h 1366850"/>
              <a:gd name="connsiteX1" fmla="*/ 683425 w 1366850"/>
              <a:gd name="connsiteY1" fmla="*/ 0 h 1366850"/>
              <a:gd name="connsiteX2" fmla="*/ 1366850 w 1366850"/>
              <a:gd name="connsiteY2" fmla="*/ 683425 h 1366850"/>
              <a:gd name="connsiteX3" fmla="*/ 683425 w 1366850"/>
              <a:gd name="connsiteY3" fmla="*/ 1366850 h 1366850"/>
              <a:gd name="connsiteX4" fmla="*/ 0 w 1366850"/>
              <a:gd name="connsiteY4" fmla="*/ 683425 h 13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850" h="1366850">
                <a:moveTo>
                  <a:pt x="0" y="683425"/>
                </a:moveTo>
                <a:cubicBezTo>
                  <a:pt x="0" y="305980"/>
                  <a:pt x="305980" y="0"/>
                  <a:pt x="683425" y="0"/>
                </a:cubicBezTo>
                <a:cubicBezTo>
                  <a:pt x="1060870" y="0"/>
                  <a:pt x="1366850" y="305980"/>
                  <a:pt x="1366850" y="683425"/>
                </a:cubicBezTo>
                <a:cubicBezTo>
                  <a:pt x="1366850" y="1060870"/>
                  <a:pt x="1060870" y="1366850"/>
                  <a:pt x="683425" y="1366850"/>
                </a:cubicBezTo>
                <a:cubicBezTo>
                  <a:pt x="305980" y="1366850"/>
                  <a:pt x="0" y="1060870"/>
                  <a:pt x="0" y="683425"/>
                </a:cubicBezTo>
                <a:close/>
              </a:path>
            </a:pathLst>
          </a:cu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2941338"/>
              <a:satOff val="-4091"/>
              <a:lumOff val="-1569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30651" tIns="230651" rIns="230651" bIns="2306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cs typeface="Ekushey Azad" panose="03080603080002020207" pitchFamily="66"/>
              </a:rPr>
              <a:t>আঞ্চলিক</a:t>
            </a:r>
            <a:endParaRPr lang="en-US" sz="2400" kern="1200" dirty="0">
              <a:cs typeface="Ekushey Azad" panose="03080603080002020207" pitchFamily="66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9564" y="3477290"/>
            <a:ext cx="461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আঞ্চলিক</a:t>
            </a:r>
            <a:r>
              <a:rPr lang="en-US" sz="40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ভাষা</a:t>
            </a:r>
            <a:r>
              <a:rPr lang="en-US" sz="40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কাকে</a:t>
            </a:r>
            <a:r>
              <a:rPr lang="en-US" sz="40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বলে</a:t>
            </a:r>
            <a:r>
              <a:rPr lang="en-US" sz="4000" dirty="0" smtClean="0">
                <a:solidFill>
                  <a:srgbClr val="0070C0"/>
                </a:solidFill>
                <a:cs typeface="Ekushey Azad" panose="03080603080002020207" pitchFamily="66"/>
              </a:rPr>
              <a:t>?</a:t>
            </a:r>
            <a:endParaRPr lang="en-US" sz="4000" dirty="0">
              <a:solidFill>
                <a:srgbClr val="0070C0"/>
              </a:solidFill>
              <a:cs typeface="Ekushey Azad" panose="03080603080002020207" pitchFamily="66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3945" y="3887265"/>
            <a:ext cx="79462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আঞ্চলিক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ভাষা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হচ্ছে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এমন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এক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ভাষারীতি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যার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উচ্চরণ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কোনো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নির্দিষ্ট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আঞ্চলিকতাকে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ধারণ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। এ-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ভাষা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একই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ভাষাভাষী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সকলের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বুঝার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উপযোগী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নয়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এবং</a:t>
            </a:r>
            <a:r>
              <a:rPr lang="en-US" sz="3200" dirty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কোনো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আন্তর্জাতিক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মান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নেই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যে-কারণে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বিদেশি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বিভাষীরাও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ভাষাটি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বুঝতে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সব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সময়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সক্ষম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cs typeface="Ekushey Azad" panose="03080603080002020207" pitchFamily="66"/>
              </a:rPr>
              <a:t>নয়</a:t>
            </a:r>
            <a:r>
              <a:rPr lang="en-US" sz="3200" dirty="0" smtClean="0">
                <a:solidFill>
                  <a:srgbClr val="0070C0"/>
                </a:solidFill>
                <a:cs typeface="Ekushey Azad" panose="03080603080002020207" pitchFamily="66"/>
              </a:rPr>
              <a:t>।</a:t>
            </a:r>
            <a:endParaRPr lang="en-US" sz="3200" dirty="0">
              <a:solidFill>
                <a:srgbClr val="0070C0"/>
              </a:solidFill>
              <a:cs typeface="Ekushey Azad" panose="03080603080002020207" pitchFamily="66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14412" y="3477297"/>
            <a:ext cx="3979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প্রমিত</a:t>
            </a:r>
            <a:r>
              <a:rPr lang="en-US" sz="40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ভাষা</a:t>
            </a:r>
            <a:r>
              <a:rPr lang="en-US" sz="40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কাকে</a:t>
            </a:r>
            <a:r>
              <a:rPr lang="en-US" sz="40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বলে</a:t>
            </a:r>
            <a:r>
              <a:rPr lang="en-US" sz="4000" dirty="0" smtClean="0">
                <a:solidFill>
                  <a:srgbClr val="7030A0"/>
                </a:solidFill>
                <a:cs typeface="Ekushey Azad" panose="03080603080002020207" pitchFamily="66"/>
              </a:rPr>
              <a:t>?</a:t>
            </a:r>
            <a:endParaRPr lang="en-US" sz="4000" dirty="0">
              <a:solidFill>
                <a:srgbClr val="7030A0"/>
              </a:solidFill>
              <a:cs typeface="Ekushey Azad" panose="03080603080002020207" pitchFamily="66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1372" y="3887261"/>
            <a:ext cx="75083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প্রমিত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ভাষা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হচ্ছে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এমন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এক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ভাষারীতি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যার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উচ্চরণ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কোনো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নির্দিষ্ট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আঞ্চলিকতা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মুক্ত</a:t>
            </a:r>
            <a:r>
              <a:rPr lang="en-US" sz="3200" dirty="0">
                <a:solidFill>
                  <a:srgbClr val="7030A0"/>
                </a:solidFill>
                <a:cs typeface="Ekushey Azad" panose="03080603080002020207" pitchFamily="66"/>
              </a:rPr>
              <a:t>।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এ-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ভাষা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একই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ভাষাভাষী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সকলের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বুঝার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উপযোগী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এবং</a:t>
            </a:r>
            <a:r>
              <a:rPr lang="en-US" sz="3200" dirty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এর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একটি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আন্তর্জাতিক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মান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আছে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যে-কারণে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বিদেশি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বা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বিভাষীরাও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ভাষাটি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বুঝতে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সক্ষম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cs typeface="Ekushey Azad" panose="03080603080002020207" pitchFamily="66"/>
              </a:rPr>
              <a:t>।</a:t>
            </a:r>
            <a:endParaRPr lang="en-US" sz="3200" dirty="0">
              <a:solidFill>
                <a:srgbClr val="7030A0"/>
              </a:solidFill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1856482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"/>
                            </p:stCondLst>
                            <p:childTnLst>
                              <p:par>
                                <p:cTn id="6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111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"/>
                            </p:stCondLst>
                            <p:childTnLst>
                              <p:par>
                                <p:cTn id="7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40573 0.3027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513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39965 0.3037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"/>
                            </p:stCondLst>
                            <p:childTnLst>
                              <p:par>
                                <p:cTn id="10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907</Words>
  <Application>Microsoft Office PowerPoint</Application>
  <PresentationFormat>On-screen Show (4:3)</PresentationFormat>
  <Paragraphs>86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Ekushey Azad</vt:lpstr>
      <vt:lpstr>Ekushey Mohua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</dc:creator>
  <cp:lastModifiedBy>Rahul</cp:lastModifiedBy>
  <cp:revision>299</cp:revision>
  <dcterms:created xsi:type="dcterms:W3CDTF">2020-04-08T05:43:01Z</dcterms:created>
  <dcterms:modified xsi:type="dcterms:W3CDTF">2020-04-11T03:52:02Z</dcterms:modified>
</cp:coreProperties>
</file>