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9" r:id="rId1"/>
  </p:sldMasterIdLst>
  <p:notesMasterIdLst>
    <p:notesMasterId r:id="rId17"/>
  </p:notesMasterIdLst>
  <p:sldIdLst>
    <p:sldId id="256" r:id="rId2"/>
    <p:sldId id="258" r:id="rId3"/>
    <p:sldId id="264" r:id="rId4"/>
    <p:sldId id="286" r:id="rId5"/>
    <p:sldId id="263" r:id="rId6"/>
    <p:sldId id="277" r:id="rId7"/>
    <p:sldId id="285" r:id="rId8"/>
    <p:sldId id="266" r:id="rId9"/>
    <p:sldId id="265" r:id="rId10"/>
    <p:sldId id="284" r:id="rId11"/>
    <p:sldId id="271" r:id="rId12"/>
    <p:sldId id="279" r:id="rId13"/>
    <p:sldId id="281" r:id="rId14"/>
    <p:sldId id="280" r:id="rId15"/>
    <p:sldId id="28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3" autoAdjust="0"/>
    <p:restoredTop sz="90271" autoAdjust="0"/>
  </p:normalViewPr>
  <p:slideViewPr>
    <p:cSldViewPr snapToGrid="0">
      <p:cViewPr varScale="1">
        <p:scale>
          <a:sx n="51" d="100"/>
          <a:sy n="51" d="100"/>
        </p:scale>
        <p:origin x="-120" y="-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A090D-ABBE-4A3A-8A2C-C8AA8EE7635D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840CF5-1BD9-474E-A65C-1B6BF2322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17362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840CF5-1BD9-474E-A65C-1B6BF232276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96226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6600-CCFB-46AB-A3C7-51DCDD1661F6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22D6C-E850-42EA-BE74-2A69DAB817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6600-CCFB-46AB-A3C7-51DCDD1661F6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22D6C-E850-42EA-BE74-2A69DAB817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6600-CCFB-46AB-A3C7-51DCDD1661F6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22D6C-E850-42EA-BE74-2A69DAB817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6600-CCFB-46AB-A3C7-51DCDD1661F6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22D6C-E850-42EA-BE74-2A69DAB817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6600-CCFB-46AB-A3C7-51DCDD1661F6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22D6C-E850-42EA-BE74-2A69DAB817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6600-CCFB-46AB-A3C7-51DCDD1661F6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22D6C-E850-42EA-BE74-2A69DAB817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6600-CCFB-46AB-A3C7-51DCDD1661F6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22D6C-E850-42EA-BE74-2A69DAB817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6600-CCFB-46AB-A3C7-51DCDD1661F6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22D6C-E850-42EA-BE74-2A69DAB817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6600-CCFB-46AB-A3C7-51DCDD1661F6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22D6C-E850-42EA-BE74-2A69DAB817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6600-CCFB-46AB-A3C7-51DCDD1661F6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22D6C-E850-42EA-BE74-2A69DAB817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E6600-CCFB-46AB-A3C7-51DCDD1661F6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77622D6C-E850-42EA-BE74-2A69DAB817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96E6600-CCFB-46AB-A3C7-51DCDD1661F6}" type="datetimeFigureOut">
              <a:rPr lang="en-US" smtClean="0"/>
              <a:pPr/>
              <a:t>4/11/2020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7622D6C-E850-42EA-BE74-2A69DAB817D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diagramDrawing" Target="../diagrams/drawing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roses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910" y="1146874"/>
            <a:ext cx="12039600" cy="5605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lowchart: Terminator 7"/>
          <p:cNvSpPr/>
          <p:nvPr/>
        </p:nvSpPr>
        <p:spPr>
          <a:xfrm>
            <a:off x="2712203" y="294468"/>
            <a:ext cx="6896746" cy="74391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গোলাপ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13772041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6015"/>
    </mc:Choice>
    <mc:Fallback>
      <p:transition spd="slow" advTm="6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4362450" y="0"/>
            <a:ext cx="5010150" cy="1638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শিল্পের</a:t>
            </a:r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অনগ্রসতার</a:t>
            </a:r>
            <a:endParaRPr lang="bn-IN" sz="48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কারণঃ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3" name="Flowchart: Terminator 12"/>
          <p:cNvSpPr/>
          <p:nvPr/>
        </p:nvSpPr>
        <p:spPr>
          <a:xfrm>
            <a:off x="247650" y="2000250"/>
            <a:ext cx="6877050" cy="8572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পর্যাপ্ত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খনিজ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সম্পদের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অভাব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647700" y="2705100"/>
            <a:ext cx="6076950" cy="7048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পর্যাপ্ত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শক্তিসম্পদের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অভাব</a:t>
            </a:r>
            <a:endParaRPr lang="en-US" sz="4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Flowchart: Terminator 16"/>
          <p:cNvSpPr/>
          <p:nvPr/>
        </p:nvSpPr>
        <p:spPr>
          <a:xfrm>
            <a:off x="990600" y="3276600"/>
            <a:ext cx="5886450" cy="6477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কাঁচামাল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রপ্তানির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প্রবণতা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Flowchart: Terminator 17"/>
          <p:cNvSpPr/>
          <p:nvPr/>
        </p:nvSpPr>
        <p:spPr>
          <a:xfrm>
            <a:off x="1466850" y="3790950"/>
            <a:ext cx="5867400" cy="7048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দূর্বল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অর্থনেতিক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অবকাঠমো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Flowchart: Terminator 19"/>
          <p:cNvSpPr/>
          <p:nvPr/>
        </p:nvSpPr>
        <p:spPr>
          <a:xfrm>
            <a:off x="247650" y="1314450"/>
            <a:ext cx="3714750" cy="7429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দূর্বল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শিল্পনীতি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Flowchart: Terminator 20"/>
          <p:cNvSpPr/>
          <p:nvPr/>
        </p:nvSpPr>
        <p:spPr>
          <a:xfrm>
            <a:off x="1924050" y="4381500"/>
            <a:ext cx="5695950" cy="7048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রাজনৈতিক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অস্থিতিশীলতা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Flowchart: Terminator 21"/>
          <p:cNvSpPr/>
          <p:nvPr/>
        </p:nvSpPr>
        <p:spPr>
          <a:xfrm>
            <a:off x="2571750" y="5029200"/>
            <a:ext cx="5124450" cy="5905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পরিকল্পনার</a:t>
            </a:r>
            <a:r>
              <a:rPr lang="en-US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অভাব</a:t>
            </a:r>
            <a:r>
              <a:rPr lang="en-US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Flowchart: Terminator 22"/>
          <p:cNvSpPr/>
          <p:nvPr/>
        </p:nvSpPr>
        <p:spPr>
          <a:xfrm>
            <a:off x="3314700" y="5524500"/>
            <a:ext cx="4648200" cy="5524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অদক্ষ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ব্যবস্থাপনা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Flowchart: Terminator 23"/>
          <p:cNvSpPr/>
          <p:nvPr/>
        </p:nvSpPr>
        <p:spPr>
          <a:xfrm>
            <a:off x="4133850" y="6096000"/>
            <a:ext cx="4171950" cy="5143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আমদানি</a:t>
            </a:r>
            <a:r>
              <a:rPr lang="en-US" sz="3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নির্ভর</a:t>
            </a:r>
            <a:r>
              <a:rPr lang="en-US" sz="36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অর্থনীতি</a:t>
            </a:r>
            <a:endParaRPr lang="en-US" sz="36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/>
        </p:nvSpPr>
        <p:spPr>
          <a:xfrm>
            <a:off x="3771900" y="285750"/>
            <a:ext cx="4324350" cy="15430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শিল্পোয়ানের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উপায়ঃ</a:t>
            </a: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20" name="Flowchart: Terminator 19"/>
          <p:cNvSpPr/>
          <p:nvPr/>
        </p:nvSpPr>
        <p:spPr>
          <a:xfrm>
            <a:off x="361950" y="1619250"/>
            <a:ext cx="3600450" cy="6477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শিল্পনীতি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প্রণয়ন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Flowchart: Terminator 20"/>
          <p:cNvSpPr/>
          <p:nvPr/>
        </p:nvSpPr>
        <p:spPr>
          <a:xfrm>
            <a:off x="304800" y="2152650"/>
            <a:ext cx="4686300" cy="6858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সরকারি-বেসরকারি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অংশীদারিত্ব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Flowchart: Terminator 21"/>
          <p:cNvSpPr/>
          <p:nvPr/>
        </p:nvSpPr>
        <p:spPr>
          <a:xfrm>
            <a:off x="609600" y="2819400"/>
            <a:ext cx="3486150" cy="5905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পর্যাপ্ত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মূলধন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গঠন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Flowchart: Terminator 22"/>
          <p:cNvSpPr/>
          <p:nvPr/>
        </p:nvSpPr>
        <p:spPr>
          <a:xfrm>
            <a:off x="876300" y="3409950"/>
            <a:ext cx="3390900" cy="5143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পর্যাপ্ত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ঋণের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যোগান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Flowchart: Terminator 23"/>
          <p:cNvSpPr/>
          <p:nvPr/>
        </p:nvSpPr>
        <p:spPr>
          <a:xfrm>
            <a:off x="1104900" y="3867150"/>
            <a:ext cx="3371850" cy="609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শক্তি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বৃদ্ধি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Flowchart: Terminator 24"/>
          <p:cNvSpPr/>
          <p:nvPr/>
        </p:nvSpPr>
        <p:spPr>
          <a:xfrm>
            <a:off x="1409700" y="4381500"/>
            <a:ext cx="4438650" cy="6477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পর্যাপ্ত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খনিজ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সম্পদের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যোগান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Flowchart: Terminator 25"/>
          <p:cNvSpPr/>
          <p:nvPr/>
        </p:nvSpPr>
        <p:spPr>
          <a:xfrm>
            <a:off x="1657350" y="4895850"/>
            <a:ext cx="5029200" cy="8001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বৈদেশিক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বিনিয়োগে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উৎসাহ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প্রদান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Flowchart: Terminator 27"/>
          <p:cNvSpPr/>
          <p:nvPr/>
        </p:nvSpPr>
        <p:spPr>
          <a:xfrm>
            <a:off x="1924050" y="5600700"/>
            <a:ext cx="5200650" cy="5905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আমদানিমুখী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রপ্তানিমুখী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হওয়া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Flowchart: Terminator 28"/>
          <p:cNvSpPr/>
          <p:nvPr/>
        </p:nvSpPr>
        <p:spPr>
          <a:xfrm>
            <a:off x="5638800" y="1943100"/>
            <a:ext cx="5638800" cy="7620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কারিগরি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জ্ঞান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উন্নত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প্রয়োগ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Flowchart: Terminator 29"/>
          <p:cNvSpPr/>
          <p:nvPr/>
        </p:nvSpPr>
        <p:spPr>
          <a:xfrm>
            <a:off x="6400800" y="2552700"/>
            <a:ext cx="3238500" cy="7239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হাইটেক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শিল্প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স্থাপন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Flowchart: Terminator 30"/>
          <p:cNvSpPr/>
          <p:nvPr/>
        </p:nvSpPr>
        <p:spPr>
          <a:xfrm>
            <a:off x="6781800" y="3295650"/>
            <a:ext cx="3486150" cy="6667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বিদেশে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বাজার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সৃষ্টি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Flowchart: Terminator 31"/>
          <p:cNvSpPr/>
          <p:nvPr/>
        </p:nvSpPr>
        <p:spPr>
          <a:xfrm>
            <a:off x="7486650" y="3924300"/>
            <a:ext cx="3009900" cy="7239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দক্ষ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ব্যবস্থাপনা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598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HIK RAHMAN N C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204934" y="1504950"/>
            <a:ext cx="3987066" cy="5353051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50" y="1524000"/>
            <a:ext cx="4093660" cy="5334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5901"/>
            <a:ext cx="4035728" cy="5372099"/>
          </a:xfrm>
          <a:prstGeom prst="rect">
            <a:avLst/>
          </a:prstGeom>
        </p:spPr>
      </p:pic>
      <p:sp>
        <p:nvSpPr>
          <p:cNvPr id="7" name="Down Ribbon 6"/>
          <p:cNvSpPr/>
          <p:nvPr/>
        </p:nvSpPr>
        <p:spPr>
          <a:xfrm>
            <a:off x="3562350" y="242596"/>
            <a:ext cx="5848350" cy="1224254"/>
          </a:xfrm>
          <a:prstGeom prst="ribbon">
            <a:avLst>
              <a:gd name="adj1" fmla="val 16667"/>
              <a:gd name="adj2" fmla="val 557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কাজঃ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5400" dirty="0">
              <a:solidFill>
                <a:srgbClr val="FFFF00"/>
              </a:solidFill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1543050" y="3943339"/>
            <a:ext cx="9105900" cy="28575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dirty="0" smtClean="0">
                <a:latin typeface="NikoshBAN" pitchFamily="2" charset="0"/>
                <a:cs typeface="NikoshBAN" pitchFamily="2" charset="0"/>
              </a:rPr>
              <a:t>বাংলাদেশের শিল্প উন্নয়নের অন্তরায়গুলো বর্ণনা  কর।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Down Arrow Callout 9"/>
          <p:cNvSpPr/>
          <p:nvPr/>
        </p:nvSpPr>
        <p:spPr>
          <a:xfrm>
            <a:off x="3124200" y="1676400"/>
            <a:ext cx="6438900" cy="241040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rgbClr val="FF0000"/>
                </a:solidFill>
              </a:rPr>
              <a:t>ছবিগুলো ভালোকরে দেখো এবং নিচের প্রশ্নের উত্তর দাও।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465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wn Ribbon 5"/>
          <p:cNvSpPr/>
          <p:nvPr/>
        </p:nvSpPr>
        <p:spPr>
          <a:xfrm>
            <a:off x="1698171" y="317241"/>
            <a:ext cx="8938727" cy="2540259"/>
          </a:xfrm>
          <a:prstGeom prst="ribbon">
            <a:avLst>
              <a:gd name="adj1" fmla="val 16667"/>
              <a:gd name="adj2" fmla="val 537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5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মূল্যায়ণ</a:t>
            </a:r>
            <a:r>
              <a:rPr lang="bn-IN" sz="115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ঃ-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7" name="Snip Same Side Corner Rectangle 6"/>
          <p:cNvSpPr/>
          <p:nvPr/>
        </p:nvSpPr>
        <p:spPr>
          <a:xfrm>
            <a:off x="381000" y="3048000"/>
            <a:ext cx="11220450" cy="2800350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বৃহ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ৎ </a:t>
            </a:r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শিল্প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হাইটেক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শিল্প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algn="ctr"/>
            <a:r>
              <a:rPr lang="en-US" sz="5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সরকারি-বেসরকারি</a:t>
            </a:r>
            <a:r>
              <a:rPr lang="en-US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অংশিদারিত্ব</a:t>
            </a:r>
            <a:r>
              <a:rPr lang="en-US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(PPP) </a:t>
            </a:r>
            <a:r>
              <a:rPr lang="en-US" sz="5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54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765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SHIK RAHMAN N C\Desktop\juwel-unter-reet-an-der-nordseeküste-vorderfro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6286" y="0"/>
            <a:ext cx="7078206" cy="6858000"/>
          </a:xfrm>
          <a:prstGeom prst="rect">
            <a:avLst/>
          </a:prstGeom>
          <a:noFill/>
        </p:spPr>
      </p:pic>
      <p:sp>
        <p:nvSpPr>
          <p:cNvPr id="6" name="Up Arrow 5"/>
          <p:cNvSpPr/>
          <p:nvPr/>
        </p:nvSpPr>
        <p:spPr>
          <a:xfrm>
            <a:off x="0" y="1714500"/>
            <a:ext cx="1638300" cy="401955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400" dirty="0"/>
          </a:p>
        </p:txBody>
      </p:sp>
      <p:sp>
        <p:nvSpPr>
          <p:cNvPr id="5" name="Snip Same Side Corner Rectangle 4"/>
          <p:cNvSpPr/>
          <p:nvPr/>
        </p:nvSpPr>
        <p:spPr>
          <a:xfrm>
            <a:off x="8858250" y="449451"/>
            <a:ext cx="3240762" cy="610633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শিল্পের</a:t>
            </a:r>
            <a:r>
              <a:rPr lang="en-US" sz="4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4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4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দেশ</a:t>
            </a:r>
            <a:r>
              <a:rPr lang="en-US" sz="4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স্বনির্ভরতা</a:t>
            </a:r>
            <a:r>
              <a:rPr lang="en-US" sz="4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অর্জন</a:t>
            </a:r>
            <a:r>
              <a:rPr lang="en-US" sz="4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কারতে</a:t>
            </a:r>
            <a:r>
              <a:rPr lang="en-US" sz="4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r>
              <a:rPr lang="en-US" sz="4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তার প্রতিবেদন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লিখ।</a:t>
            </a:r>
            <a:endParaRPr lang="en-US" sz="4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94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Flower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9265" y="76701"/>
            <a:ext cx="9615585" cy="661896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-2163040" y="2441019"/>
            <a:ext cx="6656794" cy="1774756"/>
          </a:xfrm>
        </p:spPr>
        <p:txBody>
          <a:bodyPr vert="vert270"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9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0016149"/>
      </p:ext>
    </p:extLst>
  </p:cSld>
  <p:clrMapOvr>
    <a:masterClrMapping/>
  </p:clrMapOvr>
  <p:transition>
    <p:sndAc>
      <p:stSnd>
        <p:snd r:embed="rId2" name="applaus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Internal Storage 5"/>
          <p:cNvSpPr/>
          <p:nvPr/>
        </p:nvSpPr>
        <p:spPr>
          <a:xfrm>
            <a:off x="6104648" y="3210844"/>
            <a:ext cx="5565912" cy="3419061"/>
          </a:xfrm>
          <a:prstGeom prst="flowChartInternalStorag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মহিউদ্দিন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শিশুপল্লী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একাডেমী</a:t>
            </a:r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i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ছোটবালিয়া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তলী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কিলাপাড়া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পটূয়াখালী</a:t>
            </a:r>
            <a:r>
              <a:rPr lang="en-US" sz="2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as-IN" sz="2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০১৭১৬১১৫৩৭৭</a:t>
            </a:r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E-mail.MMvhuiyan@gmail.com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Personal\Desktop\Mohiuddin S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0385" y="2625278"/>
            <a:ext cx="3482023" cy="3996131"/>
          </a:xfrm>
          <a:prstGeom prst="rect">
            <a:avLst/>
          </a:prstGeom>
          <a:noFill/>
        </p:spPr>
      </p:pic>
      <p:sp>
        <p:nvSpPr>
          <p:cNvPr id="5" name="Down Ribbon 4"/>
          <p:cNvSpPr/>
          <p:nvPr/>
        </p:nvSpPr>
        <p:spPr>
          <a:xfrm>
            <a:off x="2867186" y="371960"/>
            <a:ext cx="7609668" cy="2092272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পরিচিতিঃ</a:t>
            </a:r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014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" y="3333750"/>
            <a:ext cx="5855742" cy="34491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053" y="3200401"/>
            <a:ext cx="5866355" cy="3585030"/>
          </a:xfrm>
          <a:prstGeom prst="rect">
            <a:avLst/>
          </a:prstGeom>
        </p:spPr>
      </p:pic>
      <p:sp>
        <p:nvSpPr>
          <p:cNvPr id="11" name="Flowchart: Terminator 10"/>
          <p:cNvSpPr/>
          <p:nvPr/>
        </p:nvSpPr>
        <p:spPr>
          <a:xfrm>
            <a:off x="2015412" y="0"/>
            <a:ext cx="6736702" cy="9334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dirty="0" smtClean="0">
                <a:solidFill>
                  <a:srgbClr val="FF0000"/>
                </a:solidFill>
              </a:rPr>
              <a:t>আমরা কিছু ছবি দেখি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" y="37322"/>
            <a:ext cx="6029913" cy="33147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456" y="18661"/>
            <a:ext cx="5815566" cy="3160643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11481" cy="6858000"/>
          </a:xfrm>
          <a:prstGeom prst="rect">
            <a:avLst/>
          </a:prstGeom>
        </p:spPr>
      </p:pic>
      <p:pic>
        <p:nvPicPr>
          <p:cNvPr id="1026" name="Picture 2" descr="C:\Users\ASHIK RAHMAN N C\Desktop\image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05550" y="18661"/>
            <a:ext cx="5782392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10546" y="597159"/>
            <a:ext cx="1099146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 smtClean="0">
                <a:solidFill>
                  <a:srgbClr val="FF0000"/>
                </a:solidFill>
              </a:rPr>
              <a:t>ছবি গুলো দেখে কি বলতে পারি এগুলো কিসের ছবি?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0522" y="4516016"/>
            <a:ext cx="7035282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400" dirty="0" smtClean="0">
                <a:solidFill>
                  <a:srgbClr val="0070C0"/>
                </a:solidFill>
              </a:rPr>
              <a:t>এগুলো বিভিন্ন শিল্পের খন্ড ছবি</a:t>
            </a:r>
            <a:endParaRPr lang="en-US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644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Terminator 10"/>
          <p:cNvSpPr/>
          <p:nvPr/>
        </p:nvSpPr>
        <p:spPr>
          <a:xfrm>
            <a:off x="2058389" y="203195"/>
            <a:ext cx="5938757" cy="113211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b="1" dirty="0" smtClean="0">
                <a:solidFill>
                  <a:srgbClr val="FF0000"/>
                </a:solidFill>
              </a:rPr>
              <a:t>আজকের পাঠ 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12" name="Flowchart: Terminator 11"/>
          <p:cNvSpPr/>
          <p:nvPr/>
        </p:nvSpPr>
        <p:spPr>
          <a:xfrm>
            <a:off x="3115158" y="1603449"/>
            <a:ext cx="7950631" cy="1102429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বাংলাদেশের </a:t>
            </a:r>
            <a:r>
              <a:rPr lang="bn-IN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অর্থনীতিতে শিল্পের </a:t>
            </a:r>
            <a:r>
              <a:rPr lang="bn-IN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অবদান</a:t>
            </a:r>
            <a:endParaRPr lang="en-US" sz="4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Flowchart: Terminator 12"/>
          <p:cNvSpPr/>
          <p:nvPr/>
        </p:nvSpPr>
        <p:spPr>
          <a:xfrm>
            <a:off x="464947" y="3023118"/>
            <a:ext cx="8361812" cy="96903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আজকের পাঠ </a:t>
            </a:r>
            <a:r>
              <a:rPr lang="bn-IN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শে</a:t>
            </a:r>
            <a:r>
              <a:rPr lang="bn-IN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ষে  </a:t>
            </a:r>
            <a:r>
              <a:rPr lang="bn-IN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শিক্ষার্থীরা যা যানবে?</a:t>
            </a:r>
            <a:endParaRPr lang="en-US" sz="4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2463282" y="4383550"/>
            <a:ext cx="8413681" cy="219141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শিল্প </a:t>
            </a:r>
            <a:r>
              <a:rPr lang="bn-IN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 শিল্পের প্রকৃতি ও বৈশষ্ট্য সমুহ  </a:t>
            </a:r>
            <a:endParaRPr lang="bn-IN" sz="4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এবং </a:t>
            </a:r>
            <a:r>
              <a:rPr lang="bn-IN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অর্থনীতিতে  বা জিডিপিতে এর </a:t>
            </a:r>
            <a:r>
              <a:rPr lang="bn-IN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অবদান </a:t>
            </a:r>
            <a:r>
              <a:rPr lang="bn-IN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ব্যাখ্যা করতে পারবে।   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644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71989" y="799174"/>
            <a:ext cx="6927574" cy="13849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প্রকৃতি প্রদত্ত সম্পদ বা  কাচামাল বা  প্রাথমিক দ্রব্যকে কারখানা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ভিত্তিক প্রস্তুত প্রণালির  মাধ্যমিক দ্রব্য বা চুরান্ত দ্রব্যে রুপান্তরিত করাকে শিল্প বলে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lowchart: Terminator 8"/>
          <p:cNvSpPr/>
          <p:nvPr/>
        </p:nvSpPr>
        <p:spPr>
          <a:xfrm>
            <a:off x="740690" y="1754860"/>
            <a:ext cx="5086350" cy="8191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শিল্পখাতের পরিচয় নিম্মরুপঃ-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lowchart: Terminator 9"/>
          <p:cNvSpPr/>
          <p:nvPr/>
        </p:nvSpPr>
        <p:spPr>
          <a:xfrm>
            <a:off x="2590800" y="2571750"/>
            <a:ext cx="9182100" cy="16764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খনিজ ও খননঃ- এ খাতের প্রধান  উপাখাত হলো= ক) প্রাকৃতিক গ্যাস ও অপরিশোধিত  জ্বালানি তেল , খ) অন্যান্ন খনিজ সম্পদ ও খনন (কয়লা, চীনামাটি, গন্ধক,কঠিন শিলা ইত্যাদি।)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Flowchart: Terminator 12"/>
          <p:cNvSpPr/>
          <p:nvPr/>
        </p:nvSpPr>
        <p:spPr>
          <a:xfrm>
            <a:off x="2457450" y="3829050"/>
            <a:ext cx="9734550" cy="30289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।শিল্প(ম্যাফ্যাকচারিং) = ক) বৃহৎ ও মাঝারি শিল্পঃ=( বস্রশিল্প, চিনি শিল্প, সিমেন্ট শিল্প, জাহাজ  নির্মান শিল্প, পাট শিল্প, কাগজ শিল্প ইত্যাদি হলো বৃহৎ শিল্প অপরদিকে মাঝারি শিল্প হলো, চামড়া শিল্প, তৈরি পোশাক শিল্প, সিগারেট শিল্প, হোসিয়ারী সীল্প ইত্যাদি।</a:t>
            </a:r>
          </a:p>
          <a:p>
            <a:pPr algn="just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খ( ক্ষুদ্রায়তন শিল্পঃ= এই শিল্প আবার দুভাগে বিভক্ত ১।ক্ষুদ্র শিল্প, যেমন= ক্ষুদ্র যন্ত্রাংশ, দিয়াশলাই, তাত শিল্প, সাবান শিল্প, মৃৎশিল্প উল্যেখযোগ্য কুটির শিল্প।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3409950" y="3124200"/>
            <a:ext cx="8553450" cy="15240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৩। বিদ্যুৎ, গ্যাস ও পানি এখাতের উপখাত হলো ক) বিদ্যুৎ  খ)ৎ গ্যাস  গ) পানি।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Flowchart: Terminator 15"/>
          <p:cNvSpPr/>
          <p:nvPr/>
        </p:nvSpPr>
        <p:spPr>
          <a:xfrm>
            <a:off x="3257550" y="4229100"/>
            <a:ext cx="8286750" cy="25336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৪। নির্মাণ শিল্প খাতের উপখাত হলো ক)সেতু নির্মাণ, খ) রাস্তাঘাট নির্মাণ,  গ) আবাসিক ও বানিজ্যিক ঘ্র-বাড়ি নির্মাণ ইত্যাদি। উপরিউক্ত চারটি খাতের সমন্বয়ে শিল্পখাত গঠিত।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Flowchart: Terminator 14"/>
          <p:cNvSpPr/>
          <p:nvPr/>
        </p:nvSpPr>
        <p:spPr>
          <a:xfrm>
            <a:off x="495956" y="0"/>
            <a:ext cx="4680488" cy="99189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শিল্প বলতে আমরা কি বুঝি?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11787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0" grpId="0" animBg="1"/>
      <p:bldP spid="13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15" y="1161164"/>
            <a:ext cx="11992544" cy="5633135"/>
          </a:xfrm>
          <a:prstGeom prst="rect">
            <a:avLst/>
          </a:prstGeom>
        </p:spPr>
      </p:pic>
      <p:sp>
        <p:nvSpPr>
          <p:cNvPr id="7" name="Down Ribbon 6"/>
          <p:cNvSpPr/>
          <p:nvPr/>
        </p:nvSpPr>
        <p:spPr>
          <a:xfrm>
            <a:off x="1600200" y="3295650"/>
            <a:ext cx="9067800" cy="2686050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প্রত্যেকে</a:t>
            </a:r>
            <a:r>
              <a:rPr lang="en-US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শিল্পের</a:t>
            </a:r>
            <a:r>
              <a:rPr lang="en-US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2789695" y="402956"/>
            <a:ext cx="3022169" cy="71292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কাজঃ</a:t>
            </a:r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024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209550" y="2958620"/>
          <a:ext cx="11697528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8502"/>
                <a:gridCol w="3889513"/>
                <a:gridCol w="3889513"/>
              </a:tblGrid>
              <a:tr h="555782">
                <a:tc>
                  <a:txBody>
                    <a:bodyPr/>
                    <a:lstStyle/>
                    <a:p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খাত / উপখাত</a:t>
                      </a:r>
                      <a:endParaRPr lang="en-US" sz="2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প্রবৃদ্ধির</a:t>
                      </a:r>
                      <a:r>
                        <a:rPr lang="bn-BD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হার ২০০৯ - ১০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প্রবৃদ্ধির</a:t>
                      </a:r>
                      <a:r>
                        <a:rPr lang="bn-BD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হার ২০০৯—১০</a:t>
                      </a:r>
                      <a:endParaRPr lang="en-US" sz="360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55782">
                <a:tc>
                  <a:txBody>
                    <a:bodyPr/>
                    <a:lstStyle/>
                    <a:p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১। খনিজ</a:t>
                      </a:r>
                      <a:r>
                        <a:rPr lang="bn-BD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ও খনন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৮.৮০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৪.৮৫</a:t>
                      </a:r>
                      <a:endParaRPr lang="en-US" sz="36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55782">
                <a:tc>
                  <a:txBody>
                    <a:bodyPr/>
                    <a:lstStyle/>
                    <a:p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২। শিল্প (ম্যানুফ্যকচারিং)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৬.৫০</a:t>
                      </a:r>
                      <a:endParaRPr lang="en-US" sz="36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৯.৫১</a:t>
                      </a:r>
                      <a:endParaRPr lang="en-US" sz="36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55782">
                <a:tc>
                  <a:txBody>
                    <a:bodyPr/>
                    <a:lstStyle/>
                    <a:p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৩। বিদ্যুৎ,গ্যাস</a:t>
                      </a:r>
                      <a:r>
                        <a:rPr lang="bn-BD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ও পানি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৭.২৮</a:t>
                      </a:r>
                      <a:endParaRPr lang="en-US" sz="36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৫.৯৬</a:t>
                      </a:r>
                      <a:endParaRPr lang="en-US" sz="36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55782">
                <a:tc>
                  <a:txBody>
                    <a:bodyPr/>
                    <a:lstStyle/>
                    <a:p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৪। নির্মাণ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৬.০১</a:t>
                      </a:r>
                      <a:endParaRPr lang="en-US" sz="36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৬.৩৭</a:t>
                      </a:r>
                      <a:endParaRPr lang="en-US" sz="36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Flowchart: Terminator 4"/>
          <p:cNvSpPr/>
          <p:nvPr/>
        </p:nvSpPr>
        <p:spPr>
          <a:xfrm>
            <a:off x="3225800" y="0"/>
            <a:ext cx="5366658" cy="120015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</a:t>
            </a:r>
            <a:r>
              <a:rPr lang="bn-IN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ল্পের অবদান</a:t>
            </a:r>
            <a:endParaRPr lang="en-US" sz="8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lowchart: Terminator 5"/>
          <p:cNvSpPr/>
          <p:nvPr/>
        </p:nvSpPr>
        <p:spPr>
          <a:xfrm>
            <a:off x="0" y="1306284"/>
            <a:ext cx="11868149" cy="1436914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IN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IN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নিচের </a:t>
            </a:r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তালিকায় দেশজ </a:t>
            </a:r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উৎপাদনে </a:t>
            </a:r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সার্বিক</a:t>
            </a:r>
            <a:r>
              <a:rPr lang="bn-IN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ভাবে শিল্প</a:t>
            </a:r>
            <a:r>
              <a:rPr lang="bn-IN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খাতের প্রবৃদ্ধির হার উল্ল্যেখ করা হলো</a:t>
            </a:r>
          </a:p>
          <a:p>
            <a:endParaRPr lang="en-US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11787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24703058"/>
              </p:ext>
            </p:extLst>
          </p:nvPr>
        </p:nvGraphicFramePr>
        <p:xfrm>
          <a:off x="400179" y="4078431"/>
          <a:ext cx="10715626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6740"/>
                <a:gridCol w="5378886"/>
              </a:tblGrid>
              <a:tr h="552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২০১৪-২০১৫ অর্থ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বছর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২০১৫-২০১৬ অর্থ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বছর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52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৩০.৪২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২০.৭৭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own Ribbon 4"/>
          <p:cNvSpPr/>
          <p:nvPr/>
        </p:nvSpPr>
        <p:spPr>
          <a:xfrm>
            <a:off x="1436915" y="761999"/>
            <a:ext cx="9492342" cy="2532743"/>
          </a:xfrm>
          <a:prstGeom prst="ribbon">
            <a:avLst>
              <a:gd name="adj1" fmla="val 16667"/>
              <a:gd name="adj2" fmla="val 558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জিডিপিতে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শিল্পের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অবদানঃ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6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295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75154" y="148742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" y="1724236"/>
            <a:ext cx="11890041" cy="5120640"/>
          </a:xfrm>
          <a:prstGeom prst="rect">
            <a:avLst/>
          </a:prstGeom>
        </p:spPr>
      </p:pic>
      <p:sp>
        <p:nvSpPr>
          <p:cNvPr id="12" name="Flowchart: Terminator 11"/>
          <p:cNvSpPr/>
          <p:nvPr/>
        </p:nvSpPr>
        <p:spPr>
          <a:xfrm>
            <a:off x="7753350" y="1832428"/>
            <a:ext cx="3826147" cy="81552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/>
              <a:t> বৃটিশ উপনিবেশ</a:t>
            </a:r>
            <a:endParaRPr lang="en-US" sz="3600" dirty="0"/>
          </a:p>
        </p:txBody>
      </p:sp>
      <p:pic>
        <p:nvPicPr>
          <p:cNvPr id="9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79" y="1789577"/>
            <a:ext cx="11781121" cy="5011273"/>
          </a:xfrm>
          <a:prstGeom prst="rect">
            <a:avLst/>
          </a:prstGeom>
        </p:spPr>
      </p:pic>
      <p:sp>
        <p:nvSpPr>
          <p:cNvPr id="13" name="Flowchart: Terminator 12"/>
          <p:cNvSpPr/>
          <p:nvPr/>
        </p:nvSpPr>
        <p:spPr>
          <a:xfrm>
            <a:off x="261256" y="1872339"/>
            <a:ext cx="4683968" cy="1038811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পাকিস্তানি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শোষণ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নীতি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Flowchart: Terminator 13"/>
          <p:cNvSpPr/>
          <p:nvPr/>
        </p:nvSpPr>
        <p:spPr>
          <a:xfrm>
            <a:off x="877078" y="3265714"/>
            <a:ext cx="4435151" cy="8128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মূলধনের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স্বল্পতা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Flowchart: Terminator 14"/>
          <p:cNvSpPr/>
          <p:nvPr/>
        </p:nvSpPr>
        <p:spPr>
          <a:xfrm>
            <a:off x="6081486" y="3309257"/>
            <a:ext cx="4426857" cy="812799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উন্নত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প্রযুক্তির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অভাব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Flowchart: Terminator 15"/>
          <p:cNvSpPr/>
          <p:nvPr/>
        </p:nvSpPr>
        <p:spPr>
          <a:xfrm>
            <a:off x="2351302" y="5152571"/>
            <a:ext cx="6328228" cy="89988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কারিগরি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শিক্ষার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অভাব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Flowchart: Terminator 17"/>
          <p:cNvSpPr/>
          <p:nvPr/>
        </p:nvSpPr>
        <p:spPr>
          <a:xfrm>
            <a:off x="8403771" y="1059543"/>
            <a:ext cx="2351315" cy="60960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প্র</a:t>
            </a:r>
            <a:r>
              <a:rPr lang="bn-BD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থমত</a:t>
            </a:r>
            <a:endParaRPr lang="en-US" sz="4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Flowchart: Terminator 18"/>
          <p:cNvSpPr/>
          <p:nvPr/>
        </p:nvSpPr>
        <p:spPr>
          <a:xfrm rot="10800000" flipV="1">
            <a:off x="6060750" y="2214470"/>
            <a:ext cx="2612571" cy="59508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এছাড়াও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Horizontal Scroll 16"/>
          <p:cNvSpPr/>
          <p:nvPr/>
        </p:nvSpPr>
        <p:spPr>
          <a:xfrm>
            <a:off x="1596325" y="852407"/>
            <a:ext cx="4695987" cy="74391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শিল্পের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অনগ্রসতার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কারণঃ</a:t>
            </a: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153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940</TotalTime>
  <Words>499</Words>
  <Application>Microsoft Office PowerPoint</Application>
  <PresentationFormat>Custom</PresentationFormat>
  <Paragraphs>94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সবাইকে ধন্যবাদ</vt:lpstr>
    </vt:vector>
  </TitlesOfParts>
  <Company>CtrlSoft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সবাইকে শুভেচছা</dc:title>
  <dc:creator>pc</dc:creator>
  <cp:lastModifiedBy>ARAFAT</cp:lastModifiedBy>
  <cp:revision>277</cp:revision>
  <dcterms:created xsi:type="dcterms:W3CDTF">2017-12-20T08:48:17Z</dcterms:created>
  <dcterms:modified xsi:type="dcterms:W3CDTF">2020-04-11T15:45:24Z</dcterms:modified>
</cp:coreProperties>
</file>