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79" r:id="rId10"/>
    <p:sldId id="263" r:id="rId11"/>
    <p:sldId id="264" r:id="rId12"/>
    <p:sldId id="266" r:id="rId13"/>
    <p:sldId id="276" r:id="rId14"/>
    <p:sldId id="277" r:id="rId15"/>
    <p:sldId id="268" r:id="rId16"/>
    <p:sldId id="278" r:id="rId17"/>
    <p:sldId id="270" r:id="rId18"/>
    <p:sldId id="275" r:id="rId19"/>
    <p:sldId id="271" r:id="rId20"/>
    <p:sldId id="273" r:id="rId21"/>
    <p:sldId id="272" r:id="rId22"/>
    <p:sldId id="27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viewProps" Target="view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notesMaster" Target="notesMasters/notesMaster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D8942-06E0-4594-A8FF-44C9469A30D6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206ED3-9B50-4715-ABA9-E7F39E6ED9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984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206ED3-9B50-4715-ABA9-E7F39E6ED9B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117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8E656-3C5A-42FC-A405-4C72E39256E8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6EE4-7691-472F-835E-2765B20D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17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8E656-3C5A-42FC-A405-4C72E39256E8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6EE4-7691-472F-835E-2765B20D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072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8E656-3C5A-42FC-A405-4C72E39256E8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6EE4-7691-472F-835E-2765B20D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633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8E656-3C5A-42FC-A405-4C72E39256E8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6EE4-7691-472F-835E-2765B20D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435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8E656-3C5A-42FC-A405-4C72E39256E8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6EE4-7691-472F-835E-2765B20D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390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8E656-3C5A-42FC-A405-4C72E39256E8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6EE4-7691-472F-835E-2765B20D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654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8E656-3C5A-42FC-A405-4C72E39256E8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6EE4-7691-472F-835E-2765B20D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46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8E656-3C5A-42FC-A405-4C72E39256E8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6EE4-7691-472F-835E-2765B20D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107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8E656-3C5A-42FC-A405-4C72E39256E8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6EE4-7691-472F-835E-2765B20D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140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8E656-3C5A-42FC-A405-4C72E39256E8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6EE4-7691-472F-835E-2765B20D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396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8E656-3C5A-42FC-A405-4C72E39256E8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C6EE4-7691-472F-835E-2765B20D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050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8E656-3C5A-42FC-A405-4C72E39256E8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C6EE4-7691-472F-835E-2765B20D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81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.gif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microsoft.com/office/2007/relationships/hdphoto" Target="../media/hdphoto1.wdp" /><Relationship Id="rId4" Type="http://schemas.openxmlformats.org/officeDocument/2006/relationships/image" Target="../media/image10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4.jpg" /><Relationship Id="rId5" Type="http://schemas.openxmlformats.org/officeDocument/2006/relationships/image" Target="../media/image13.jpg" /><Relationship Id="rId4" Type="http://schemas.openxmlformats.org/officeDocument/2006/relationships/image" Target="../media/image12.jpe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0.jpg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6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6.jpe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28613" y="171452"/>
            <a:ext cx="11501437" cy="215741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Welcome to English class </a:t>
            </a: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664" y="2486025"/>
            <a:ext cx="862965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073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C:\Documents and Settings\Administrator\Desktop\1\5.2.2011\boishakh-Chotrosongranti_13th_apri-13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5" y="600074"/>
            <a:ext cx="4772026" cy="31636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613817"/>
            <a:ext cx="4943475" cy="32171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628651" y="4214813"/>
            <a:ext cx="4914900" cy="181588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The  masks and wreaths worn by the people .It symbolizes contemporary worries or happiness in the national life.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72249" y="4214813"/>
            <a:ext cx="4943475" cy="181588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Different social and cultural organizations and educational institutions celebrate the day with their own cultural programs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00338" y="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01100" y="11759"/>
            <a:ext cx="1514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78281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66" y="500062"/>
            <a:ext cx="3408422" cy="39874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6" y="1900238"/>
            <a:ext cx="1952624" cy="13327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223" y="500062"/>
            <a:ext cx="4829174" cy="39874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548" y="500062"/>
            <a:ext cx="2967974" cy="39874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2067" y="4966447"/>
            <a:ext cx="11483330" cy="107721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/>
              <a:t>On this day , Newspaper bring out special supplement . There are also special programs on the radio and television 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00175" y="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picture -01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89991" y="-1014"/>
            <a:ext cx="1843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picture-2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29664" y="-1014"/>
            <a:ext cx="1900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picture-03</a:t>
            </a:r>
          </a:p>
        </p:txBody>
      </p:sp>
    </p:spTree>
    <p:extLst>
      <p:ext uri="{BB962C8B-B14F-4D97-AF65-F5344CB8AC3E}">
        <p14:creationId xmlns:p14="http://schemas.microsoft.com/office/powerpoint/2010/main" val="36189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528763" y="338138"/>
            <a:ext cx="9486900" cy="438626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Read the text silently –   Page Number-38 , Lesson-06 Section-B</a:t>
            </a:r>
          </a:p>
          <a:p>
            <a:pPr algn="ctr"/>
            <a:r>
              <a:rPr lang="en-US" sz="4400" dirty="0"/>
              <a:t>Time : 10 minute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012" y="3957636"/>
            <a:ext cx="5486401" cy="2743201"/>
          </a:xfrm>
          <a:prstGeom prst="ellipse">
            <a:avLst/>
          </a:prstGeom>
          <a:ln w="28575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715778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5394" y="2295823"/>
            <a:ext cx="3665080" cy="154305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Tradition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8686800" y="2295823"/>
            <a:ext cx="3352800" cy="154305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heritage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800474" y="125017"/>
            <a:ext cx="4743450" cy="71794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Word meaning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4336256" y="4483579"/>
            <a:ext cx="3671886" cy="10572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prstClr val="white"/>
                </a:solidFill>
              </a:rPr>
              <a:t>meaning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135855" y="5657847"/>
            <a:ext cx="10072688" cy="100012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 </a:t>
            </a:r>
            <a:r>
              <a:rPr lang="en-US" sz="2800" dirty="0" err="1"/>
              <a:t>Pahela</a:t>
            </a:r>
            <a:r>
              <a:rPr lang="en-US" sz="2800" dirty="0"/>
              <a:t> </a:t>
            </a:r>
            <a:r>
              <a:rPr lang="en-US" sz="2800" dirty="0" err="1"/>
              <a:t>Boishakh</a:t>
            </a:r>
            <a:r>
              <a:rPr lang="en-US" sz="2800" dirty="0"/>
              <a:t> is a part of </a:t>
            </a:r>
            <a:r>
              <a:rPr lang="en-US" sz="2800" dirty="0" err="1"/>
              <a:t>Bangalee</a:t>
            </a:r>
            <a:r>
              <a:rPr lang="en-US" sz="2800" dirty="0"/>
              <a:t> culture and </a:t>
            </a:r>
            <a:r>
              <a:rPr lang="en-US" sz="2800" b="1" u="sng" dirty="0"/>
              <a:t>tradition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87384" y="1518050"/>
            <a:ext cx="4556540" cy="284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76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9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10484" y="5391484"/>
            <a:ext cx="11106893" cy="99432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 Women adorn themselves on this day </a:t>
            </a:r>
            <a:r>
              <a:rPr lang="en-US" dirty="0"/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800474" y="125017"/>
            <a:ext cx="4743450" cy="50720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Word meaning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1462" y="2007396"/>
            <a:ext cx="2546689" cy="155733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Adorn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454452" y="3594365"/>
            <a:ext cx="3162925" cy="155733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/>
              <a:t>decorate</a:t>
            </a:r>
            <a:r>
              <a:rPr lang="en-US" sz="4000" dirty="0"/>
              <a:t> 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3800474" y="4185870"/>
            <a:ext cx="4129323" cy="1113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meaning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777" y="963363"/>
            <a:ext cx="4886793" cy="313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00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1544" y="5636421"/>
            <a:ext cx="10215562" cy="80724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 People join the colorful processions </a:t>
            </a:r>
            <a:r>
              <a:rPr lang="en-US" dirty="0"/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814387" y="1600198"/>
            <a:ext cx="2557460" cy="16716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Processions</a:t>
            </a:r>
            <a:r>
              <a:rPr lang="en-US" sz="3200" dirty="0"/>
              <a:t> </a:t>
            </a:r>
          </a:p>
        </p:txBody>
      </p:sp>
      <p:sp>
        <p:nvSpPr>
          <p:cNvPr id="4" name="Right Arrow 3"/>
          <p:cNvSpPr/>
          <p:nvPr/>
        </p:nvSpPr>
        <p:spPr>
          <a:xfrm>
            <a:off x="4057650" y="4346973"/>
            <a:ext cx="3457575" cy="1171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meaning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9472614" y="3710475"/>
            <a:ext cx="2271711" cy="16716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Rally</a:t>
            </a:r>
            <a:r>
              <a:rPr lang="en-US" dirty="0"/>
              <a:t>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323" y="412930"/>
            <a:ext cx="5745802" cy="381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7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89422" y="5472113"/>
            <a:ext cx="10215562" cy="1000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People join the procession irrespective of their caste and creed</a:t>
            </a:r>
            <a:r>
              <a:rPr lang="en-US" dirty="0"/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580390" y="1728786"/>
            <a:ext cx="2986088" cy="108585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Irrespective</a:t>
            </a:r>
            <a:r>
              <a:rPr lang="en-US" sz="3200" dirty="0"/>
              <a:t>  </a:t>
            </a:r>
          </a:p>
        </p:txBody>
      </p:sp>
      <p:sp>
        <p:nvSpPr>
          <p:cNvPr id="8" name="Rectangle 7"/>
          <p:cNvSpPr/>
          <p:nvPr/>
        </p:nvSpPr>
        <p:spPr>
          <a:xfrm>
            <a:off x="9015413" y="4100512"/>
            <a:ext cx="2278855" cy="127158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Equal</a:t>
            </a:r>
            <a:r>
              <a:rPr lang="en-US" sz="3200" dirty="0"/>
              <a:t> 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613076" y="4150519"/>
            <a:ext cx="3016450" cy="12215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meaning</a:t>
            </a:r>
            <a:r>
              <a:rPr lang="en-US" dirty="0"/>
              <a:t>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5071" y="-39261"/>
            <a:ext cx="4761389" cy="859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363" y="714375"/>
            <a:ext cx="3986212" cy="338613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446983" y="1930340"/>
            <a:ext cx="910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Man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43676" y="2291418"/>
            <a:ext cx="1332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woman</a:t>
            </a:r>
          </a:p>
        </p:txBody>
      </p:sp>
    </p:spTree>
    <p:extLst>
      <p:ext uri="{BB962C8B-B14F-4D97-AF65-F5344CB8AC3E}">
        <p14:creationId xmlns:p14="http://schemas.microsoft.com/office/powerpoint/2010/main" val="7085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293" y="1856131"/>
            <a:ext cx="1185134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Book Antiqua" panose="02040602050305030304" pitchFamily="18" charset="0"/>
              </a:rPr>
              <a:t>The word </a:t>
            </a:r>
            <a:r>
              <a:rPr lang="en-US" sz="3200" i="1" dirty="0" err="1">
                <a:latin typeface="Book Antiqua" panose="02040602050305030304" pitchFamily="18" charset="0"/>
              </a:rPr>
              <a:t>pahela</a:t>
            </a:r>
            <a:r>
              <a:rPr lang="en-US" sz="3200" dirty="0">
                <a:latin typeface="Book Antiqua" panose="02040602050305030304" pitchFamily="18" charset="0"/>
              </a:rPr>
              <a:t> means the first </a:t>
            </a:r>
            <a:r>
              <a:rPr lang="en-US" sz="3200" i="1" dirty="0" err="1">
                <a:latin typeface="Book Antiqua" panose="02040602050305030304" pitchFamily="18" charset="0"/>
              </a:rPr>
              <a:t>Boishakh</a:t>
            </a:r>
            <a:r>
              <a:rPr lang="en-US" sz="3200" dirty="0">
                <a:latin typeface="Book Antiqua" panose="02040602050305030304" pitchFamily="18" charset="0"/>
              </a:rPr>
              <a:t> is the (a)</a:t>
            </a:r>
            <a:r>
              <a:rPr lang="en-US" sz="3200" dirty="0">
                <a:solidFill>
                  <a:srgbClr val="FF0000"/>
                </a:solidFill>
                <a:latin typeface="Book Antiqua" panose="02040602050305030304" pitchFamily="18" charset="0"/>
              </a:rPr>
              <a:t>.......</a:t>
            </a:r>
            <a:r>
              <a:rPr lang="en-US" sz="3200" dirty="0">
                <a:latin typeface="Book Antiqua" panose="02040602050305030304" pitchFamily="18" charset="0"/>
              </a:rPr>
              <a:t> month of Bangla calendar. The day is observe not (b)</a:t>
            </a:r>
            <a:r>
              <a:rPr lang="en-US" sz="3200" b="1" dirty="0">
                <a:solidFill>
                  <a:srgbClr val="FF0000"/>
                </a:solidFill>
                <a:latin typeface="Book Antiqua" panose="02040602050305030304" pitchFamily="18" charset="0"/>
              </a:rPr>
              <a:t>…......</a:t>
            </a:r>
            <a:r>
              <a:rPr lang="en-US" sz="3200" dirty="0">
                <a:latin typeface="Book Antiqua" panose="02040602050305030304" pitchFamily="18" charset="0"/>
              </a:rPr>
              <a:t> in Bangladesh but(c)</a:t>
            </a:r>
            <a:r>
              <a:rPr lang="en-US" sz="3200" b="1" dirty="0">
                <a:solidFill>
                  <a:srgbClr val="FF0000"/>
                </a:solidFill>
                <a:latin typeface="Book Antiqua" panose="02040602050305030304" pitchFamily="18" charset="0"/>
              </a:rPr>
              <a:t>…........</a:t>
            </a:r>
            <a:r>
              <a:rPr lang="en-US" sz="3200" dirty="0">
                <a:latin typeface="Book Antiqua" panose="02040602050305030304" pitchFamily="18" charset="0"/>
              </a:rPr>
              <a:t>in some other parts of the world. It is celebrated in West Bengal, </a:t>
            </a:r>
            <a:r>
              <a:rPr lang="en-US" sz="3200" dirty="0" err="1">
                <a:latin typeface="Book Antiqua" panose="02040602050305030304" pitchFamily="18" charset="0"/>
              </a:rPr>
              <a:t>Asam</a:t>
            </a:r>
            <a:r>
              <a:rPr lang="en-US" sz="3200" dirty="0">
                <a:latin typeface="Book Antiqua" panose="02040602050305030304" pitchFamily="18" charset="0"/>
              </a:rPr>
              <a:t>, and Tripura. It is also (d)</a:t>
            </a:r>
            <a:r>
              <a:rPr lang="en-US" sz="3200" b="1" dirty="0">
                <a:solidFill>
                  <a:srgbClr val="FF0000"/>
                </a:solidFill>
                <a:latin typeface="Book Antiqua" panose="02040602050305030304" pitchFamily="18" charset="0"/>
              </a:rPr>
              <a:t>…......</a:t>
            </a:r>
            <a:r>
              <a:rPr lang="en-US" sz="3200" dirty="0">
                <a:latin typeface="Book Antiqua" panose="02040602050305030304" pitchFamily="18" charset="0"/>
              </a:rPr>
              <a:t>celebrated in Australia and the UK . In Australia, the largest (e)</a:t>
            </a:r>
            <a:r>
              <a:rPr lang="en-US" sz="3200" b="1" dirty="0">
                <a:solidFill>
                  <a:srgbClr val="FF0000"/>
                </a:solidFill>
                <a:latin typeface="Book Antiqua" panose="02040602050305030304" pitchFamily="18" charset="0"/>
              </a:rPr>
              <a:t>…..........</a:t>
            </a:r>
            <a:r>
              <a:rPr lang="en-US" sz="3200" dirty="0">
                <a:latin typeface="Book Antiqua" panose="02040602050305030304" pitchFamily="18" charset="0"/>
              </a:rPr>
              <a:t>for </a:t>
            </a:r>
            <a:r>
              <a:rPr lang="en-US" sz="3200" dirty="0" err="1">
                <a:latin typeface="Book Antiqua" panose="02040602050305030304" pitchFamily="18" charset="0"/>
              </a:rPr>
              <a:t>bangla</a:t>
            </a:r>
            <a:r>
              <a:rPr lang="en-US" sz="3200" dirty="0">
                <a:latin typeface="Book Antiqua" panose="02040602050305030304" pitchFamily="18" charset="0"/>
              </a:rPr>
              <a:t> new year is the Sydney </a:t>
            </a:r>
            <a:r>
              <a:rPr lang="en-US" sz="3200" i="1" dirty="0" err="1">
                <a:latin typeface="Book Antiqua" panose="02040602050305030304" pitchFamily="18" charset="0"/>
              </a:rPr>
              <a:t>Boishakhi</a:t>
            </a:r>
            <a:r>
              <a:rPr lang="en-US" sz="3200" i="1" dirty="0">
                <a:latin typeface="Book Antiqua" panose="02040602050305030304" pitchFamily="18" charset="0"/>
              </a:rPr>
              <a:t> </a:t>
            </a:r>
            <a:r>
              <a:rPr lang="en-US" sz="3200" i="1" dirty="0" err="1">
                <a:latin typeface="Book Antiqua" panose="02040602050305030304" pitchFamily="18" charset="0"/>
              </a:rPr>
              <a:t>Mela</a:t>
            </a:r>
            <a:r>
              <a:rPr lang="en-US" sz="3200" i="1" dirty="0"/>
              <a:t> </a:t>
            </a:r>
            <a:r>
              <a:rPr lang="en-US" sz="3200" dirty="0">
                <a:latin typeface="Book Antiqua" panose="02040602050305030304" pitchFamily="18" charset="0"/>
              </a:rPr>
              <a:t>held (f)</a:t>
            </a:r>
            <a:r>
              <a:rPr lang="en-US" sz="3200" b="1" dirty="0">
                <a:solidFill>
                  <a:srgbClr val="FF0000"/>
                </a:solidFill>
                <a:latin typeface="Book Antiqua" panose="02040602050305030304" pitchFamily="18" charset="0"/>
              </a:rPr>
              <a:t>…..</a:t>
            </a:r>
            <a:r>
              <a:rPr lang="en-US" sz="3200" dirty="0">
                <a:latin typeface="Book Antiqua" panose="02040602050305030304" pitchFamily="18" charset="0"/>
              </a:rPr>
              <a:t>Sydney Olympic Park. In England, the </a:t>
            </a:r>
            <a:r>
              <a:rPr lang="en-US" sz="3200" dirty="0" err="1">
                <a:latin typeface="Book Antiqua" panose="02040602050305030304" pitchFamily="18" charset="0"/>
              </a:rPr>
              <a:t>Bangalees</a:t>
            </a:r>
            <a:r>
              <a:rPr lang="en-US" sz="3200" dirty="0">
                <a:latin typeface="Book Antiqua" panose="02040602050305030304" pitchFamily="18" charset="0"/>
              </a:rPr>
              <a:t> (g)</a:t>
            </a:r>
            <a:r>
              <a:rPr lang="en-US" sz="3200" b="1" dirty="0">
                <a:solidFill>
                  <a:srgbClr val="FF0000"/>
                </a:solidFill>
                <a:latin typeface="Book Antiqua" panose="02040602050305030304" pitchFamily="18" charset="0"/>
              </a:rPr>
              <a:t>…..</a:t>
            </a:r>
            <a:r>
              <a:rPr lang="en-US" sz="3200" dirty="0">
                <a:latin typeface="Book Antiqua" panose="02040602050305030304" pitchFamily="18" charset="0"/>
              </a:rPr>
              <a:t>celebrate the day with a street (h)</a:t>
            </a:r>
            <a:r>
              <a:rPr lang="en-US" sz="3200" b="1" dirty="0">
                <a:solidFill>
                  <a:srgbClr val="FF0000"/>
                </a:solidFill>
                <a:latin typeface="Book Antiqua" panose="02040602050305030304" pitchFamily="18" charset="0"/>
              </a:rPr>
              <a:t>…..</a:t>
            </a:r>
            <a:r>
              <a:rPr lang="en-US" sz="3200" dirty="0">
                <a:latin typeface="Book Antiqua" panose="02040602050305030304" pitchFamily="18" charset="0"/>
              </a:rPr>
              <a:t>in London. It is the (</a:t>
            </a:r>
            <a:r>
              <a:rPr lang="en-US" sz="3200" dirty="0" err="1">
                <a:latin typeface="Book Antiqua" panose="02040602050305030304" pitchFamily="18" charset="0"/>
              </a:rPr>
              <a:t>i</a:t>
            </a:r>
            <a:r>
              <a:rPr lang="en-US" sz="3200" dirty="0">
                <a:latin typeface="Book Antiqua" panose="02040602050305030304" pitchFamily="18" charset="0"/>
              </a:rPr>
              <a:t>) </a:t>
            </a:r>
            <a:r>
              <a:rPr lang="en-US" sz="3200" b="1" dirty="0">
                <a:solidFill>
                  <a:srgbClr val="FF0000"/>
                </a:solidFill>
                <a:latin typeface="Book Antiqua" panose="02040602050305030304" pitchFamily="18" charset="0"/>
              </a:rPr>
              <a:t>…..</a:t>
            </a:r>
            <a:r>
              <a:rPr lang="en-US" sz="3200" dirty="0">
                <a:latin typeface="Book Antiqua" panose="02040602050305030304" pitchFamily="18" charset="0"/>
              </a:rPr>
              <a:t>Asian festival in Europe, (j)</a:t>
            </a:r>
            <a:r>
              <a:rPr lang="en-US" sz="3200" b="1" dirty="0">
                <a:solidFill>
                  <a:srgbClr val="FF0000"/>
                </a:solidFill>
                <a:latin typeface="Book Antiqua" panose="02040602050305030304" pitchFamily="18" charset="0"/>
              </a:rPr>
              <a:t>…… </a:t>
            </a:r>
            <a:r>
              <a:rPr lang="en-US" sz="3200" dirty="0">
                <a:latin typeface="Book Antiqua" panose="02040602050305030304" pitchFamily="18" charset="0"/>
              </a:rPr>
              <a:t>Bangladesh and West Bengal.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33180" y="1209799"/>
            <a:ext cx="101435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n>
                  <a:solidFill>
                    <a:srgbClr val="7030A0"/>
                  </a:solidFill>
                </a:ln>
                <a:latin typeface="Book Antiqua" panose="02040602050305030304" pitchFamily="18" charset="0"/>
              </a:rPr>
              <a:t>Complete the passage with suitable words</a:t>
            </a:r>
            <a:r>
              <a:rPr lang="en-US" sz="1600" dirty="0">
                <a:ln>
                  <a:solidFill>
                    <a:srgbClr val="7030A0"/>
                  </a:solidFill>
                </a:ln>
                <a:latin typeface="Book Antiqua" panose="02040602050305030304" pitchFamily="18" charset="0"/>
              </a:rPr>
              <a:t>. </a:t>
            </a:r>
            <a:r>
              <a:rPr lang="en-US" sz="2000" dirty="0">
                <a:ln>
                  <a:solidFill>
                    <a:srgbClr val="7030A0"/>
                  </a:solidFill>
                </a:ln>
                <a:latin typeface="Book Antiqua" panose="02040602050305030304" pitchFamily="18" charset="0"/>
              </a:rPr>
              <a:t>( Time : 10 Minute)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294965" y="367552"/>
            <a:ext cx="7422776" cy="654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Group work </a:t>
            </a:r>
          </a:p>
        </p:txBody>
      </p:sp>
    </p:spTree>
    <p:extLst>
      <p:ext uri="{BB962C8B-B14F-4D97-AF65-F5344CB8AC3E}">
        <p14:creationId xmlns:p14="http://schemas.microsoft.com/office/powerpoint/2010/main" val="233598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293" y="1856131"/>
            <a:ext cx="1185134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Book Antiqua" panose="02040602050305030304" pitchFamily="18" charset="0"/>
              </a:rPr>
              <a:t>The word </a:t>
            </a:r>
            <a:r>
              <a:rPr lang="en-US" sz="3200" i="1" dirty="0" err="1">
                <a:latin typeface="Book Antiqua" panose="02040602050305030304" pitchFamily="18" charset="0"/>
              </a:rPr>
              <a:t>pahela</a:t>
            </a:r>
            <a:r>
              <a:rPr lang="en-US" sz="3200" dirty="0">
                <a:latin typeface="Book Antiqua" panose="02040602050305030304" pitchFamily="18" charset="0"/>
              </a:rPr>
              <a:t> means the first </a:t>
            </a:r>
            <a:r>
              <a:rPr lang="en-US" sz="3200" i="1" dirty="0" err="1">
                <a:latin typeface="Book Antiqua" panose="02040602050305030304" pitchFamily="18" charset="0"/>
              </a:rPr>
              <a:t>Boishakh</a:t>
            </a:r>
            <a:r>
              <a:rPr lang="en-US" sz="3200" dirty="0">
                <a:latin typeface="Book Antiqua" panose="02040602050305030304" pitchFamily="18" charset="0"/>
              </a:rPr>
              <a:t> is the (a)</a:t>
            </a:r>
            <a:r>
              <a:rPr lang="en-US" sz="3200" b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 first</a:t>
            </a:r>
            <a:r>
              <a:rPr lang="en-US" sz="3200" dirty="0">
                <a:latin typeface="Book Antiqua" panose="02040602050305030304" pitchFamily="18" charset="0"/>
              </a:rPr>
              <a:t> month of Bangla calendar. The day is observe not (b)</a:t>
            </a:r>
            <a:r>
              <a:rPr lang="en-US" sz="3200" b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only</a:t>
            </a:r>
            <a:r>
              <a:rPr lang="en-US" sz="3200" dirty="0">
                <a:latin typeface="Book Antiqua" panose="02040602050305030304" pitchFamily="18" charset="0"/>
              </a:rPr>
              <a:t> in Bangladesh but(c)</a:t>
            </a:r>
            <a:r>
              <a:rPr lang="en-US" sz="3200" b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also </a:t>
            </a:r>
            <a:r>
              <a:rPr lang="en-US" sz="3200" dirty="0">
                <a:latin typeface="Book Antiqua" panose="02040602050305030304" pitchFamily="18" charset="0"/>
              </a:rPr>
              <a:t>in some other parts of the world. It is celebrated in West Bengal, </a:t>
            </a:r>
            <a:r>
              <a:rPr lang="en-US" sz="3200" dirty="0" err="1">
                <a:latin typeface="Book Antiqua" panose="02040602050305030304" pitchFamily="18" charset="0"/>
              </a:rPr>
              <a:t>Asam</a:t>
            </a:r>
            <a:r>
              <a:rPr lang="en-US" sz="3200" dirty="0">
                <a:latin typeface="Book Antiqua" panose="02040602050305030304" pitchFamily="18" charset="0"/>
              </a:rPr>
              <a:t>, and Tripura. It is also (d)</a:t>
            </a:r>
            <a:r>
              <a:rPr lang="en-US" sz="3200" b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 celebrated </a:t>
            </a:r>
            <a:r>
              <a:rPr lang="en-US" sz="3200" dirty="0">
                <a:latin typeface="Book Antiqua" panose="02040602050305030304" pitchFamily="18" charset="0"/>
              </a:rPr>
              <a:t>in Australia and the UK . In Australia, the largest (e)</a:t>
            </a:r>
            <a:r>
              <a:rPr lang="en-US" sz="3200" b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festival</a:t>
            </a:r>
            <a:r>
              <a:rPr lang="en-US" sz="3200" dirty="0">
                <a:latin typeface="Book Antiqua" panose="02040602050305030304" pitchFamily="18" charset="0"/>
              </a:rPr>
              <a:t> for </a:t>
            </a:r>
            <a:r>
              <a:rPr lang="en-US" sz="3200" dirty="0" err="1">
                <a:latin typeface="Book Antiqua" panose="02040602050305030304" pitchFamily="18" charset="0"/>
              </a:rPr>
              <a:t>bangla</a:t>
            </a:r>
            <a:r>
              <a:rPr lang="en-US" sz="3200" dirty="0">
                <a:latin typeface="Book Antiqua" panose="02040602050305030304" pitchFamily="18" charset="0"/>
              </a:rPr>
              <a:t> new year is the Sydney </a:t>
            </a:r>
            <a:r>
              <a:rPr lang="en-US" sz="3200" i="1" dirty="0" err="1">
                <a:latin typeface="Book Antiqua" panose="02040602050305030304" pitchFamily="18" charset="0"/>
              </a:rPr>
              <a:t>Boishakhi</a:t>
            </a:r>
            <a:r>
              <a:rPr lang="en-US" sz="3200" i="1" dirty="0">
                <a:latin typeface="Book Antiqua" panose="02040602050305030304" pitchFamily="18" charset="0"/>
              </a:rPr>
              <a:t> </a:t>
            </a:r>
            <a:r>
              <a:rPr lang="en-US" sz="3200" i="1" dirty="0" err="1">
                <a:latin typeface="Book Antiqua" panose="02040602050305030304" pitchFamily="18" charset="0"/>
              </a:rPr>
              <a:t>Mela</a:t>
            </a:r>
            <a:r>
              <a:rPr lang="en-US" sz="3200" i="1" dirty="0"/>
              <a:t> </a:t>
            </a:r>
            <a:r>
              <a:rPr lang="en-US" sz="3200" dirty="0">
                <a:latin typeface="Book Antiqua" panose="02040602050305030304" pitchFamily="18" charset="0"/>
              </a:rPr>
              <a:t>held(f)</a:t>
            </a:r>
            <a:r>
              <a:rPr lang="en-US" sz="3200" b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near </a:t>
            </a:r>
            <a:r>
              <a:rPr lang="en-US" sz="3200" dirty="0">
                <a:latin typeface="Book Antiqua" panose="02040602050305030304" pitchFamily="18" charset="0"/>
              </a:rPr>
              <a:t>Sydney Olympic Park. In England, the </a:t>
            </a:r>
            <a:r>
              <a:rPr lang="en-US" sz="3200" dirty="0" err="1">
                <a:latin typeface="Book Antiqua" panose="02040602050305030304" pitchFamily="18" charset="0"/>
              </a:rPr>
              <a:t>Bangalees</a:t>
            </a:r>
            <a:r>
              <a:rPr lang="en-US" sz="3200" dirty="0">
                <a:latin typeface="Book Antiqua" panose="02040602050305030304" pitchFamily="18" charset="0"/>
              </a:rPr>
              <a:t>(g)</a:t>
            </a:r>
            <a:r>
              <a:rPr lang="en-US" sz="3200" b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generally</a:t>
            </a:r>
            <a:r>
              <a:rPr lang="en-US" sz="3200" dirty="0">
                <a:latin typeface="Book Antiqua" panose="02040602050305030304" pitchFamily="18" charset="0"/>
              </a:rPr>
              <a:t> celebrate the day with a street(h)</a:t>
            </a:r>
            <a:r>
              <a:rPr lang="en-US" sz="3200" b="1" dirty="0">
                <a:solidFill>
                  <a:srgbClr val="FF0000"/>
                </a:solidFill>
                <a:latin typeface="Book Antiqua" panose="02040602050305030304" pitchFamily="18" charset="0"/>
              </a:rPr>
              <a:t>show </a:t>
            </a:r>
            <a:r>
              <a:rPr lang="en-US" sz="3200" dirty="0">
                <a:latin typeface="Book Antiqua" panose="02040602050305030304" pitchFamily="18" charset="0"/>
              </a:rPr>
              <a:t>in London. It is the(</a:t>
            </a:r>
            <a:r>
              <a:rPr lang="en-US" sz="3200" dirty="0" err="1">
                <a:latin typeface="Book Antiqua" panose="02040602050305030304" pitchFamily="18" charset="0"/>
              </a:rPr>
              <a:t>i</a:t>
            </a:r>
            <a:r>
              <a:rPr lang="en-US" sz="3200" dirty="0">
                <a:latin typeface="Book Antiqua" panose="02040602050305030304" pitchFamily="18" charset="0"/>
              </a:rPr>
              <a:t>)</a:t>
            </a:r>
            <a:r>
              <a:rPr lang="en-US" sz="3200" b="1" u="sng" dirty="0">
                <a:solidFill>
                  <a:srgbClr val="FF0000"/>
                </a:solidFill>
                <a:latin typeface="Book Antiqua" panose="02040602050305030304" pitchFamily="18" charset="0"/>
              </a:rPr>
              <a:t>largest</a:t>
            </a:r>
            <a:r>
              <a:rPr lang="en-US" sz="3200" dirty="0">
                <a:latin typeface="Book Antiqua" panose="02040602050305030304" pitchFamily="18" charset="0"/>
              </a:rPr>
              <a:t> Asian festival in Europe, (j)</a:t>
            </a:r>
            <a:r>
              <a:rPr lang="en-US" sz="3200" b="1" dirty="0">
                <a:solidFill>
                  <a:srgbClr val="FF0000"/>
                </a:solidFill>
                <a:latin typeface="Book Antiqua" panose="02040602050305030304" pitchFamily="18" charset="0"/>
              </a:rPr>
              <a:t>America </a:t>
            </a:r>
            <a:r>
              <a:rPr lang="en-US" sz="3200" b="1" dirty="0">
                <a:latin typeface="Book Antiqua" panose="02040602050305030304" pitchFamily="18" charset="0"/>
              </a:rPr>
              <a:t>,</a:t>
            </a:r>
            <a:r>
              <a:rPr lang="en-US" sz="3200" dirty="0">
                <a:latin typeface="Book Antiqua" panose="02040602050305030304" pitchFamily="18" charset="0"/>
              </a:rPr>
              <a:t>Bangladesh and West Bengal.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33180" y="1209799"/>
            <a:ext cx="10143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n>
                  <a:solidFill>
                    <a:srgbClr val="7030A0"/>
                  </a:solidFill>
                </a:ln>
                <a:latin typeface="Book Antiqua" panose="02040602050305030304" pitchFamily="18" charset="0"/>
              </a:rPr>
              <a:t>Complete the passage with suitable words</a:t>
            </a:r>
            <a:r>
              <a:rPr lang="en-US" dirty="0">
                <a:ln>
                  <a:solidFill>
                    <a:srgbClr val="7030A0"/>
                  </a:solidFill>
                </a:ln>
                <a:latin typeface="Book Antiqua" panose="02040602050305030304" pitchFamily="18" charset="0"/>
              </a:rPr>
              <a:t>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294965" y="367552"/>
            <a:ext cx="7422776" cy="654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Match the answers.</a:t>
            </a:r>
          </a:p>
        </p:txBody>
      </p:sp>
    </p:spTree>
    <p:extLst>
      <p:ext uri="{BB962C8B-B14F-4D97-AF65-F5344CB8AC3E}">
        <p14:creationId xmlns:p14="http://schemas.microsoft.com/office/powerpoint/2010/main" val="383283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00475" y="142875"/>
            <a:ext cx="4843463" cy="871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Evaluation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770965" y="1071562"/>
            <a:ext cx="10524563" cy="6250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FF00"/>
                </a:solidFill>
              </a:rPr>
              <a:t>Choose the best answer from the alternatives</a:t>
            </a:r>
          </a:p>
        </p:txBody>
      </p:sp>
      <p:sp>
        <p:nvSpPr>
          <p:cNvPr id="4" name="Rectangle 3"/>
          <p:cNvSpPr/>
          <p:nvPr/>
        </p:nvSpPr>
        <p:spPr>
          <a:xfrm>
            <a:off x="770965" y="1814511"/>
            <a:ext cx="10524564" cy="8000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latin typeface="Book Antiqua" panose="02040602050305030304" pitchFamily="18" charset="0"/>
              </a:rPr>
              <a:t>Q : a) </a:t>
            </a:r>
            <a:r>
              <a:rPr lang="en-US" sz="2800" b="1" dirty="0">
                <a:latin typeface="Book Antiqua" panose="02040602050305030304" pitchFamily="18" charset="0"/>
              </a:rPr>
              <a:t>On the occasion of  </a:t>
            </a:r>
            <a:r>
              <a:rPr lang="en-US" sz="2800" b="1" dirty="0" err="1">
                <a:latin typeface="Book Antiqua" panose="02040602050305030304" pitchFamily="18" charset="0"/>
              </a:rPr>
              <a:t>Pahela</a:t>
            </a:r>
            <a:r>
              <a:rPr lang="en-US" sz="2800" b="1" dirty="0">
                <a:latin typeface="Book Antiqua" panose="02040602050305030304" pitchFamily="18" charset="0"/>
              </a:rPr>
              <a:t>  </a:t>
            </a:r>
            <a:r>
              <a:rPr lang="en-US" sz="2800" b="1" dirty="0" err="1">
                <a:latin typeface="Book Antiqua" panose="02040602050305030304" pitchFamily="18" charset="0"/>
              </a:rPr>
              <a:t>Boishakh</a:t>
            </a:r>
            <a:r>
              <a:rPr lang="en-US" sz="2800" b="1" dirty="0">
                <a:latin typeface="Book Antiqua" panose="02040602050305030304" pitchFamily="18" charset="0"/>
              </a:rPr>
              <a:t> people are in .......</a:t>
            </a:r>
          </a:p>
          <a:p>
            <a:r>
              <a:rPr lang="en-US" sz="2800" b="1" dirty="0">
                <a:latin typeface="Book Antiqua" panose="02040602050305030304" pitchFamily="18" charset="0"/>
              </a:rPr>
              <a:t>           mood . </a:t>
            </a:r>
          </a:p>
        </p:txBody>
      </p:sp>
      <p:sp>
        <p:nvSpPr>
          <p:cNvPr id="5" name="Rectangle 4"/>
          <p:cNvSpPr/>
          <p:nvPr/>
        </p:nvSpPr>
        <p:spPr>
          <a:xfrm>
            <a:off x="770965" y="2870000"/>
            <a:ext cx="2886075" cy="6286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Book Antiqua" panose="02040602050305030304" pitchFamily="18" charset="0"/>
              </a:rPr>
              <a:t>i</a:t>
            </a:r>
            <a:r>
              <a:rPr lang="en-US" sz="3200" dirty="0">
                <a:latin typeface="Book Antiqua" panose="02040602050305030304" pitchFamily="18" charset="0"/>
              </a:rPr>
              <a:t>. gloomy</a:t>
            </a:r>
          </a:p>
          <a:p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48943" y="2827938"/>
            <a:ext cx="2886075" cy="6286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Book Antiqua" panose="02040602050305030304" pitchFamily="18" charset="0"/>
              </a:rPr>
              <a:t>ii. reluctant</a:t>
            </a:r>
          </a:p>
        </p:txBody>
      </p:sp>
      <p:sp>
        <p:nvSpPr>
          <p:cNvPr id="7" name="Rectangle 6"/>
          <p:cNvSpPr/>
          <p:nvPr/>
        </p:nvSpPr>
        <p:spPr>
          <a:xfrm>
            <a:off x="770964" y="3664743"/>
            <a:ext cx="2886076" cy="6286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Book Antiqua" panose="02040602050305030304" pitchFamily="18" charset="0"/>
              </a:rPr>
              <a:t>iii. sad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48943" y="3617321"/>
            <a:ext cx="2886075" cy="6286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Book Antiqua" panose="02040602050305030304" pitchFamily="18" charset="0"/>
              </a:rPr>
              <a:t>iv. festive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0964" y="4525564"/>
            <a:ext cx="10524564" cy="542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Book Antiqua" panose="02040602050305030304" pitchFamily="18" charset="0"/>
              </a:rPr>
              <a:t>Q : b) On </a:t>
            </a:r>
            <a:r>
              <a:rPr lang="en-US" sz="3200" dirty="0" err="1">
                <a:latin typeface="Book Antiqua" panose="02040602050305030304" pitchFamily="18" charset="0"/>
              </a:rPr>
              <a:t>Pahela</a:t>
            </a:r>
            <a:r>
              <a:rPr lang="en-US" sz="3200" dirty="0">
                <a:latin typeface="Book Antiqua" panose="02040602050305030304" pitchFamily="18" charset="0"/>
              </a:rPr>
              <a:t>  </a:t>
            </a:r>
            <a:r>
              <a:rPr lang="en-US" sz="3200" dirty="0" err="1">
                <a:latin typeface="Book Antiqua" panose="02040602050305030304" pitchFamily="18" charset="0"/>
              </a:rPr>
              <a:t>Boishakh</a:t>
            </a:r>
            <a:r>
              <a:rPr lang="en-US" sz="3200" dirty="0">
                <a:latin typeface="Book Antiqua" panose="02040602050305030304" pitchFamily="18" charset="0"/>
              </a:rPr>
              <a:t> people eat.....food </a:t>
            </a:r>
            <a:r>
              <a:rPr lang="en-US" dirty="0">
                <a:latin typeface="Book Antiqua" panose="02040602050305030304" pitchFamily="18" charset="0"/>
              </a:rPr>
              <a:t>.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8409453" y="5320307"/>
            <a:ext cx="2886075" cy="6286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Book Antiqua" panose="02040602050305030304" pitchFamily="18" charset="0"/>
              </a:rPr>
              <a:t>i</a:t>
            </a:r>
            <a:r>
              <a:rPr lang="en-US" sz="3200" dirty="0">
                <a:latin typeface="Book Antiqua" panose="02040602050305030304" pitchFamily="18" charset="0"/>
              </a:rPr>
              <a:t>. junk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70963" y="6092603"/>
            <a:ext cx="2886075" cy="6286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Book Antiqua" panose="02040602050305030304" pitchFamily="18" charset="0"/>
              </a:rPr>
              <a:t>iii. rich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0962" y="5339152"/>
            <a:ext cx="2886075" cy="6286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Book Antiqua" panose="02040602050305030304" pitchFamily="18" charset="0"/>
              </a:rPr>
              <a:t>ii. traditional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409453" y="6137464"/>
            <a:ext cx="2886075" cy="6286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Book Antiqua" panose="02040602050305030304" pitchFamily="18" charset="0"/>
              </a:rPr>
              <a:t>iv. balanced</a:t>
            </a:r>
          </a:p>
        </p:txBody>
      </p:sp>
      <p:sp>
        <p:nvSpPr>
          <p:cNvPr id="17" name="L-Shape 16"/>
          <p:cNvSpPr/>
          <p:nvPr/>
        </p:nvSpPr>
        <p:spPr>
          <a:xfrm rot="18616583">
            <a:off x="10883821" y="-738731"/>
            <a:ext cx="702393" cy="386110"/>
          </a:xfrm>
          <a:prstGeom prst="corne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0931" y="-779254"/>
            <a:ext cx="768163" cy="6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32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85185E-6 L -0.10052 0.5833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26" y="29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11111E-6 L -0.58554 0.8215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284" y="4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/>
              <a:t>Identity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ln w="4762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000" dirty="0"/>
              <a:t>Teacher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405"/>
            <a:ext cx="5157787" cy="3574258"/>
          </a:xfrm>
          <a:ln w="3810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err="1"/>
              <a:t>Md.Ilias</a:t>
            </a:r>
            <a:r>
              <a:rPr lang="en-US" sz="3600" b="1" dirty="0"/>
              <a:t> Ahmed </a:t>
            </a:r>
          </a:p>
          <a:p>
            <a:pPr marL="0" indent="0">
              <a:buNone/>
            </a:pPr>
            <a:r>
              <a:rPr lang="en-US" sz="2400" dirty="0"/>
              <a:t>B.A(</a:t>
            </a:r>
            <a:r>
              <a:rPr lang="en-US" sz="2400" dirty="0" err="1"/>
              <a:t>Hons</a:t>
            </a:r>
            <a:r>
              <a:rPr lang="en-US" sz="2400" dirty="0"/>
              <a:t>)English ,M.A (English) ,</a:t>
            </a:r>
            <a:r>
              <a:rPr lang="en-US" sz="2400" dirty="0" err="1"/>
              <a:t>B.Ed</a:t>
            </a:r>
            <a:endParaRPr lang="en-US" sz="2400" dirty="0"/>
          </a:p>
          <a:p>
            <a:pPr marL="0" indent="0">
              <a:buNone/>
            </a:pPr>
            <a:r>
              <a:rPr lang="en-US" dirty="0"/>
              <a:t>Assistant Teacher ( English )</a:t>
            </a:r>
          </a:p>
          <a:p>
            <a:pPr marL="0" indent="0">
              <a:buNone/>
            </a:pPr>
            <a:r>
              <a:rPr lang="en-US" dirty="0" err="1"/>
              <a:t>Polisha</a:t>
            </a:r>
            <a:r>
              <a:rPr lang="en-US" dirty="0"/>
              <a:t> High School ,</a:t>
            </a:r>
            <a:r>
              <a:rPr lang="en-US" dirty="0" err="1"/>
              <a:t>Madarganj</a:t>
            </a:r>
            <a:endParaRPr lang="en-US" dirty="0"/>
          </a:p>
          <a:p>
            <a:pPr marL="0" indent="0">
              <a:buNone/>
            </a:pPr>
            <a:r>
              <a:rPr lang="en-US" sz="3900" b="1" dirty="0"/>
              <a:t>ID No – 03</a:t>
            </a:r>
          </a:p>
          <a:p>
            <a:pPr marL="0" indent="0">
              <a:buNone/>
            </a:pPr>
            <a:r>
              <a:rPr lang="en-US" dirty="0"/>
              <a:t>E-mail – ilias.ahcb@gmail.com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solidFill>
            <a:schemeClr val="bg1"/>
          </a:solidFill>
          <a:ln w="4762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dirty="0"/>
              <a:t>Class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615405"/>
            <a:ext cx="5183188" cy="3574257"/>
          </a:xfrm>
          <a:ln w="38100">
            <a:solidFill>
              <a:srgbClr val="00B05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dirty="0"/>
              <a:t>Class      : Nine </a:t>
            </a:r>
          </a:p>
          <a:p>
            <a:pPr marL="0" indent="0">
              <a:buNone/>
            </a:pPr>
            <a:r>
              <a:rPr lang="en-US" dirty="0"/>
              <a:t>Subject  : English 1</a:t>
            </a:r>
            <a:r>
              <a:rPr lang="en-US" baseline="30000" dirty="0"/>
              <a:t>st</a:t>
            </a:r>
            <a:r>
              <a:rPr lang="en-US" dirty="0"/>
              <a:t> Paper </a:t>
            </a:r>
          </a:p>
          <a:p>
            <a:pPr marL="0" indent="0">
              <a:buNone/>
            </a:pPr>
            <a:r>
              <a:rPr lang="en-US" dirty="0"/>
              <a:t>                 Unit - 03 </a:t>
            </a:r>
          </a:p>
          <a:p>
            <a:pPr marL="0" indent="0">
              <a:buNone/>
            </a:pPr>
            <a:r>
              <a:rPr lang="en-US" dirty="0"/>
              <a:t>Time       : 50 minute</a:t>
            </a:r>
          </a:p>
          <a:p>
            <a:pPr marL="0" indent="0">
              <a:buNone/>
            </a:pPr>
            <a:r>
              <a:rPr lang="en-US" dirty="0"/>
              <a:t>Date       : 13-03-2019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61519" y="475457"/>
            <a:ext cx="5672137" cy="10953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5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50260" y="485764"/>
            <a:ext cx="10560422" cy="9822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n-US" sz="3200" dirty="0">
                <a:latin typeface="Book Antiqua" panose="02040602050305030304" pitchFamily="18" charset="0"/>
              </a:rPr>
              <a:t>Q : c)   The cultural function at  </a:t>
            </a:r>
            <a:r>
              <a:rPr lang="en-US" sz="3200" dirty="0" err="1">
                <a:latin typeface="Book Antiqua" panose="02040602050305030304" pitchFamily="18" charset="0"/>
              </a:rPr>
              <a:t>Ramna</a:t>
            </a:r>
            <a:r>
              <a:rPr lang="en-US" sz="3200" dirty="0">
                <a:latin typeface="Book Antiqua" panose="02040602050305030304" pitchFamily="18" charset="0"/>
              </a:rPr>
              <a:t>  </a:t>
            </a:r>
            <a:r>
              <a:rPr lang="en-US" sz="3200" dirty="0" err="1">
                <a:latin typeface="Book Antiqua" panose="02040602050305030304" pitchFamily="18" charset="0"/>
              </a:rPr>
              <a:t>Batamul</a:t>
            </a:r>
            <a:r>
              <a:rPr lang="en-US" sz="3200" dirty="0">
                <a:latin typeface="Book Antiqua" panose="02040602050305030304" pitchFamily="18" charset="0"/>
              </a:rPr>
              <a:t> is  </a:t>
            </a:r>
          </a:p>
          <a:p>
            <a:r>
              <a:rPr lang="en-US" sz="3200" dirty="0">
                <a:latin typeface="Book Antiqua" panose="02040602050305030304" pitchFamily="18" charset="0"/>
              </a:rPr>
              <a:t>             </a:t>
            </a:r>
            <a:r>
              <a:rPr lang="en-US" sz="3200" dirty="0" err="1">
                <a:latin typeface="Book Antiqua" panose="02040602050305030304" pitchFamily="18" charset="0"/>
              </a:rPr>
              <a:t>organised</a:t>
            </a:r>
            <a:r>
              <a:rPr lang="en-US" sz="3200" dirty="0">
                <a:latin typeface="Book Antiqua" panose="02040602050305030304" pitchFamily="18" charset="0"/>
              </a:rPr>
              <a:t> by……….. </a:t>
            </a:r>
            <a:r>
              <a:rPr lang="en-US" dirty="0">
                <a:latin typeface="Book Antiqua" panose="02040602050305030304" pitchFamily="18" charset="0"/>
              </a:rPr>
              <a:t>. </a:t>
            </a:r>
          </a:p>
        </p:txBody>
      </p:sp>
      <p:sp>
        <p:nvSpPr>
          <p:cNvPr id="5" name="Rectangle 4"/>
          <p:cNvSpPr/>
          <p:nvPr/>
        </p:nvSpPr>
        <p:spPr>
          <a:xfrm>
            <a:off x="950260" y="1750210"/>
            <a:ext cx="3436003" cy="9536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Book Antiqua" panose="02040602050305030304" pitchFamily="18" charset="0"/>
              </a:rPr>
              <a:t>i</a:t>
            </a:r>
            <a:r>
              <a:rPr lang="en-US" sz="3200" b="1" dirty="0">
                <a:latin typeface="Book Antiqua" panose="02040602050305030304" pitchFamily="18" charset="0"/>
              </a:rPr>
              <a:t>. Fine Arts</a:t>
            </a:r>
          </a:p>
        </p:txBody>
      </p:sp>
      <p:sp>
        <p:nvSpPr>
          <p:cNvPr id="6" name="Rectangle 5"/>
          <p:cNvSpPr/>
          <p:nvPr/>
        </p:nvSpPr>
        <p:spPr>
          <a:xfrm>
            <a:off x="7602907" y="1714491"/>
            <a:ext cx="3907775" cy="953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Book Antiqua" panose="02040602050305030304" pitchFamily="18" charset="0"/>
            </a:endParaRPr>
          </a:p>
          <a:p>
            <a:pPr algn="ctr"/>
            <a:r>
              <a:rPr lang="en-US" sz="2800" dirty="0">
                <a:latin typeface="Book Antiqua" panose="02040602050305030304" pitchFamily="18" charset="0"/>
              </a:rPr>
              <a:t>ii. </a:t>
            </a:r>
            <a:r>
              <a:rPr lang="en-US" sz="2800" dirty="0" err="1">
                <a:latin typeface="Book Antiqua" panose="02040602050305030304" pitchFamily="18" charset="0"/>
              </a:rPr>
              <a:t>Shilpakala</a:t>
            </a:r>
            <a:r>
              <a:rPr lang="en-US" sz="2800" dirty="0">
                <a:latin typeface="Book Antiqua" panose="02040602050305030304" pitchFamily="18" charset="0"/>
              </a:rPr>
              <a:t> Academy</a:t>
            </a:r>
          </a:p>
          <a:p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50260" y="2803777"/>
            <a:ext cx="3436003" cy="907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Book Antiqua" panose="02040602050305030304" pitchFamily="18" charset="0"/>
              </a:rPr>
              <a:t>iii. </a:t>
            </a:r>
            <a:r>
              <a:rPr lang="en-US" sz="3200" dirty="0" err="1">
                <a:latin typeface="Book Antiqua" panose="02040602050305030304" pitchFamily="18" charset="0"/>
              </a:rPr>
              <a:t>Chhayanaut</a:t>
            </a:r>
            <a:endParaRPr lang="en-US" sz="3200" dirty="0">
              <a:latin typeface="Book Antiqua" panose="0204060205030503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02907" y="2753812"/>
            <a:ext cx="3907775" cy="986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Book Antiqua" panose="02040602050305030304" pitchFamily="18" charset="0"/>
              </a:rPr>
              <a:t>iv. Bangla Academy</a:t>
            </a:r>
          </a:p>
          <a:p>
            <a:pPr algn="ctr"/>
            <a:endParaRPr lang="en-US" sz="3200" dirty="0">
              <a:latin typeface="Book Antiqua" panose="0204060205030503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50260" y="3900626"/>
            <a:ext cx="10560421" cy="8148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Book Antiqua" panose="02040602050305030304" pitchFamily="18" charset="0"/>
              </a:rPr>
              <a:t> Q : d) The day is celebrated………………. </a:t>
            </a:r>
          </a:p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950260" y="4902044"/>
            <a:ext cx="3436003" cy="7077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Book Antiqua" panose="02040602050305030304" pitchFamily="18" charset="0"/>
              </a:rPr>
              <a:t>i</a:t>
            </a:r>
            <a:r>
              <a:rPr lang="en-US" sz="3200" dirty="0">
                <a:latin typeface="Book Antiqua" panose="02040602050305030304" pitchFamily="18" charset="0"/>
              </a:rPr>
              <a:t>. internationally</a:t>
            </a:r>
          </a:p>
          <a:p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50260" y="5796452"/>
            <a:ext cx="3436003" cy="718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Book Antiqua" panose="02040602050305030304" pitchFamily="18" charset="0"/>
              </a:rPr>
              <a:t>iii. gorgeously</a:t>
            </a:r>
          </a:p>
          <a:p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602908" y="4896621"/>
            <a:ext cx="3907774" cy="718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Book Antiqua" panose="02040602050305030304" pitchFamily="18" charset="0"/>
              </a:rPr>
              <a:t>ii. traditionally</a:t>
            </a:r>
          </a:p>
          <a:p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602908" y="5796451"/>
            <a:ext cx="3907774" cy="7180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Book Antiqua" panose="02040602050305030304" pitchFamily="18" charset="0"/>
              </a:rPr>
              <a:t>iv. lavishly</a:t>
            </a:r>
          </a:p>
          <a:p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17" name="L-Shape 16"/>
          <p:cNvSpPr/>
          <p:nvPr/>
        </p:nvSpPr>
        <p:spPr>
          <a:xfrm rot="18616583">
            <a:off x="11533813" y="-864020"/>
            <a:ext cx="702393" cy="386110"/>
          </a:xfrm>
          <a:prstGeom prst="corne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8" name="L-Shape 17"/>
          <p:cNvSpPr/>
          <p:nvPr/>
        </p:nvSpPr>
        <p:spPr>
          <a:xfrm rot="18616583">
            <a:off x="9579926" y="-1181053"/>
            <a:ext cx="702393" cy="386110"/>
          </a:xfrm>
          <a:prstGeom prst="corne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65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0.00579 L -0.7306 0.508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36" y="2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48148E-6 L -0.02929 0.8131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1" y="4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3797" y="391085"/>
            <a:ext cx="6400800" cy="136599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ook Antiqua" panose="02040602050305030304" pitchFamily="18" charset="0"/>
              </a:rPr>
              <a:t>Home work</a:t>
            </a:r>
          </a:p>
        </p:txBody>
      </p:sp>
      <p:sp>
        <p:nvSpPr>
          <p:cNvPr id="3" name="Rectangle 2"/>
          <p:cNvSpPr/>
          <p:nvPr/>
        </p:nvSpPr>
        <p:spPr>
          <a:xfrm>
            <a:off x="518271" y="1891833"/>
            <a:ext cx="11164981" cy="312840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>
                <a:latin typeface="Book Antiqua" panose="02040602050305030304" pitchFamily="18" charset="0"/>
              </a:rPr>
              <a:t>Write a paragraph about ‘</a:t>
            </a:r>
            <a:r>
              <a:rPr lang="en-US" sz="4400" dirty="0" err="1">
                <a:latin typeface="Book Antiqua" panose="02040602050305030304" pitchFamily="18" charset="0"/>
              </a:rPr>
              <a:t>Pahela</a:t>
            </a:r>
            <a:r>
              <a:rPr lang="en-US" sz="4400" dirty="0">
                <a:latin typeface="Book Antiqua" panose="02040602050305030304" pitchFamily="18" charset="0"/>
              </a:rPr>
              <a:t> </a:t>
            </a:r>
            <a:r>
              <a:rPr lang="en-US" sz="4400" dirty="0" err="1">
                <a:latin typeface="Book Antiqua" panose="02040602050305030304" pitchFamily="18" charset="0"/>
              </a:rPr>
              <a:t>Boishakh</a:t>
            </a:r>
            <a:r>
              <a:rPr lang="en-US" sz="4400" dirty="0">
                <a:latin typeface="Book Antiqua" panose="02040602050305030304" pitchFamily="18" charset="0"/>
              </a:rPr>
              <a:t>’.</a:t>
            </a:r>
            <a:endParaRPr lang="en-US" sz="40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256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Punched Tape 2"/>
          <p:cNvSpPr/>
          <p:nvPr/>
        </p:nvSpPr>
        <p:spPr>
          <a:xfrm rot="21005181">
            <a:off x="757238" y="800100"/>
            <a:ext cx="11044237" cy="4643438"/>
          </a:xfrm>
          <a:prstGeom prst="flowChartPunchedTap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/>
              <a:t>Thank you very much </a:t>
            </a:r>
          </a:p>
        </p:txBody>
      </p:sp>
    </p:spTree>
    <p:extLst>
      <p:ext uri="{BB962C8B-B14F-4D97-AF65-F5344CB8AC3E}">
        <p14:creationId xmlns:p14="http://schemas.microsoft.com/office/powerpoint/2010/main" val="288896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87966" y="3236364"/>
            <a:ext cx="7672387" cy="8715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Watch this Video attentively </a:t>
            </a:r>
            <a:endParaRPr lang="en-GB" sz="4000" b="1" dirty="0">
              <a:solidFill>
                <a:schemeClr val="tx1"/>
              </a:solidFill>
            </a:endParaRP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Upload a Related video Here .</a:t>
            </a:r>
            <a:r>
              <a:rPr lang="en-GB" sz="3600" b="1" dirty="0">
                <a:solidFill>
                  <a:schemeClr val="tx1"/>
                </a:solidFill>
              </a:rPr>
              <a:t> Esho he boishakh Edo Edo song should be uploaded here . You can find it in YouTube.</a:t>
            </a:r>
            <a:endParaRPr lang="en-U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09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71500" y="1100138"/>
            <a:ext cx="10772775" cy="11287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>
                <a:solidFill>
                  <a:schemeClr val="tx1"/>
                </a:solidFill>
              </a:rPr>
              <a:t>What’s </a:t>
            </a:r>
            <a:r>
              <a:rPr lang="en-US" sz="6000" dirty="0">
                <a:solidFill>
                  <a:schemeClr val="tx1"/>
                </a:solidFill>
              </a:rPr>
              <a:t>the video about ?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71499" y="3143251"/>
            <a:ext cx="10915651" cy="1814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Where do you think the video was taken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2936" y="5414963"/>
            <a:ext cx="10772775" cy="11287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What are the people doing  ?</a:t>
            </a:r>
          </a:p>
        </p:txBody>
      </p:sp>
    </p:spTree>
    <p:extLst>
      <p:ext uri="{BB962C8B-B14F-4D97-AF65-F5344CB8AC3E}">
        <p14:creationId xmlns:p14="http://schemas.microsoft.com/office/powerpoint/2010/main" val="349206874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00238" y="614361"/>
            <a:ext cx="8829676" cy="5700713"/>
          </a:xfrm>
          <a:prstGeom prst="rect">
            <a:avLst/>
          </a:prstGeom>
          <a:solidFill>
            <a:srgbClr val="00B050"/>
          </a:solidFill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Pahela</a:t>
            </a:r>
            <a:r>
              <a:rPr lang="en-US" sz="9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9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Boishakh</a:t>
            </a:r>
            <a:endParaRPr lang="en-US" sz="9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649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7792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7030A0"/>
                </a:solidFill>
              </a:rPr>
              <a:t>After we have studied this unit ,we will be able to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38200" y="1690688"/>
            <a:ext cx="10515600" cy="475297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171700" y="2571750"/>
            <a:ext cx="77295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000" dirty="0"/>
              <a:t>talk about events and festivals.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000" dirty="0"/>
              <a:t>ask and answer questions.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000" dirty="0"/>
              <a:t>infer meanings from the context .</a:t>
            </a:r>
          </a:p>
        </p:txBody>
      </p:sp>
    </p:spTree>
    <p:extLst>
      <p:ext uri="{BB962C8B-B14F-4D97-AF65-F5344CB8AC3E}">
        <p14:creationId xmlns:p14="http://schemas.microsoft.com/office/powerpoint/2010/main" val="2574639332"/>
      </p:ext>
    </p:extLst>
  </p:cSld>
  <p:clrMapOvr>
    <a:masterClrMapping/>
  </p:clrMapOvr>
  <p:transition spd="slow"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50521"/>
            <a:ext cx="4948237" cy="295635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296" y="450521"/>
            <a:ext cx="4456817" cy="29563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4414838"/>
            <a:ext cx="10272713" cy="156966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/>
              <a:t>Women wear </a:t>
            </a:r>
            <a:r>
              <a:rPr lang="en-US" sz="3200" dirty="0" err="1"/>
              <a:t>sarees</a:t>
            </a:r>
            <a:r>
              <a:rPr lang="en-US" sz="3200" dirty="0"/>
              <a:t> with colorful </a:t>
            </a:r>
            <a:r>
              <a:rPr lang="en-US" sz="3200" dirty="0" err="1"/>
              <a:t>churies</a:t>
            </a:r>
            <a:r>
              <a:rPr lang="en-US" sz="3200" dirty="0"/>
              <a:t> and flowers and men dress themselves in pajamas and </a:t>
            </a:r>
            <a:r>
              <a:rPr lang="en-US" sz="3200" dirty="0" err="1"/>
              <a:t>punjabis</a:t>
            </a:r>
            <a:r>
              <a:rPr lang="en-US" sz="3200" dirty="0"/>
              <a:t> .People love to eat traditional food .</a:t>
            </a:r>
          </a:p>
        </p:txBody>
      </p:sp>
    </p:spTree>
    <p:extLst>
      <p:ext uri="{BB962C8B-B14F-4D97-AF65-F5344CB8AC3E}">
        <p14:creationId xmlns:p14="http://schemas.microsoft.com/office/powerpoint/2010/main" val="15287152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rom\Desktop\March Pictures\images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3167" y="0"/>
            <a:ext cx="7229477" cy="427712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864384" y="4414837"/>
            <a:ext cx="10501313" cy="2308324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Hundreds and thousands  people attend the cultural function at </a:t>
            </a:r>
            <a:r>
              <a:rPr lang="en-US" sz="3600" i="1" dirty="0" err="1"/>
              <a:t>Ramna</a:t>
            </a:r>
            <a:r>
              <a:rPr lang="en-US" sz="3600" i="1" dirty="0"/>
              <a:t> </a:t>
            </a:r>
            <a:r>
              <a:rPr lang="en-US" sz="3600" i="1" dirty="0" err="1"/>
              <a:t>Batamul</a:t>
            </a:r>
            <a:r>
              <a:rPr lang="en-US" sz="3600" i="1" dirty="0"/>
              <a:t> </a:t>
            </a:r>
            <a:r>
              <a:rPr lang="en-US" sz="3600" dirty="0"/>
              <a:t>organized by </a:t>
            </a:r>
            <a:r>
              <a:rPr lang="en-US" sz="3600" i="1" dirty="0" err="1"/>
              <a:t>Chhayanaut</a:t>
            </a:r>
            <a:r>
              <a:rPr lang="en-US" sz="3600" i="1" dirty="0"/>
              <a:t> </a:t>
            </a:r>
            <a:r>
              <a:rPr lang="en-US" sz="3600" dirty="0"/>
              <a:t>.The </a:t>
            </a:r>
            <a:r>
              <a:rPr lang="en-US" sz="3600" dirty="0" err="1"/>
              <a:t>programme</a:t>
            </a:r>
            <a:r>
              <a:rPr lang="en-US" sz="3600" dirty="0"/>
              <a:t> starts with famous Tagore-song </a:t>
            </a:r>
            <a:r>
              <a:rPr lang="en-US" sz="3600" dirty="0" err="1"/>
              <a:t>Esho</a:t>
            </a:r>
            <a:r>
              <a:rPr lang="en-US" sz="3600" dirty="0"/>
              <a:t>-he-</a:t>
            </a:r>
            <a:r>
              <a:rPr lang="en-US" sz="3600" dirty="0" err="1"/>
              <a:t>Boishakh,Esho</a:t>
            </a:r>
            <a:r>
              <a:rPr lang="en-US" sz="3600" dirty="0"/>
              <a:t> </a:t>
            </a:r>
            <a:r>
              <a:rPr lang="en-US" sz="3600" dirty="0" err="1"/>
              <a:t>Esho</a:t>
            </a:r>
            <a:r>
              <a:rPr lang="en-US" sz="3600" dirty="0"/>
              <a:t>......</a:t>
            </a: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183855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C:\Users\administrator.DEMO\Desktop\Thailand Lesson Plan\Pictures of 19.02011\KitefestivalinDhakacapitalofBanglades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7456" y="114300"/>
            <a:ext cx="7072313" cy="392052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042988" y="4400550"/>
            <a:ext cx="10115550" cy="193899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/>
              <a:t>Colorful processions , the biggest carnival of the country , organized by the Fine Arts students of Dhaka University .</a:t>
            </a:r>
          </a:p>
        </p:txBody>
      </p:sp>
    </p:spTree>
    <p:extLst>
      <p:ext uri="{BB962C8B-B14F-4D97-AF65-F5344CB8AC3E}">
        <p14:creationId xmlns:p14="http://schemas.microsoft.com/office/powerpoint/2010/main" val="127054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</TotalTime>
  <Words>706</Words>
  <Application>Microsoft Office PowerPoint</Application>
  <PresentationFormat>Widescreen</PresentationFormat>
  <Paragraphs>92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Identity</vt:lpstr>
      <vt:lpstr>PowerPoint Presentation</vt:lpstr>
      <vt:lpstr>PowerPoint Presentation</vt:lpstr>
      <vt:lpstr>PowerPoint Presentation</vt:lpstr>
      <vt:lpstr>After we have studied this unit ,we will be able to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Unknown User</cp:lastModifiedBy>
  <cp:revision>112</cp:revision>
  <dcterms:created xsi:type="dcterms:W3CDTF">2019-03-12T09:07:16Z</dcterms:created>
  <dcterms:modified xsi:type="dcterms:W3CDTF">2020-04-11T11:07:39Z</dcterms:modified>
</cp:coreProperties>
</file>