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13" r:id="rId3"/>
    <p:sldId id="270" r:id="rId4"/>
    <p:sldId id="269" r:id="rId5"/>
    <p:sldId id="314" r:id="rId6"/>
    <p:sldId id="315" r:id="rId7"/>
    <p:sldId id="273" r:id="rId8"/>
    <p:sldId id="261" r:id="rId9"/>
    <p:sldId id="263" r:id="rId10"/>
    <p:sldId id="316" r:id="rId11"/>
    <p:sldId id="265" r:id="rId12"/>
    <p:sldId id="317" r:id="rId13"/>
    <p:sldId id="318" r:id="rId14"/>
    <p:sldId id="322" r:id="rId15"/>
    <p:sldId id="319" r:id="rId16"/>
    <p:sldId id="320" r:id="rId17"/>
    <p:sldId id="321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48" r:id="rId26"/>
    <p:sldId id="34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99" autoAdjust="0"/>
    <p:restoredTop sz="94660"/>
  </p:normalViewPr>
  <p:slideViewPr>
    <p:cSldViewPr>
      <p:cViewPr varScale="1">
        <p:scale>
          <a:sx n="46" d="100"/>
          <a:sy n="46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4B615-7F58-4698-95FC-EF6F8412C7BB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A0F67-D2C6-4B9F-BEA1-F689B584C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Write it on your note book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A0F67-D2C6-4B9F-BEA1-F689B584C89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6D752-5351-4DBA-B5B0-24E2852AA635}" type="datetimeFigureOut">
              <a:rPr lang="en-US" smtClean="0"/>
              <a:pPr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FD1DD-21A3-4A35-A078-8924647FC5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3D4A8"/>
            </a:gs>
            <a:gs pos="50000">
              <a:srgbClr val="21D6E0">
                <a:alpha val="92000"/>
              </a:srgbClr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5029200"/>
          </a:xfrm>
        </p:spPr>
        <p:txBody>
          <a:bodyPr>
            <a:normAutofit/>
          </a:bodyPr>
          <a:lstStyle/>
          <a:p>
            <a:r>
              <a:rPr lang="en-US" sz="9600" dirty="0" err="1" smtClean="0">
                <a:solidFill>
                  <a:schemeClr val="bg2">
                    <a:lumMod val="10000"/>
                  </a:schemeClr>
                </a:solidFill>
              </a:rPr>
              <a:t>Bismillahir</a:t>
            </a:r>
            <a:r>
              <a:rPr lang="en-US" sz="9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9600" dirty="0" err="1" smtClean="0">
                <a:solidFill>
                  <a:schemeClr val="bg2">
                    <a:lumMod val="10000"/>
                  </a:schemeClr>
                </a:solidFill>
              </a:rPr>
              <a:t>Rahmanir</a:t>
            </a:r>
            <a:r>
              <a:rPr lang="en-US" sz="9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9600" dirty="0" err="1" smtClean="0">
                <a:solidFill>
                  <a:schemeClr val="bg2">
                    <a:lumMod val="10000"/>
                  </a:schemeClr>
                </a:solidFill>
              </a:rPr>
              <a:t>Rahim</a:t>
            </a:r>
            <a:r>
              <a:rPr lang="en-US" sz="96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US" sz="9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med" advClick="0" advTm="15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" presetID="38" presetClass="exit" presetSubtype="0" ac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70262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09600" y="304800"/>
            <a:ext cx="7924800" cy="13716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/>
              <a:t>Some important Connectors for exam .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838200" y="1752600"/>
            <a:ext cx="7467600" cy="838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/>
              <a:t>Write them on your notebook .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0" y="2590800"/>
            <a:ext cx="9144000" cy="4267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FFFF00"/>
                </a:solidFill>
              </a:rPr>
              <a:t>But , So , However , Because , besides  , if , who , moreover , though , which , that , as a result , and , instead of  , what , so that , therefore , than , then , firstly , secondly , finally , thirdly , as ,since , at first , according to , on the other hand , at last , while , in this case , sometimes , or, when , at present , for an instance , in fact , thus , in the long run , for example , nevertheless , otherwise , such as .afterwards , 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ms‡hvRb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2971800" cy="1371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endParaRPr lang="en-US" sz="4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9000" y="1295400"/>
            <a:ext cx="47244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I ,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Ges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(a)I went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there______met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my friend.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495300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(b)We walked for two hours ____became tired 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05200" y="3810000"/>
            <a:ext cx="13716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and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6248400" y="5105400"/>
            <a:ext cx="9906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and</a:t>
            </a:r>
            <a:endParaRPr lang="en-US" sz="40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8" grpId="0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ms‡hvRb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2971800" cy="1371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endParaRPr lang="en-US" sz="4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9000" y="1295400"/>
            <a:ext cx="47244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A_ev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,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bZzev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,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wKsev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Rana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____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Jahid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has written the story. ..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495300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(b)I shall study my books _____watch TV.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81200" y="3657600"/>
            <a:ext cx="762000" cy="6096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or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6248400" y="5105400"/>
            <a:ext cx="9906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or</a:t>
            </a:r>
            <a:endParaRPr lang="en-US" sz="40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8" grpId="0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ms‡hvRb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3962400" cy="1371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Besides /Moreover 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91000" y="1295400"/>
            <a:ext cx="49530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Zv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QvovI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,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AwaKš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‘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(a)I gave the poor boy some books and pens ._______ I gave him some money.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590800" y="4267200"/>
            <a:ext cx="1828800" cy="5334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Besides</a:t>
            </a:r>
            <a:endParaRPr lang="en-US" sz="40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ms‡hvRb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3962400" cy="1371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Again  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91000" y="1295400"/>
            <a:ext cx="49530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ZvQvov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,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Avevi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(a)Load shedding hampers our studies and other daily works . _______ , it decreases our industrial production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715000" y="4343400"/>
            <a:ext cx="18288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Again</a:t>
            </a:r>
            <a:endParaRPr lang="en-US" sz="40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SutonnyMJ" pitchFamily="2" charset="0"/>
              </a:rPr>
              <a:t>‰</a:t>
            </a:r>
            <a:r>
              <a:rPr lang="en-US" sz="4800" dirty="0" err="1" smtClean="0">
                <a:latin typeface="SutonnyMJ" pitchFamily="2" charset="0"/>
              </a:rPr>
              <a:t>emv`„k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39624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While/ whereas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91000" y="1295400"/>
            <a:ext cx="49530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Ab¨w`‡K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, A_P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 useBgFill="1"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(a)He has passed the examination , ____ his sister has failed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086600" y="3657600"/>
            <a:ext cx="1447800" cy="5334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while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4102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(b)I love him _____________   he dislikes me.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43200" y="5486400"/>
            <a:ext cx="3581400" cy="381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while/whereas</a:t>
            </a:r>
            <a:endParaRPr lang="en-US" sz="40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5" grpId="0" animBg="1"/>
      <p:bldP spid="6" grpId="0" animBg="1"/>
      <p:bldP spid="7" grpId="0"/>
      <p:bldP spid="12" grpId="0" animBg="1"/>
      <p:bldP spid="10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SutonnyMJ" pitchFamily="2" charset="0"/>
              </a:rPr>
              <a:t>‰</a:t>
            </a:r>
            <a:r>
              <a:rPr lang="en-US" sz="4800" dirty="0" err="1" smtClean="0">
                <a:latin typeface="SutonnyMJ" pitchFamily="2" charset="0"/>
              </a:rPr>
              <a:t>emv`„k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45720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Though /although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1295400"/>
            <a:ext cx="45720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hw`I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.....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ZeyI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/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hw`I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 useBgFill="1"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(a)________the man is poor , he is honest  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295400" y="3810000"/>
            <a:ext cx="19812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Though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4102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(b)She has passed the exam , ________ her brother has not .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24600" y="5638800"/>
            <a:ext cx="17526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though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12" grpId="0" animBg="1"/>
      <p:bldP spid="10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SutonnyMJ" pitchFamily="2" charset="0"/>
              </a:rPr>
              <a:t>‰</a:t>
            </a:r>
            <a:r>
              <a:rPr lang="en-US" sz="4800" dirty="0" err="1" smtClean="0">
                <a:latin typeface="SutonnyMJ" pitchFamily="2" charset="0"/>
              </a:rPr>
              <a:t>emv`„k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45720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Still / Yet 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1295400"/>
            <a:ext cx="45720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ZeyI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,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Zv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m‡Ë¡I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 useBgFill="1"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(a)His father forbids him to mix with those bad boys .________he mixes with them 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343400" y="4419600"/>
            <a:ext cx="19812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Yet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SutonnyMJ" pitchFamily="2" charset="0"/>
              </a:rPr>
              <a:t>‰</a:t>
            </a:r>
            <a:r>
              <a:rPr lang="en-US" sz="4800" dirty="0" err="1" smtClean="0">
                <a:latin typeface="SutonnyMJ" pitchFamily="2" charset="0"/>
              </a:rPr>
              <a:t>emv`„k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45720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Instead  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1295400"/>
            <a:ext cx="45720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cwie‡Z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© ,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eis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 useBgFill="1"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 He does not help me . _________ , he often disturbs me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562600" y="3886200"/>
            <a:ext cx="17526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Instead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SutonnyMJ" pitchFamily="2" charset="0"/>
              </a:rPr>
              <a:t>‰</a:t>
            </a:r>
            <a:r>
              <a:rPr lang="en-US" sz="4800" dirty="0" err="1" smtClean="0">
                <a:latin typeface="SutonnyMJ" pitchFamily="2" charset="0"/>
              </a:rPr>
              <a:t>emv`„k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48768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On the other hand 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29200" y="1295400"/>
            <a:ext cx="41148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Ab¨w`‡K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 useBgFill="1"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0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 I often help him . _______________ , he disturbs me .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343400" y="3886200"/>
            <a:ext cx="41148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On the other hand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738" y="0"/>
            <a:ext cx="9261475" cy="78660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1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"/>
            <a:ext cx="8401050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8925" y="4191000"/>
            <a:ext cx="11811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SutonnyMJ" pitchFamily="2" charset="0"/>
              </a:rPr>
              <a:t>‰</a:t>
            </a:r>
            <a:r>
              <a:rPr lang="en-US" sz="4800" dirty="0" err="1" smtClean="0">
                <a:latin typeface="SutonnyMJ" pitchFamily="2" charset="0"/>
              </a:rPr>
              <a:t>emv`„k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45720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However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1295400"/>
            <a:ext cx="4572000" cy="990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	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hv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†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nvK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/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Z‡e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(a)He is a very nice man .________ , he sometimes gets irritated.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0" y="3810000"/>
            <a:ext cx="21336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However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4102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(b) You are late  .________ you can join the class .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05200" y="5638800"/>
            <a:ext cx="21336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However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5" grpId="0" animBg="1"/>
      <p:bldP spid="6" grpId="0" animBg="1"/>
      <p:bldP spid="7" grpId="0"/>
      <p:bldP spid="12" grpId="0" animBg="1"/>
      <p:bldP spid="10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88000"/>
              </a:srgbClr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D‡Ïk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35814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So that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57600" y="1371600"/>
            <a:ext cx="5486400" cy="838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	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hv‡Z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K‡i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/ †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hb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/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hvi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d‡j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(a)He is working hard _________he can do well in his exam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724400" y="3810000"/>
            <a:ext cx="1905000" cy="457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So that 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410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(b) We eat _______ we can live  .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0" y="5638800"/>
            <a:ext cx="16764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So that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5" grpId="0" animBg="1"/>
      <p:bldP spid="6" grpId="0" animBg="1"/>
      <p:bldP spid="7" grpId="0"/>
      <p:bldP spid="12" grpId="0" animBg="1"/>
      <p:bldP spid="10" grpId="0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62000"/>
              </a:srgbClr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D‡Ïk</a:t>
            </a:r>
            <a:r>
              <a:rPr lang="en-US" sz="4800" dirty="0" smtClean="0">
                <a:latin typeface="SutonnyMJ" pitchFamily="2" charset="0"/>
              </a:rPr>
              <a:t>¨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35814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In order to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57600" y="1371600"/>
            <a:ext cx="5486400" cy="838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	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R‡b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¨ /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D‡Ïk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¨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(a)He studies hard __________ do well in the exam 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114800" y="3810000"/>
            <a:ext cx="2514600" cy="381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In order to  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5" grpId="0" animBg="1"/>
      <p:bldP spid="6" grpId="0" animBg="1"/>
      <p:bldP spid="7" grpId="0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kZ</a:t>
            </a:r>
            <a:r>
              <a:rPr lang="en-US" sz="4800" dirty="0" smtClean="0">
                <a:latin typeface="SutonnyMJ" pitchFamily="2" charset="0"/>
              </a:rPr>
              <a:t>©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35814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Otherwise 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57600" y="1371600"/>
            <a:ext cx="5486400" cy="838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	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bZzev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/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b‡Pr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/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Ab¨_vq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(a)Work hard ,_________ you may fail in your life.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76600" y="3810000"/>
            <a:ext cx="2362200" cy="381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otherwise 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410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(b) Eat __________ drink something  .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4000" y="5638800"/>
            <a:ext cx="24384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otherwise</a:t>
            </a:r>
            <a:endParaRPr lang="en-US" sz="4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5" grpId="0" animBg="1"/>
      <p:bldP spid="6" grpId="0" animBg="1"/>
      <p:bldP spid="7" grpId="0"/>
      <p:bldP spid="12" grpId="0" animBg="1"/>
      <p:bldP spid="10" grpId="0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00B0F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0"/>
            <a:ext cx="8458200" cy="9906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SutonnyMJ" pitchFamily="2" charset="0"/>
              </a:rPr>
              <a:t>kZ</a:t>
            </a:r>
            <a:r>
              <a:rPr lang="en-US" sz="4800" dirty="0" smtClean="0">
                <a:latin typeface="SutonnyMJ" pitchFamily="2" charset="0"/>
              </a:rPr>
              <a:t>© </a:t>
            </a:r>
            <a:r>
              <a:rPr lang="en-US" sz="4800" dirty="0" err="1" smtClean="0">
                <a:latin typeface="SutonnyMJ" pitchFamily="2" charset="0"/>
              </a:rPr>
              <a:t>cÖKvkK</a:t>
            </a:r>
            <a:r>
              <a:rPr lang="en-US" sz="4800" dirty="0" smtClean="0">
                <a:latin typeface="SutonnyMJ" pitchFamily="2" charset="0"/>
              </a:rPr>
              <a:t> </a:t>
            </a:r>
            <a:r>
              <a:rPr lang="en-US" sz="4800" dirty="0" smtClean="0"/>
              <a:t>Connectors</a:t>
            </a:r>
            <a:r>
              <a:rPr lang="en-US" sz="4800" dirty="0" smtClean="0">
                <a:latin typeface="SutonnyMJ" pitchFamily="2" charset="0"/>
              </a:rPr>
              <a:t>  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0" y="1066800"/>
            <a:ext cx="3581400" cy="1295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If   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57600" y="1371600"/>
            <a:ext cx="5486400" cy="838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	 hw` ( 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kZ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© †</a:t>
            </a:r>
            <a:r>
              <a:rPr lang="en-US" sz="4000" dirty="0" err="1" smtClean="0">
                <a:solidFill>
                  <a:srgbClr val="00B050"/>
                </a:solidFill>
                <a:latin typeface="SutonnyMJ" pitchFamily="2" charset="0"/>
              </a:rPr>
              <a:t>evSv‡Z</a:t>
            </a:r>
            <a:r>
              <a:rPr lang="en-US" sz="4000" dirty="0" smtClean="0">
                <a:solidFill>
                  <a:srgbClr val="00B050"/>
                </a:solidFill>
                <a:latin typeface="SutonnyMJ" pitchFamily="2" charset="0"/>
              </a:rPr>
              <a:t> )  </a:t>
            </a:r>
            <a:endParaRPr lang="en-US" sz="4000" dirty="0">
              <a:solidFill>
                <a:srgbClr val="00B050"/>
              </a:solidFill>
              <a:latin typeface="SutonnyMJ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590800"/>
            <a:ext cx="2514600" cy="685800"/>
          </a:xfrm>
          <a:prstGeom prst="homePlate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Example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276600"/>
            <a:ext cx="9144000" cy="3581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1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(a)____ you help me , I shall also help you 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4400" y="3962400"/>
            <a:ext cx="10668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If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410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(b) I shall not go out ___ it rains .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48200" y="5638800"/>
            <a:ext cx="533400" cy="3048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If </a:t>
            </a:r>
            <a:endParaRPr lang="en-US" sz="4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5" grpId="0" animBg="1"/>
      <p:bldP spid="6" grpId="0" animBg="1"/>
      <p:bldP spid="7" grpId="0"/>
      <p:bldP spid="12" grpId="0" animBg="1"/>
      <p:bldP spid="10" grpId="0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4876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66800" y="0"/>
            <a:ext cx="7010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Evaluation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0" y="9906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1. I will come in time __________   I have no car 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0" y="15240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2. He gave me good advice  _______ , he helped me </a:t>
            </a:r>
            <a:r>
              <a:rPr lang="en-US" sz="2800" dirty="0" err="1" smtClean="0"/>
              <a:t>financialy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17" name="Rectangle 16"/>
          <p:cNvSpPr/>
          <p:nvPr/>
        </p:nvSpPr>
        <p:spPr>
          <a:xfrm>
            <a:off x="0" y="20574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3. Walk quickly ________ you will miss the train. 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0" y="25908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4. He studied hard _______ passed the examination . 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0" y="31242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5. He did not learn his lessons .________ , he started playing . </a:t>
            </a:r>
            <a:endParaRPr lang="en-US" sz="2800" dirty="0"/>
          </a:p>
        </p:txBody>
      </p:sp>
      <p:sp>
        <p:nvSpPr>
          <p:cNvPr id="20" name="Rectangle 19"/>
          <p:cNvSpPr/>
          <p:nvPr/>
        </p:nvSpPr>
        <p:spPr>
          <a:xfrm>
            <a:off x="0" y="36576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6.Public University is cheaper . ______________           ,Private University is expensive .</a:t>
            </a:r>
            <a:endParaRPr 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0" y="41910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7. _______ walking in my garden , I saw a very nice bird. </a:t>
            </a:r>
            <a:endParaRPr lang="en-US" sz="2800" dirty="0"/>
          </a:p>
        </p:txBody>
      </p:sp>
      <p:sp>
        <p:nvSpPr>
          <p:cNvPr id="22" name="Rectangle 21"/>
          <p:cNvSpPr/>
          <p:nvPr/>
        </p:nvSpPr>
        <p:spPr>
          <a:xfrm>
            <a:off x="0" y="47244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8.He failed in the exam . _______ , he lost his father  during the course of exam. </a:t>
            </a:r>
            <a:endParaRPr lang="en-US" sz="2000" dirty="0"/>
          </a:p>
        </p:txBody>
      </p:sp>
      <p:sp>
        <p:nvSpPr>
          <p:cNvPr id="23" name="Rectangle 22"/>
          <p:cNvSpPr/>
          <p:nvPr/>
        </p:nvSpPr>
        <p:spPr>
          <a:xfrm>
            <a:off x="0" y="52578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9.Read attentively _________  you may get GPA 5 . </a:t>
            </a:r>
            <a:endParaRPr lang="en-US" sz="2800" dirty="0"/>
          </a:p>
        </p:txBody>
      </p:sp>
      <p:sp>
        <p:nvSpPr>
          <p:cNvPr id="24" name="Rectangle 23"/>
          <p:cNvSpPr/>
          <p:nvPr/>
        </p:nvSpPr>
        <p:spPr>
          <a:xfrm>
            <a:off x="0" y="579120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10. ______  you work hard , you will prosper in life . </a:t>
            </a:r>
            <a:endParaRPr lang="en-US" sz="2800" dirty="0"/>
          </a:p>
        </p:txBody>
      </p:sp>
      <p:sp>
        <p:nvSpPr>
          <p:cNvPr id="25" name="Rectangle 24"/>
          <p:cNvSpPr/>
          <p:nvPr/>
        </p:nvSpPr>
        <p:spPr>
          <a:xfrm>
            <a:off x="4191000" y="1066800"/>
            <a:ext cx="1828800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Though</a:t>
            </a:r>
            <a:endParaRPr lang="en-US" sz="2400" dirty="0"/>
          </a:p>
        </p:txBody>
      </p:sp>
      <p:sp>
        <p:nvSpPr>
          <p:cNvPr id="26" name="Rectangle 25"/>
          <p:cNvSpPr/>
          <p:nvPr/>
        </p:nvSpPr>
        <p:spPr>
          <a:xfrm>
            <a:off x="4114800" y="1676400"/>
            <a:ext cx="1371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besides</a:t>
            </a:r>
            <a:endParaRPr lang="en-US" sz="2400" dirty="0"/>
          </a:p>
        </p:txBody>
      </p:sp>
      <p:sp>
        <p:nvSpPr>
          <p:cNvPr id="27" name="Rectangle 26"/>
          <p:cNvSpPr/>
          <p:nvPr/>
        </p:nvSpPr>
        <p:spPr>
          <a:xfrm>
            <a:off x="3733800" y="2057400"/>
            <a:ext cx="838200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or</a:t>
            </a:r>
            <a:endParaRPr lang="en-US" sz="2400" dirty="0"/>
          </a:p>
        </p:txBody>
      </p:sp>
      <p:sp>
        <p:nvSpPr>
          <p:cNvPr id="28" name="Rectangle 27"/>
          <p:cNvSpPr/>
          <p:nvPr/>
        </p:nvSpPr>
        <p:spPr>
          <a:xfrm>
            <a:off x="3657600" y="2667000"/>
            <a:ext cx="1143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and</a:t>
            </a:r>
            <a:endParaRPr lang="en-US" sz="2400" dirty="0"/>
          </a:p>
        </p:txBody>
      </p:sp>
      <p:sp>
        <p:nvSpPr>
          <p:cNvPr id="29" name="Rectangle 28"/>
          <p:cNvSpPr/>
          <p:nvPr/>
        </p:nvSpPr>
        <p:spPr>
          <a:xfrm>
            <a:off x="4724400" y="3124200"/>
            <a:ext cx="1295400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Instead</a:t>
            </a:r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3276600" y="3733800"/>
            <a:ext cx="2514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On the other hand</a:t>
            </a:r>
            <a:endParaRPr lang="en-US" sz="2400" dirty="0"/>
          </a:p>
        </p:txBody>
      </p:sp>
      <p:sp>
        <p:nvSpPr>
          <p:cNvPr id="31" name="Rectangle 30"/>
          <p:cNvSpPr/>
          <p:nvPr/>
        </p:nvSpPr>
        <p:spPr>
          <a:xfrm>
            <a:off x="838200" y="4267200"/>
            <a:ext cx="12192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While</a:t>
            </a:r>
            <a:endParaRPr lang="en-US" sz="2400" dirty="0"/>
          </a:p>
        </p:txBody>
      </p:sp>
      <p:sp>
        <p:nvSpPr>
          <p:cNvPr id="32" name="Rectangle 31"/>
          <p:cNvSpPr/>
          <p:nvPr/>
        </p:nvSpPr>
        <p:spPr>
          <a:xfrm>
            <a:off x="3048000" y="4800600"/>
            <a:ext cx="9144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Again </a:t>
            </a:r>
            <a:endParaRPr lang="en-US" sz="2400" dirty="0"/>
          </a:p>
        </p:txBody>
      </p:sp>
      <p:sp>
        <p:nvSpPr>
          <p:cNvPr id="33" name="Rectangle 32"/>
          <p:cNvSpPr/>
          <p:nvPr/>
        </p:nvSpPr>
        <p:spPr>
          <a:xfrm>
            <a:off x="3657600" y="5334000"/>
            <a:ext cx="14478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So that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1295400" y="5867400"/>
            <a:ext cx="11430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If</a:t>
            </a:r>
            <a:endParaRPr lang="en-US" sz="2400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914400" y="561974"/>
            <a:ext cx="7467600" cy="5229225"/>
          </a:xfrm>
          <a:prstGeom prst="flowChartPunchedTape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Thank you.</a:t>
            </a:r>
            <a:endParaRPr lang="en-US" sz="9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571962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9" presetClass="entr" presetSubtype="1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5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9" presetClass="entr" presetSubtype="10" fill="hold" grpId="6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1" presetClass="entr" presetSubtype="4" fill="hold" grpId="7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9" presetClass="entr" presetSubtype="10" fill="hold" grpId="8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9" presetClass="entr" presetSubtype="0" accel="100000" fill="hold" grpId="9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2" grpId="4" animBg="1"/>
      <p:bldP spid="2" grpId="5" animBg="1"/>
      <p:bldP spid="2" grpId="6" animBg="1"/>
      <p:bldP spid="2" grpId="7" animBg="1"/>
      <p:bldP spid="2" grpId="8" animBg="1"/>
      <p:bldP spid="2" grpId="9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2400" y="-34925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60195" y="1739900"/>
            <a:ext cx="249468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1468438" y="6350"/>
            <a:ext cx="6608762" cy="1295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Teacher Introduction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2200" y="1752600"/>
            <a:ext cx="6096000" cy="4343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 err="1" smtClean="0">
                <a:solidFill>
                  <a:srgbClr val="FFFF00"/>
                </a:solidFill>
              </a:rPr>
              <a:t>Md</a:t>
            </a:r>
            <a:r>
              <a:rPr lang="en-US" sz="6000" dirty="0" smtClean="0">
                <a:solidFill>
                  <a:srgbClr val="FFFF00"/>
                </a:solidFill>
              </a:rPr>
              <a:t> .</a:t>
            </a:r>
            <a:r>
              <a:rPr lang="en-US" sz="6000" dirty="0" err="1" smtClean="0">
                <a:solidFill>
                  <a:srgbClr val="FFFF00"/>
                </a:solidFill>
              </a:rPr>
              <a:t>Ilias</a:t>
            </a:r>
            <a:r>
              <a:rPr lang="en-US" sz="6000" dirty="0" smtClean="0">
                <a:solidFill>
                  <a:srgbClr val="FFFF00"/>
                </a:solidFill>
              </a:rPr>
              <a:t> Ahmed</a:t>
            </a:r>
            <a:r>
              <a:rPr lang="en-US" sz="3600" dirty="0" smtClean="0">
                <a:solidFill>
                  <a:srgbClr val="FFFF00"/>
                </a:solidFill>
              </a:rPr>
              <a:t>                                           </a:t>
            </a:r>
            <a:r>
              <a:rPr lang="en-US" sz="2800" dirty="0" smtClean="0">
                <a:solidFill>
                  <a:srgbClr val="FFFF00"/>
                </a:solidFill>
              </a:rPr>
              <a:t>B.A (</a:t>
            </a:r>
            <a:r>
              <a:rPr lang="en-US" sz="2800" dirty="0" err="1" smtClean="0">
                <a:solidFill>
                  <a:srgbClr val="FFFF00"/>
                </a:solidFill>
              </a:rPr>
              <a:t>Hons</a:t>
            </a:r>
            <a:r>
              <a:rPr lang="en-US" sz="2800" dirty="0" smtClean="0">
                <a:solidFill>
                  <a:srgbClr val="FFFF00"/>
                </a:solidFill>
              </a:rPr>
              <a:t>) M.A in English</a:t>
            </a:r>
            <a:r>
              <a:rPr lang="en-US" sz="3600" dirty="0" smtClean="0">
                <a:solidFill>
                  <a:srgbClr val="FFFF00"/>
                </a:solidFill>
              </a:rPr>
              <a:t>                                        (Assistant  </a:t>
            </a:r>
            <a:r>
              <a:rPr lang="en-US" sz="3600" dirty="0">
                <a:solidFill>
                  <a:srgbClr val="FFFF00"/>
                </a:solidFill>
              </a:rPr>
              <a:t>Teacher </a:t>
            </a:r>
            <a:r>
              <a:rPr lang="en-US" sz="3600" dirty="0" smtClean="0">
                <a:solidFill>
                  <a:srgbClr val="FFFF00"/>
                </a:solidFill>
              </a:rPr>
              <a:t>)</a:t>
            </a:r>
            <a:endParaRPr lang="en-US" sz="3600" dirty="0">
              <a:solidFill>
                <a:srgbClr val="FFFF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FF00"/>
                </a:solidFill>
              </a:rPr>
              <a:t>Polisha</a:t>
            </a:r>
            <a:r>
              <a:rPr lang="en-US" sz="3600" dirty="0" smtClean="0">
                <a:solidFill>
                  <a:srgbClr val="FFFF00"/>
                </a:solidFill>
              </a:rPr>
              <a:t> High </a:t>
            </a:r>
            <a:r>
              <a:rPr lang="en-US" sz="3600" dirty="0">
                <a:solidFill>
                  <a:srgbClr val="FFFF00"/>
                </a:solidFill>
              </a:rPr>
              <a:t>School.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FF00"/>
                </a:solidFill>
              </a:rPr>
              <a:t>Madarganj</a:t>
            </a:r>
            <a:r>
              <a:rPr lang="en-US" sz="3600" dirty="0" smtClean="0">
                <a:solidFill>
                  <a:srgbClr val="FFFF00"/>
                </a:solidFill>
              </a:rPr>
              <a:t>  , </a:t>
            </a:r>
            <a:r>
              <a:rPr lang="en-US" sz="3600" dirty="0" err="1" smtClean="0">
                <a:solidFill>
                  <a:srgbClr val="FFFF00"/>
                </a:solidFill>
              </a:rPr>
              <a:t>Jamalpur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84150"/>
            <a:ext cx="9563100" cy="70421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Oval 2"/>
          <p:cNvSpPr/>
          <p:nvPr/>
        </p:nvSpPr>
        <p:spPr>
          <a:xfrm rot="10800000" flipH="1" flipV="1">
            <a:off x="1447800" y="0"/>
            <a:ext cx="6553200" cy="15986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rgbClr val="002060"/>
                </a:solidFill>
              </a:rPr>
              <a:t>Look at the sentences carefully 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752600"/>
            <a:ext cx="8915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Mina did not  attend the classes on tense .              He can not understand and use them appropriately.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228600" y="4267200"/>
            <a:ext cx="8915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Mina did not  attend the classes on tense .      As a result  he can not understand and use them appropriately.</a:t>
            </a:r>
            <a:endParaRPr lang="en-US" sz="2800" dirty="0"/>
          </a:p>
        </p:txBody>
      </p:sp>
      <p:sp>
        <p:nvSpPr>
          <p:cNvPr id="14" name="Minus 13"/>
          <p:cNvSpPr/>
          <p:nvPr/>
        </p:nvSpPr>
        <p:spPr>
          <a:xfrm>
            <a:off x="381000" y="5334000"/>
            <a:ext cx="2590800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184150"/>
            <a:ext cx="9563100" cy="70421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Oval 2"/>
          <p:cNvSpPr/>
          <p:nvPr/>
        </p:nvSpPr>
        <p:spPr>
          <a:xfrm rot="10800000" flipH="1" flipV="1">
            <a:off x="1447800" y="0"/>
            <a:ext cx="6553200" cy="15986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rgbClr val="002060"/>
                </a:solidFill>
              </a:rPr>
              <a:t>Again, look at the  sentences carefully </a:t>
            </a:r>
            <a:endParaRPr lang="en-US" sz="4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828800"/>
            <a:ext cx="86106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Runa</a:t>
            </a:r>
            <a:r>
              <a:rPr lang="en-US" sz="3600" dirty="0" smtClean="0"/>
              <a:t> could  not go to school yesterday . She was ill .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228600" y="3733800"/>
            <a:ext cx="89154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Runa</a:t>
            </a:r>
            <a:r>
              <a:rPr lang="en-US" sz="2800" dirty="0" smtClean="0"/>
              <a:t> could  not go to school yesterday  because she was ill .</a:t>
            </a:r>
            <a:endParaRPr lang="en-US" sz="2000" dirty="0"/>
          </a:p>
        </p:txBody>
      </p:sp>
      <p:sp>
        <p:nvSpPr>
          <p:cNvPr id="14" name="Minus 13"/>
          <p:cNvSpPr/>
          <p:nvPr/>
        </p:nvSpPr>
        <p:spPr>
          <a:xfrm>
            <a:off x="5715000" y="4648200"/>
            <a:ext cx="1905000" cy="3810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flipH="1">
            <a:off x="6705600" y="4876800"/>
            <a:ext cx="457200" cy="91440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Same Side Corner Rectangle 7"/>
          <p:cNvSpPr/>
          <p:nvPr/>
        </p:nvSpPr>
        <p:spPr>
          <a:xfrm>
            <a:off x="4267200" y="5943600"/>
            <a:ext cx="4572000" cy="6096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Sentence connector  / linking words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2" grpId="0" animBg="1"/>
      <p:bldP spid="1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0"/>
            <a:ext cx="8610600" cy="533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Look.What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will be the question pattern 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95400"/>
            <a:ext cx="9144000" cy="55626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sz="36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healthy man can do any work . (a)..............he can eat any food he likes . (b)……….., he can enjoy life in every way .(c) …….   an unhealthy man is unhappy , for he cannot eat and do what he likes . (d)………..he lives and dies poor . He may have intelligence , merit , learning and power , but he can not put them to the use and reap their benefits .(e)………    health is the source of all happiness in life .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800" u="sng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>
              <a:defRPr/>
            </a:pPr>
            <a:r>
              <a:rPr lang="en-US" sz="2800" u="sng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Therefore</a:t>
            </a:r>
            <a:endParaRPr lang="en-US" sz="2800" u="sng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29400" y="1600200"/>
            <a:ext cx="1557337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629400" y="1981200"/>
            <a:ext cx="1709737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62600" y="2590800"/>
            <a:ext cx="14478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05400" y="3124200"/>
            <a:ext cx="12954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191000" y="5791200"/>
            <a:ext cx="129063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62200" y="4191000"/>
            <a:ext cx="1295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88" name="Rectangle 12287"/>
          <p:cNvSpPr/>
          <p:nvPr/>
        </p:nvSpPr>
        <p:spPr>
          <a:xfrm>
            <a:off x="5562600" y="2209800"/>
            <a:ext cx="1447800" cy="304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Besides </a:t>
            </a:r>
            <a:endParaRPr lang="en-US" sz="2800" dirty="0"/>
          </a:p>
        </p:txBody>
      </p:sp>
      <p:sp>
        <p:nvSpPr>
          <p:cNvPr id="12290" name="Rectangle 12289"/>
          <p:cNvSpPr/>
          <p:nvPr/>
        </p:nvSpPr>
        <p:spPr>
          <a:xfrm>
            <a:off x="5105400" y="2743200"/>
            <a:ext cx="12954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2292" name="Rectangle 12291"/>
          <p:cNvSpPr/>
          <p:nvPr/>
        </p:nvSpPr>
        <p:spPr>
          <a:xfrm>
            <a:off x="2362200" y="3733800"/>
            <a:ext cx="1295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endParaRPr lang="en-US" sz="2800" dirty="0"/>
          </a:p>
        </p:txBody>
      </p:sp>
      <p:sp>
        <p:nvSpPr>
          <p:cNvPr id="12294" name="Rectangle 12293"/>
          <p:cNvSpPr/>
          <p:nvPr/>
        </p:nvSpPr>
        <p:spPr>
          <a:xfrm>
            <a:off x="4114800" y="5486400"/>
            <a:ext cx="1676400" cy="3206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smtClean="0"/>
              <a:t>Therefore</a:t>
            </a:r>
            <a:endParaRPr lang="en-US" sz="2800" dirty="0"/>
          </a:p>
        </p:txBody>
      </p:sp>
      <p:sp>
        <p:nvSpPr>
          <p:cNvPr id="25" name="Rectangle 24"/>
          <p:cNvSpPr/>
          <p:nvPr/>
        </p:nvSpPr>
        <p:spPr>
          <a:xfrm>
            <a:off x="228600" y="609600"/>
            <a:ext cx="8458200" cy="533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10.Complete the passage using suitable connectors.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1000"/>
                                        <p:tgtEl>
                                          <p:spTgt spid="12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12288" grpId="0" animBg="1"/>
      <p:bldP spid="12290" grpId="0" animBg="1"/>
      <p:bldP spid="12292" grpId="0" animBg="1"/>
      <p:bldP spid="122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4-Point Star 3"/>
          <p:cNvSpPr/>
          <p:nvPr/>
        </p:nvSpPr>
        <p:spPr>
          <a:xfrm>
            <a:off x="685800" y="533400"/>
            <a:ext cx="7620000" cy="236220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Book Antiqua" pitchFamily="18" charset="0"/>
              </a:rPr>
              <a:t> So ,  </a:t>
            </a:r>
            <a:r>
              <a:rPr lang="en-US" sz="5400" b="1" dirty="0" smtClean="0">
                <a:solidFill>
                  <a:srgbClr val="FF0000"/>
                </a:solidFill>
                <a:latin typeface="Book Antiqua" pitchFamily="18" charset="0"/>
              </a:rPr>
              <a:t>Today's</a:t>
            </a:r>
            <a:r>
              <a:rPr lang="en-US" sz="5400" b="1" dirty="0" smtClean="0">
                <a:solidFill>
                  <a:srgbClr val="FF0000"/>
                </a:solidFill>
                <a:latin typeface="Trebuchet MS" pitchFamily="34" charset="0"/>
              </a:rPr>
              <a:t>          Lesson is -</a:t>
            </a:r>
            <a:endParaRPr lang="en-US" sz="4000" b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810000"/>
            <a:ext cx="7848600" cy="2667000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solidFill>
                  <a:srgbClr val="00B0F0"/>
                </a:solidFill>
                <a:latin typeface="Trebuchet MS" pitchFamily="34" charset="0"/>
              </a:rPr>
              <a:t>Sentence Connectors</a:t>
            </a:r>
            <a:endParaRPr lang="en-US" sz="6600" dirty="0" smtClean="0">
              <a:solidFill>
                <a:srgbClr val="00B0F0"/>
              </a:solidFill>
              <a:latin typeface="Trebuchet MS" pitchFamily="34" charset="0"/>
            </a:endParaRPr>
          </a:p>
          <a:p>
            <a:pPr algn="ctr"/>
            <a:endParaRPr lang="en-US" sz="6000" dirty="0">
              <a:solidFill>
                <a:srgbClr val="FF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orizontal Scroll 15"/>
          <p:cNvSpPr/>
          <p:nvPr/>
        </p:nvSpPr>
        <p:spPr>
          <a:xfrm>
            <a:off x="838200" y="0"/>
            <a:ext cx="7620000" cy="1752600"/>
          </a:xfrm>
          <a:prstGeom prst="horizontalScroll">
            <a:avLst>
              <a:gd name="adj" fmla="val 19005"/>
            </a:avLst>
          </a:prstGeom>
          <a:solidFill>
            <a:schemeClr val="tx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057400"/>
            <a:ext cx="7696200" cy="396240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dirty="0" smtClean="0">
                <a:latin typeface="Andalus" pitchFamily="18" charset="-78"/>
                <a:cs typeface="Andalus" pitchFamily="18" charset="-78"/>
              </a:rPr>
            </a:br>
            <a:r>
              <a:rPr lang="en-US" dirty="0" smtClean="0">
                <a:solidFill>
                  <a:schemeClr val="accent2"/>
                </a:solidFill>
              </a:rPr>
              <a:t> 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 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/>
            </a:r>
            <a:br>
              <a:rPr lang="en-US" dirty="0" smtClean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838200" y="304800"/>
            <a:ext cx="7772400" cy="1508760"/>
          </a:xfrm>
        </p:spPr>
        <p:txBody>
          <a:bodyPr/>
          <a:lstStyle/>
          <a:p>
            <a:pPr algn="ctr"/>
            <a:r>
              <a:rPr lang="en-US" sz="5400" b="1" dirty="0" smtClean="0">
                <a:solidFill>
                  <a:schemeClr val="accent2"/>
                </a:solidFill>
                <a:latin typeface="Rockwell" pitchFamily="18" charset="0"/>
                <a:cs typeface="Andalus" pitchFamily="18" charset="-78"/>
              </a:rPr>
              <a:t>Learning outcomes: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609600"/>
            <a:ext cx="8001000" cy="1011237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685800" y="2209800"/>
            <a:ext cx="7924800" cy="5410200"/>
          </a:xfrm>
          <a:prstGeom prst="rect">
            <a:avLst/>
          </a:prstGeom>
        </p:spPr>
        <p:txBody>
          <a:bodyPr vert="horz" lIns="100584" tIns="4572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80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80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lang="en-US" sz="3600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lang="en-US" sz="3600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lang="en-US" sz="3600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lang="en-US" sz="4000" dirty="0" smtClean="0">
              <a:latin typeface="Trebuchet MS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r>
              <a:rPr kumimoji="0" lang="en-US" sz="4000" b="0" i="1" u="sng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ckwell" pitchFamily="18" charset="0"/>
              </a:rPr>
              <a:t>Students’ will be able to learn</a:t>
            </a:r>
            <a:endParaRPr kumimoji="0" lang="en-US" sz="4000" b="0" i="1" u="sng" strike="noStrike" kern="1200" cap="none" spc="0" normalizeH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Rockwell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r>
              <a:rPr lang="en-US" sz="2400" baseline="0" dirty="0" smtClean="0">
                <a:solidFill>
                  <a:srgbClr val="FF0000"/>
                </a:solidFill>
                <a:latin typeface="Trebuchet MS" pitchFamily="34" charset="0"/>
              </a:rPr>
              <a:t>        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r>
              <a:rPr lang="en-US" sz="2400" i="1" dirty="0" smtClean="0">
                <a:solidFill>
                  <a:srgbClr val="FF0000"/>
                </a:solidFill>
                <a:latin typeface="Trebuchet MS" pitchFamily="34" charset="0"/>
              </a:rPr>
              <a:t>            T</a:t>
            </a:r>
            <a:r>
              <a:rPr lang="en-US" sz="2400" i="1" baseline="0" dirty="0" smtClean="0">
                <a:solidFill>
                  <a:srgbClr val="FF0000"/>
                </a:solidFill>
                <a:latin typeface="Trebuchet MS" pitchFamily="34" charset="0"/>
              </a:rPr>
              <a:t>he </a:t>
            </a:r>
            <a:r>
              <a:rPr lang="en-US" sz="2400" i="1" dirty="0" smtClean="0">
                <a:solidFill>
                  <a:srgbClr val="FF0000"/>
                </a:solidFill>
                <a:latin typeface="Trebuchet MS" pitchFamily="34" charset="0"/>
              </a:rPr>
              <a:t> meaning of some  “sentence connectors”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lang="en-US" sz="2400" i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lvl="0">
              <a:buClr>
                <a:schemeClr val="tx2"/>
              </a:buClr>
              <a:buSzPct val="95000"/>
            </a:pPr>
            <a:r>
              <a:rPr lang="en-US" sz="2400" i="1" dirty="0" smtClean="0">
                <a:solidFill>
                  <a:srgbClr val="FF0000"/>
                </a:solidFill>
                <a:latin typeface="Trebuchet MS" pitchFamily="34" charset="0"/>
              </a:rPr>
              <a:t>            Use of “sentence connectors” </a:t>
            </a:r>
            <a:endParaRPr lang="en-US" sz="2400" i="1" dirty="0" smtClean="0">
              <a:solidFill>
                <a:schemeClr val="accent1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lvl="0">
              <a:buClr>
                <a:schemeClr val="tx2"/>
              </a:buClr>
              <a:buSzPct val="95000"/>
            </a:pPr>
            <a:r>
              <a:rPr lang="en-US" sz="2400" i="1" dirty="0" smtClean="0">
                <a:solidFill>
                  <a:srgbClr val="FF0000"/>
                </a:solidFill>
                <a:latin typeface="Trebuchet MS" pitchFamily="34" charset="0"/>
              </a:rPr>
              <a:t>        </a:t>
            </a:r>
            <a:endParaRPr lang="en-US" sz="2400" i="1" dirty="0" smtClean="0">
              <a:solidFill>
                <a:srgbClr val="FFC000"/>
              </a:solidFill>
              <a:latin typeface="Trebuchet MS" pitchFamily="34" charset="0"/>
            </a:endParaRPr>
          </a:p>
          <a:p>
            <a:pPr lvl="0" algn="ctr">
              <a:buClr>
                <a:schemeClr val="tx2"/>
              </a:buClr>
              <a:buSzPct val="95000"/>
            </a:pPr>
            <a:r>
              <a:rPr lang="en-US" sz="3200" dirty="0" smtClean="0">
                <a:solidFill>
                  <a:srgbClr val="FF0000"/>
                </a:solidFill>
                <a:latin typeface="Trebuchet MS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lang="en-US" sz="3600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838200" y="4267200"/>
            <a:ext cx="1066800" cy="609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838200" y="5029200"/>
            <a:ext cx="1066800" cy="609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762000"/>
            <a:ext cx="8001000" cy="838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57200" y="0"/>
            <a:ext cx="8229600" cy="10668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-10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0" i="0" u="none" strike="noStrike" kern="1200" cap="none" spc="-10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81000"/>
            <a:ext cx="8077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What is  Sentence connectors ?</a:t>
            </a:r>
            <a:endParaRPr lang="en-US" sz="4400" dirty="0"/>
          </a:p>
        </p:txBody>
      </p:sp>
      <p:sp>
        <p:nvSpPr>
          <p:cNvPr id="5" name="Rounded Rectangle 4"/>
          <p:cNvSpPr/>
          <p:nvPr/>
        </p:nvSpPr>
        <p:spPr>
          <a:xfrm>
            <a:off x="609600" y="1524000"/>
            <a:ext cx="8153400" cy="44958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SutonnyMJ" pitchFamily="2" charset="0"/>
              </a:rPr>
              <a:t>Bs‡iwR‡Z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Avgiv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Ggb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A‡bK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kã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e¨envi</a:t>
            </a:r>
            <a:r>
              <a:rPr lang="en-US" sz="3200" dirty="0" smtClean="0">
                <a:latin typeface="SutonnyMJ" pitchFamily="2" charset="0"/>
              </a:rPr>
              <a:t>  </a:t>
            </a:r>
            <a:r>
              <a:rPr lang="en-US" sz="3200" dirty="0" err="1" smtClean="0">
                <a:latin typeface="SutonnyMJ" pitchFamily="2" charset="0"/>
              </a:rPr>
              <a:t>Kwi</a:t>
            </a:r>
            <a:r>
              <a:rPr lang="en-US" sz="3200" dirty="0" smtClean="0">
                <a:latin typeface="SutonnyMJ" pitchFamily="2" charset="0"/>
              </a:rPr>
              <a:t> †h¸‡</a:t>
            </a:r>
            <a:r>
              <a:rPr lang="en-US" sz="3200" dirty="0" err="1" smtClean="0">
                <a:latin typeface="SutonnyMJ" pitchFamily="2" charset="0"/>
              </a:rPr>
              <a:t>jv</a:t>
            </a:r>
            <a:r>
              <a:rPr lang="en-US" sz="3200" dirty="0" smtClean="0">
                <a:latin typeface="SutonnyMJ" pitchFamily="2" charset="0"/>
              </a:rPr>
              <a:t> †</a:t>
            </a:r>
            <a:r>
              <a:rPr lang="en-US" sz="3200" dirty="0" err="1" smtClean="0">
                <a:latin typeface="SutonnyMJ" pitchFamily="2" charset="0"/>
              </a:rPr>
              <a:t>Kv‡bv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ev‡K¨i</a:t>
            </a:r>
            <a:r>
              <a:rPr lang="en-US" sz="3200" dirty="0" smtClean="0">
                <a:latin typeface="SutonnyMJ" pitchFamily="2" charset="0"/>
              </a:rPr>
              <a:t> `</a:t>
            </a:r>
            <a:r>
              <a:rPr lang="en-US" sz="3200" dirty="0" err="1" smtClean="0">
                <a:latin typeface="SutonnyMJ" pitchFamily="2" charset="0"/>
              </a:rPr>
              <a:t>yB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ev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Z‡ZvwaK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k‡ãi</a:t>
            </a:r>
            <a:r>
              <a:rPr lang="en-US" sz="3200" dirty="0" smtClean="0">
                <a:latin typeface="SutonnyMJ" pitchFamily="2" charset="0"/>
              </a:rPr>
              <a:t>  </a:t>
            </a:r>
            <a:r>
              <a:rPr lang="en-US" sz="3200" dirty="0" err="1" smtClean="0">
                <a:latin typeface="SutonnyMJ" pitchFamily="2" charset="0"/>
              </a:rPr>
              <a:t>ev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evK¨vs‡ki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g‡a</a:t>
            </a:r>
            <a:r>
              <a:rPr lang="en-US" sz="3200" dirty="0" smtClean="0">
                <a:latin typeface="SutonnyMJ" pitchFamily="2" charset="0"/>
              </a:rPr>
              <a:t>¨ </a:t>
            </a:r>
            <a:r>
              <a:rPr lang="en-US" sz="3200" dirty="0" err="1" smtClean="0">
                <a:latin typeface="SutonnyMJ" pitchFamily="2" charset="0"/>
              </a:rPr>
              <a:t>ms‡hvM</a:t>
            </a:r>
            <a:r>
              <a:rPr lang="en-US" sz="3200" dirty="0" smtClean="0">
                <a:latin typeface="SutonnyMJ" pitchFamily="2" charset="0"/>
              </a:rPr>
              <a:t> ¯’</a:t>
            </a:r>
            <a:r>
              <a:rPr lang="en-US" sz="3200" dirty="0" err="1" smtClean="0">
                <a:latin typeface="SutonnyMJ" pitchFamily="2" charset="0"/>
              </a:rPr>
              <a:t>vcb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K‡i</a:t>
            </a:r>
            <a:r>
              <a:rPr lang="en-US" sz="3200" dirty="0" smtClean="0">
                <a:latin typeface="SutonnyMJ" pitchFamily="2" charset="0"/>
              </a:rPr>
              <a:t> , </a:t>
            </a:r>
            <a:r>
              <a:rPr lang="en-US" sz="3200" dirty="0" err="1" smtClean="0">
                <a:latin typeface="SutonnyMJ" pitchFamily="2" charset="0"/>
              </a:rPr>
              <a:t>wKsev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evK¨mg</a:t>
            </a:r>
            <a:r>
              <a:rPr lang="en-US" sz="3200" dirty="0" smtClean="0">
                <a:latin typeface="SutonnyMJ" pitchFamily="2" charset="0"/>
              </a:rPr>
              <a:t>~‡</a:t>
            </a:r>
            <a:r>
              <a:rPr lang="en-US" sz="3200" dirty="0" err="1" smtClean="0">
                <a:latin typeface="SutonnyMJ" pitchFamily="2" charset="0"/>
              </a:rPr>
              <a:t>ni</a:t>
            </a:r>
            <a:r>
              <a:rPr lang="en-US" sz="3200" dirty="0" smtClean="0">
                <a:latin typeface="SutonnyMJ" pitchFamily="2" charset="0"/>
              </a:rPr>
              <a:t>  </a:t>
            </a:r>
            <a:r>
              <a:rPr lang="en-US" sz="3200" dirty="0" err="1" smtClean="0">
                <a:latin typeface="SutonnyMJ" pitchFamily="2" charset="0"/>
              </a:rPr>
              <a:t>cvi¯úwiK</a:t>
            </a:r>
            <a:r>
              <a:rPr lang="en-US" sz="3200" dirty="0" smtClean="0">
                <a:latin typeface="SutonnyMJ" pitchFamily="2" charset="0"/>
              </a:rPr>
              <a:t> m½wZ </a:t>
            </a:r>
            <a:r>
              <a:rPr lang="en-US" sz="3200" dirty="0" err="1" smtClean="0">
                <a:latin typeface="SutonnyMJ" pitchFamily="2" charset="0"/>
              </a:rPr>
              <a:t>wVK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iv‡L</a:t>
            </a:r>
            <a:r>
              <a:rPr lang="en-US" sz="3200" dirty="0" smtClean="0">
                <a:latin typeface="SutonnyMJ" pitchFamily="2" charset="0"/>
              </a:rPr>
              <a:t> | G </a:t>
            </a:r>
            <a:r>
              <a:rPr lang="en-US" sz="3200" dirty="0" err="1" smtClean="0">
                <a:latin typeface="SutonnyMJ" pitchFamily="2" charset="0"/>
              </a:rPr>
              <a:t>ai‡bi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kã‡K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smtClean="0"/>
              <a:t>Sentence connectors </a:t>
            </a:r>
            <a:r>
              <a:rPr lang="en-US" sz="3200" dirty="0" err="1" smtClean="0">
                <a:latin typeface="SutonnyMJ" pitchFamily="2" charset="0"/>
              </a:rPr>
              <a:t>ev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linking words</a:t>
            </a:r>
            <a:r>
              <a:rPr lang="en-US" sz="3200" dirty="0" smtClean="0"/>
              <a:t>  </a:t>
            </a:r>
            <a:r>
              <a:rPr lang="en-US" sz="3200" dirty="0" err="1" smtClean="0">
                <a:latin typeface="SutonnyMJ" pitchFamily="2" charset="0"/>
              </a:rPr>
              <a:t>e‡j</a:t>
            </a:r>
            <a:r>
              <a:rPr lang="en-US" sz="3200" dirty="0" smtClean="0">
                <a:latin typeface="SutonnyMJ" pitchFamily="2" charset="0"/>
              </a:rPr>
              <a:t> | </a:t>
            </a:r>
            <a:r>
              <a:rPr lang="en-US" sz="3200" dirty="0" err="1" smtClean="0">
                <a:latin typeface="SutonnyMJ" pitchFamily="2" charset="0"/>
              </a:rPr>
              <a:t>fvlv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mvejxjZv</a:t>
            </a:r>
            <a:r>
              <a:rPr lang="en-US" sz="3200" dirty="0" smtClean="0">
                <a:latin typeface="SutonnyMJ" pitchFamily="2" charset="0"/>
              </a:rPr>
              <a:t> I </a:t>
            </a:r>
            <a:r>
              <a:rPr lang="en-US" sz="3200" dirty="0" err="1" smtClean="0">
                <a:latin typeface="SutonnyMJ" pitchFamily="2" charset="0"/>
              </a:rPr>
              <a:t>MwZ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m„wó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KivI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smtClean="0"/>
              <a:t>Sentence connectors </a:t>
            </a:r>
            <a:r>
              <a:rPr lang="en-US" sz="3200" dirty="0" err="1" smtClean="0">
                <a:latin typeface="SutonnyMJ" pitchFamily="2" charset="0"/>
              </a:rPr>
              <a:t>ev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linking words</a:t>
            </a:r>
            <a:r>
              <a:rPr lang="en-US" sz="3200" dirty="0" smtClean="0"/>
              <a:t> </a:t>
            </a:r>
            <a:r>
              <a:rPr lang="en-US" sz="3200" dirty="0" err="1" smtClean="0">
                <a:latin typeface="SutonnyMJ" pitchFamily="2" charset="0"/>
              </a:rPr>
              <a:t>Gi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Ab¨Zg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KvR</a:t>
            </a:r>
            <a:r>
              <a:rPr lang="en-US" sz="3200" dirty="0" smtClean="0">
                <a:latin typeface="SutonnyMJ" pitchFamily="2" charset="0"/>
              </a:rPr>
              <a:t> | </a:t>
            </a:r>
            <a:r>
              <a:rPr lang="en-US" sz="3200" dirty="0" smtClean="0"/>
              <a:t>Sentence connectors </a:t>
            </a:r>
            <a:r>
              <a:rPr lang="en-US" sz="3200" dirty="0" err="1" smtClean="0">
                <a:latin typeface="SutonnyMJ" pitchFamily="2" charset="0"/>
              </a:rPr>
              <a:t>ev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linking words</a:t>
            </a:r>
            <a:r>
              <a:rPr lang="en-US" sz="3200" dirty="0" smtClean="0"/>
              <a:t> </a:t>
            </a:r>
            <a:r>
              <a:rPr lang="en-US" sz="3200" dirty="0" err="1" smtClean="0">
                <a:latin typeface="SutonnyMJ" pitchFamily="2" charset="0"/>
              </a:rPr>
              <a:t>gyjZ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conjunction </a:t>
            </a:r>
            <a:r>
              <a:rPr lang="en-US" sz="3200" dirty="0" err="1" smtClean="0">
                <a:latin typeface="SutonnyMJ" pitchFamily="2" charset="0"/>
              </a:rPr>
              <a:t>mn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we‡kl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</a:rPr>
              <a:t>wKQz</a:t>
            </a:r>
            <a:r>
              <a:rPr lang="en-US" sz="3200" dirty="0" smtClean="0">
                <a:latin typeface="SutonnyMJ" pitchFamily="2" charset="0"/>
              </a:rPr>
              <a:t>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Adverb </a:t>
            </a:r>
            <a:r>
              <a:rPr lang="en-US" sz="3200" dirty="0" err="1" smtClean="0">
                <a:latin typeface="SutonnyMJ" pitchFamily="2" charset="0"/>
                <a:cs typeface="Times New Roman" pitchFamily="18" charset="0"/>
              </a:rPr>
              <a:t>ev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Adjective .</a:t>
            </a:r>
            <a:endParaRPr lang="en-US" sz="3200" dirty="0">
              <a:latin typeface="SutonnyMJ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"/>
                            </p:stCondLst>
                            <p:childTnLst>
                              <p:par>
                                <p:cTn id="11" presetID="34" presetClass="emph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80"/>
                            </p:stCondLst>
                            <p:childTnLst>
                              <p:par>
                                <p:cTn id="18" presetID="27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80"/>
                            </p:stCondLst>
                            <p:childTnLst>
                              <p:par>
                                <p:cTn id="24" presetID="34" presetClass="emph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19966 0.06111 L 0.19966 -0.01111 " pathEditMode="relative" rAng="0" ptsTypes="AA">
                                      <p:cBhvr>
                                        <p:cTn id="2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  <p:animRot by="15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 tmFilter="0,0; .5, 0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2315</TotalTime>
  <Words>1100</Words>
  <Application>Microsoft Office PowerPoint</Application>
  <PresentationFormat>On-screen Show (4:3)</PresentationFormat>
  <Paragraphs>193</Paragraphs>
  <Slides>26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Bismillahir Rahmanir Rahim </vt:lpstr>
      <vt:lpstr>Slide 2</vt:lpstr>
      <vt:lpstr>Slide 3</vt:lpstr>
      <vt:lpstr>Slide 4</vt:lpstr>
      <vt:lpstr>Slide 5</vt:lpstr>
      <vt:lpstr>Slide 6</vt:lpstr>
      <vt:lpstr>Slide 7</vt:lpstr>
      <vt:lpstr>         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319</cp:revision>
  <dcterms:created xsi:type="dcterms:W3CDTF">2014-07-09T15:52:25Z</dcterms:created>
  <dcterms:modified xsi:type="dcterms:W3CDTF">2015-10-10T08:01:54Z</dcterms:modified>
</cp:coreProperties>
</file>